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1"/>
  </p:notesMasterIdLst>
  <p:handoutMasterIdLst>
    <p:handoutMasterId r:id="rId12"/>
  </p:handoutMasterIdLst>
  <p:sldIdLst>
    <p:sldId id="273" r:id="rId3"/>
    <p:sldId id="275" r:id="rId4"/>
    <p:sldId id="274" r:id="rId5"/>
    <p:sldId id="279" r:id="rId6"/>
    <p:sldId id="280" r:id="rId7"/>
    <p:sldId id="282" r:id="rId8"/>
    <p:sldId id="278" r:id="rId9"/>
    <p:sldId id="281" r:id="rId10"/>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5"/>
            <p14:sldId id="274"/>
            <p14:sldId id="279"/>
            <p14:sldId id="280"/>
          </p14:sldIdLst>
        </p14:section>
        <p14:section name="Backup" id="{C73C04FF-7B99-4DBF-A984-7AFA46A180E8}">
          <p14:sldIdLst>
            <p14:sldId id="282"/>
            <p14:sldId id="278"/>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5589C3"/>
    <a:srgbClr val="3A7BCA"/>
    <a:srgbClr val="3E85C6"/>
    <a:srgbClr val="FF0000"/>
    <a:srgbClr val="FFFF99"/>
    <a:srgbClr val="FFCC00"/>
    <a:srgbClr val="DDDDDD"/>
    <a:srgbClr val="C0C0C0"/>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0" autoAdjust="0"/>
    <p:restoredTop sz="94717" autoAdjust="0"/>
  </p:normalViewPr>
  <p:slideViewPr>
    <p:cSldViewPr snapToGrid="0">
      <p:cViewPr varScale="1">
        <p:scale>
          <a:sx n="117" d="100"/>
          <a:sy n="117" d="100"/>
        </p:scale>
        <p:origin x="-1566" y="-10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3300"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197736" y="3393862"/>
            <a:ext cx="40597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r>
              <a:rPr lang="en-US" sz="1600" dirty="0" smtClean="0">
                <a:solidFill>
                  <a:srgbClr val="1D2F68"/>
                </a:solidFill>
              </a:rPr>
              <a:t>:</a:t>
            </a:r>
          </a:p>
          <a:p>
            <a:pPr>
              <a:spcBef>
                <a:spcPts val="0"/>
              </a:spcBef>
              <a:buFontTx/>
              <a:buNone/>
            </a:pPr>
            <a:endParaRPr lang="en-US" sz="1600" dirty="0">
              <a:solidFill>
                <a:srgbClr val="1D2F68"/>
              </a:solidFill>
            </a:endParaRP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07110" y="6248400"/>
            <a:ext cx="10490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sz="3600" dirty="0" smtClean="0"/>
              <a:t>FAA Military Training Routes in AIXM</a:t>
            </a:r>
            <a:endParaRPr lang="en-US" sz="3600" dirty="0"/>
          </a:p>
        </p:txBody>
      </p:sp>
      <p:sp>
        <p:nvSpPr>
          <p:cNvPr id="32780" name="Rectangle 12"/>
          <p:cNvSpPr>
            <a:spLocks noGrp="1" noChangeArrowheads="1"/>
          </p:cNvSpPr>
          <p:nvPr>
            <p:ph type="subTitle" idx="1"/>
          </p:nvPr>
        </p:nvSpPr>
        <p:spPr>
          <a:xfrm>
            <a:off x="230651" y="1965432"/>
            <a:ext cx="4108027" cy="1067092"/>
          </a:xfrm>
        </p:spPr>
        <p:txBody>
          <a:bodyPr/>
          <a:lstStyle/>
          <a:p>
            <a:r>
              <a:rPr lang="en-US" sz="2800" dirty="0" smtClean="0"/>
              <a:t>Summary of Issues for AIXM 5.2 proposal</a:t>
            </a:r>
            <a:endParaRPr lang="en-US" sz="2800" dirty="0">
              <a:solidFill>
                <a:schemeClr val="tx1"/>
              </a:solidFill>
            </a:endParaRPr>
          </a:p>
        </p:txBody>
      </p:sp>
      <p:sp>
        <p:nvSpPr>
          <p:cNvPr id="32785" name="Text Box 17"/>
          <p:cNvSpPr txBox="1">
            <a:spLocks noChangeArrowheads="1"/>
          </p:cNvSpPr>
          <p:nvPr/>
        </p:nvSpPr>
        <p:spPr bwMode="auto">
          <a:xfrm>
            <a:off x="1481553" y="3415076"/>
            <a:ext cx="34655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400" dirty="0" smtClean="0"/>
              <a:t>FAA AIXM CCB</a:t>
            </a:r>
            <a:endParaRPr lang="en-US" sz="1400" dirty="0"/>
          </a:p>
        </p:txBody>
      </p:sp>
      <p:sp>
        <p:nvSpPr>
          <p:cNvPr id="32786" name="Text Box 18"/>
          <p:cNvSpPr txBox="1">
            <a:spLocks noChangeArrowheads="1"/>
          </p:cNvSpPr>
          <p:nvPr/>
        </p:nvSpPr>
        <p:spPr bwMode="auto">
          <a:xfrm>
            <a:off x="1481553" y="3794938"/>
            <a:ext cx="3465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buFontTx/>
              <a:buNone/>
            </a:pPr>
            <a:r>
              <a:rPr lang="en-US" sz="1400" dirty="0" smtClean="0"/>
              <a:t>Marina </a:t>
            </a:r>
            <a:r>
              <a:rPr lang="en-US" sz="1400" dirty="0" err="1" smtClean="0"/>
              <a:t>Chumakov</a:t>
            </a:r>
            <a:r>
              <a:rPr lang="en-US" sz="1400" dirty="0" smtClean="0"/>
              <a:t> Rozenblat (CNA)</a:t>
            </a:r>
          </a:p>
          <a:p>
            <a:pPr>
              <a:spcBef>
                <a:spcPts val="0"/>
              </a:spcBef>
              <a:buFontTx/>
              <a:buNone/>
            </a:pPr>
            <a:r>
              <a:rPr lang="en-US" sz="1400" dirty="0" smtClean="0"/>
              <a:t>Patrick Broom (AJM-336)</a:t>
            </a:r>
            <a:endParaRPr lang="en-US" sz="1400" dirty="0"/>
          </a:p>
        </p:txBody>
      </p:sp>
      <p:sp>
        <p:nvSpPr>
          <p:cNvPr id="32787" name="Text Box 19"/>
          <p:cNvSpPr txBox="1">
            <a:spLocks noChangeArrowheads="1"/>
          </p:cNvSpPr>
          <p:nvPr/>
        </p:nvSpPr>
        <p:spPr bwMode="auto">
          <a:xfrm>
            <a:off x="1481553" y="4400642"/>
            <a:ext cx="34655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400" dirty="0" smtClean="0"/>
              <a:t>June 8, 2017</a:t>
            </a:r>
            <a:endParaRPr lang="en-US"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MTRs</a:t>
            </a:r>
            <a:endParaRPr lang="en-US" dirty="0"/>
          </a:p>
        </p:txBody>
      </p:sp>
      <p:sp>
        <p:nvSpPr>
          <p:cNvPr id="3" name="Content Placeholder 2"/>
          <p:cNvSpPr>
            <a:spLocks noGrp="1"/>
          </p:cNvSpPr>
          <p:nvPr>
            <p:ph idx="1"/>
          </p:nvPr>
        </p:nvSpPr>
        <p:spPr>
          <a:xfrm>
            <a:off x="495300" y="1065685"/>
            <a:ext cx="4939481" cy="4398604"/>
          </a:xfrm>
        </p:spPr>
        <p:txBody>
          <a:bodyPr/>
          <a:lstStyle/>
          <a:p>
            <a:r>
              <a:rPr lang="en-US" sz="1800" dirty="0" smtClean="0"/>
              <a:t>Military Training Route (MTR) static definitions published in AP1B publication, stored in NASR</a:t>
            </a:r>
          </a:p>
          <a:p>
            <a:r>
              <a:rPr lang="en-US" sz="1800" dirty="0" smtClean="0"/>
              <a:t>Some </a:t>
            </a:r>
            <a:r>
              <a:rPr lang="en-US" sz="1800" dirty="0"/>
              <a:t>MTR points represented as a Fix-Radial-Distance using </a:t>
            </a:r>
            <a:r>
              <a:rPr lang="en-US" sz="1800" dirty="0" err="1"/>
              <a:t>Navaids</a:t>
            </a:r>
            <a:r>
              <a:rPr lang="en-US" sz="1800" dirty="0"/>
              <a:t> like VORTAC, VOR/DME</a:t>
            </a:r>
          </a:p>
          <a:p>
            <a:pPr lvl="1"/>
            <a:r>
              <a:rPr lang="en-US" sz="1600" dirty="0"/>
              <a:t>Others just as coordinates</a:t>
            </a:r>
          </a:p>
          <a:p>
            <a:pPr marL="342900" lvl="1" indent="-342900">
              <a:buFontTx/>
              <a:buChar char="•"/>
            </a:pPr>
            <a:r>
              <a:rPr lang="en-US" sz="1800" dirty="0"/>
              <a:t>Spatially like surfaces in 2D (overlapping and intersections are permitted) </a:t>
            </a:r>
          </a:p>
          <a:p>
            <a:pPr marL="742950" lvl="2" indent="-342900"/>
            <a:r>
              <a:rPr lang="en-US" sz="1600" dirty="0"/>
              <a:t>Branching, looping complicates point sequences</a:t>
            </a:r>
          </a:p>
          <a:p>
            <a:pPr marL="342900" lvl="1" indent="-342900">
              <a:buFontTx/>
              <a:buChar char="•"/>
            </a:pPr>
            <a:r>
              <a:rPr lang="en-US" sz="1800" dirty="0"/>
              <a:t>Multiple entry and exit points; same point more than once</a:t>
            </a:r>
          </a:p>
          <a:p>
            <a:pPr marL="342900" lvl="1" indent="-342900">
              <a:buFontTx/>
              <a:buChar char="•"/>
            </a:pPr>
            <a:r>
              <a:rPr lang="en-US" sz="1800" dirty="0"/>
              <a:t>Widths of the route can vary within an MTR</a:t>
            </a:r>
          </a:p>
          <a:p>
            <a:endParaRPr lang="en-US" sz="24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737"/>
          <a:stretch/>
        </p:blipFill>
        <p:spPr bwMode="auto">
          <a:xfrm>
            <a:off x="5513439" y="1103315"/>
            <a:ext cx="3410831" cy="49066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22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AIXM Mapping Status</a:t>
            </a:r>
            <a:endParaRPr lang="en-US" dirty="0"/>
          </a:p>
        </p:txBody>
      </p:sp>
      <p:sp>
        <p:nvSpPr>
          <p:cNvPr id="80899" name="Rectangle 3"/>
          <p:cNvSpPr>
            <a:spLocks noGrp="1" noChangeArrowheads="1"/>
          </p:cNvSpPr>
          <p:nvPr>
            <p:ph idx="1"/>
          </p:nvPr>
        </p:nvSpPr>
        <p:spPr>
          <a:xfrm>
            <a:off x="433848" y="1286905"/>
            <a:ext cx="8050213" cy="4391025"/>
          </a:xfrm>
        </p:spPr>
        <p:txBody>
          <a:bodyPr/>
          <a:lstStyle/>
          <a:p>
            <a:r>
              <a:rPr lang="en-US" sz="2400" dirty="0" smtClean="0"/>
              <a:t>Held TIMs with SAA developers, analysts to identify gaps in AIXM 5.1 for capturing MTR data:</a:t>
            </a:r>
            <a:endParaRPr lang="en-US" sz="2400" dirty="0"/>
          </a:p>
        </p:txBody>
      </p:sp>
      <p:sp>
        <p:nvSpPr>
          <p:cNvPr id="4" name="Slide Number Placeholder 5"/>
          <p:cNvSpPr>
            <a:spLocks noGrp="1"/>
          </p:cNvSpPr>
          <p:nvPr>
            <p:ph type="sldNum" sz="quarter" idx="4"/>
          </p:nvPr>
        </p:nvSpPr>
        <p:spPr>
          <a:xfrm>
            <a:off x="6636504" y="6248400"/>
            <a:ext cx="1905000" cy="457200"/>
          </a:xfrm>
        </p:spPr>
        <p:txBody>
          <a:bodyPr/>
          <a:lstStyle/>
          <a:p>
            <a:fld id="{B3B1794D-CE01-4982-8A1C-98D478D9AB49}" type="slidenum">
              <a:rPr lang="en-US"/>
              <a:pPr/>
              <a:t>3</a:t>
            </a:fld>
            <a:endParaRPr lang="en-US"/>
          </a:p>
        </p:txBody>
      </p:sp>
      <p:sp>
        <p:nvSpPr>
          <p:cNvPr id="5" name="Rectangle 3"/>
          <p:cNvSpPr txBox="1">
            <a:spLocks noChangeArrowheads="1"/>
          </p:cNvSpPr>
          <p:nvPr/>
        </p:nvSpPr>
        <p:spPr bwMode="auto">
          <a:xfrm>
            <a:off x="433848" y="2125105"/>
            <a:ext cx="5133668" cy="358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685800" lvl="1" indent="-274320"/>
            <a:r>
              <a:rPr lang="en-US" sz="2000" kern="0" dirty="0" smtClean="0"/>
              <a:t>Need a simplified representation of FRD, in the current structure the message is too long</a:t>
            </a:r>
          </a:p>
          <a:p>
            <a:pPr marL="685800" lvl="1" indent="-274320"/>
            <a:r>
              <a:rPr lang="en-US" sz="2000" kern="0" dirty="0" smtClean="0"/>
              <a:t>Expand corridor width description options:</a:t>
            </a:r>
          </a:p>
          <a:p>
            <a:pPr marL="1085850" lvl="2" indent="-274320"/>
            <a:r>
              <a:rPr lang="en-US" sz="1600" kern="0" dirty="0" smtClean="0"/>
              <a:t>N/S/E/W instead of only </a:t>
            </a:r>
            <a:r>
              <a:rPr lang="en-US" sz="1600" kern="0" dirty="0" err="1" smtClean="0"/>
              <a:t>widthLeft</a:t>
            </a:r>
            <a:r>
              <a:rPr lang="en-US" sz="1600" kern="0" dirty="0" smtClean="0"/>
              <a:t>/</a:t>
            </a:r>
            <a:r>
              <a:rPr lang="en-US" sz="1600" kern="0" dirty="0" err="1" smtClean="0"/>
              <a:t>widthRight</a:t>
            </a:r>
            <a:endParaRPr lang="en-US" sz="1600" kern="0" dirty="0" smtClean="0"/>
          </a:p>
          <a:p>
            <a:pPr marL="685800" lvl="1" indent="-274320"/>
            <a:r>
              <a:rPr lang="en-US" sz="2000" kern="0" dirty="0" smtClean="0"/>
              <a:t>No ability to add an operational schedule (RouteAvailability) to the RoutePortion</a:t>
            </a:r>
          </a:p>
          <a:p>
            <a:endParaRPr lang="en-US" sz="2400" kern="0" dirty="0"/>
          </a:p>
        </p:txBody>
      </p:sp>
      <p:sp>
        <p:nvSpPr>
          <p:cNvPr id="2" name="Right Arrow 1"/>
          <p:cNvSpPr/>
          <p:nvPr/>
        </p:nvSpPr>
        <p:spPr bwMode="auto">
          <a:xfrm>
            <a:off x="5434779" y="2529347"/>
            <a:ext cx="951271" cy="302342"/>
          </a:xfrm>
          <a:prstGeom prst="rightArrow">
            <a:avLst/>
          </a:prstGeom>
          <a:solidFill>
            <a:schemeClr val="accent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 name="TextBox 2"/>
          <p:cNvSpPr txBox="1"/>
          <p:nvPr/>
        </p:nvSpPr>
        <p:spPr bwMode="auto">
          <a:xfrm>
            <a:off x="6540910" y="2265019"/>
            <a:ext cx="17592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u="sng" dirty="0" smtClean="0">
                <a:solidFill>
                  <a:schemeClr val="accent2"/>
                </a:solidFill>
              </a:rPr>
              <a:t>AIXM-181</a:t>
            </a:r>
            <a:r>
              <a:rPr lang="en-US" sz="1200" b="1" dirty="0" smtClean="0">
                <a:solidFill>
                  <a:schemeClr val="accent2"/>
                </a:solidFill>
              </a:rPr>
              <a:t>: </a:t>
            </a:r>
            <a:r>
              <a:rPr lang="en-US" sz="1200" b="1" dirty="0">
                <a:solidFill>
                  <a:schemeClr val="accent2"/>
                </a:solidFill>
              </a:rPr>
              <a:t>Change </a:t>
            </a:r>
            <a:r>
              <a:rPr lang="en-US" sz="1200" b="1" dirty="0" err="1">
                <a:solidFill>
                  <a:schemeClr val="accent2"/>
                </a:solidFill>
              </a:rPr>
              <a:t>AngleIndication</a:t>
            </a:r>
            <a:r>
              <a:rPr lang="en-US" sz="1200" b="1" dirty="0">
                <a:solidFill>
                  <a:schemeClr val="accent2"/>
                </a:solidFill>
              </a:rPr>
              <a:t> and </a:t>
            </a:r>
            <a:r>
              <a:rPr lang="en-US" sz="1200" b="1" dirty="0" err="1">
                <a:solidFill>
                  <a:schemeClr val="accent2"/>
                </a:solidFill>
              </a:rPr>
              <a:t>DistanceIndication</a:t>
            </a:r>
            <a:r>
              <a:rPr lang="en-US" sz="1200" b="1" dirty="0">
                <a:solidFill>
                  <a:schemeClr val="accent2"/>
                </a:solidFill>
              </a:rPr>
              <a:t> from feature to object</a:t>
            </a:r>
          </a:p>
        </p:txBody>
      </p:sp>
      <p:sp>
        <p:nvSpPr>
          <p:cNvPr id="9" name="Right Arrow 8"/>
          <p:cNvSpPr/>
          <p:nvPr/>
        </p:nvSpPr>
        <p:spPr bwMode="auto">
          <a:xfrm>
            <a:off x="5434778" y="4638718"/>
            <a:ext cx="951271" cy="302342"/>
          </a:xfrm>
          <a:prstGeom prst="rightArrow">
            <a:avLst/>
          </a:prstGeom>
          <a:solidFill>
            <a:schemeClr val="bg1"/>
          </a:solidFill>
          <a:ln>
            <a:solidFill>
              <a:schemeClr val="accent2"/>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5434779" y="3765197"/>
            <a:ext cx="951271" cy="302342"/>
          </a:xfrm>
          <a:prstGeom prst="rightArrow">
            <a:avLst/>
          </a:prstGeom>
          <a:solidFill>
            <a:schemeClr val="bg1"/>
          </a:solidFill>
          <a:ln>
            <a:solidFill>
              <a:schemeClr val="accent2"/>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bwMode="auto">
          <a:xfrm>
            <a:off x="6540910" y="3693710"/>
            <a:ext cx="1788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i="1" dirty="0" smtClean="0">
                <a:solidFill>
                  <a:schemeClr val="accent2"/>
                </a:solidFill>
              </a:rPr>
              <a:t>Proposal attached on following slides</a:t>
            </a:r>
            <a:endParaRPr lang="en-US" sz="1200" b="1" i="1" dirty="0">
              <a:solidFill>
                <a:schemeClr val="accent2"/>
              </a:solidFill>
            </a:endParaRPr>
          </a:p>
        </p:txBody>
      </p:sp>
      <p:sp>
        <p:nvSpPr>
          <p:cNvPr id="16" name="TextBox 15"/>
          <p:cNvSpPr txBox="1"/>
          <p:nvPr/>
        </p:nvSpPr>
        <p:spPr bwMode="auto">
          <a:xfrm>
            <a:off x="6540910" y="4619418"/>
            <a:ext cx="1788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i="1" dirty="0" smtClean="0">
                <a:solidFill>
                  <a:schemeClr val="accent2"/>
                </a:solidFill>
              </a:rPr>
              <a:t>Proposal attached on following slides</a:t>
            </a:r>
            <a:endParaRPr lang="en-US" sz="1200" b="1" i="1"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728"/>
            <a:ext cx="8472488" cy="431107"/>
          </a:xfrm>
        </p:spPr>
        <p:txBody>
          <a:bodyPr/>
          <a:lstStyle/>
          <a:p>
            <a:r>
              <a:rPr lang="en-US" sz="2000" dirty="0" smtClean="0"/>
              <a:t>MTR Change Proposal (1/2)</a:t>
            </a:r>
            <a:endParaRPr lang="en-US" sz="20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198"/>
          <a:stretch/>
        </p:blipFill>
        <p:spPr bwMode="auto">
          <a:xfrm>
            <a:off x="473528" y="733445"/>
            <a:ext cx="6792685" cy="284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131805" y="779010"/>
            <a:ext cx="303929" cy="253916"/>
          </a:xfrm>
          <a:prstGeom prst="rect">
            <a:avLst/>
          </a:prstGeom>
          <a:solidFill>
            <a:schemeClr val="bg1"/>
          </a:solidFill>
          <a:ln>
            <a:noFill/>
          </a:ln>
          <a:effectLst/>
          <a:extLst/>
        </p:spPr>
        <p:txBody>
          <a:bodyPr wrap="none" lIns="0" rtlCol="0">
            <a:spAutoFit/>
          </a:bodyPr>
          <a:lstStyle/>
          <a:p>
            <a:pPr>
              <a:buFontTx/>
              <a:buNone/>
            </a:pPr>
            <a:r>
              <a:rPr lang="en-US" sz="1050" dirty="0" smtClean="0">
                <a:solidFill>
                  <a:srgbClr val="5589C3"/>
                </a:solidFill>
                <a:latin typeface="Calibri" panose="020F0502020204030204" pitchFamily="34" charset="0"/>
              </a:rPr>
              <a:t>XXX</a:t>
            </a:r>
            <a:endParaRPr lang="en-US" sz="1050" dirty="0">
              <a:solidFill>
                <a:srgbClr val="5589C3"/>
              </a:solidFill>
              <a:latin typeface="Calibri" panose="020F0502020204030204" pitchFamily="34" charset="0"/>
            </a:endParaRPr>
          </a:p>
        </p:txBody>
      </p:sp>
      <p:sp>
        <p:nvSpPr>
          <p:cNvPr id="7" name="TextBox 6"/>
          <p:cNvSpPr txBox="1"/>
          <p:nvPr/>
        </p:nvSpPr>
        <p:spPr bwMode="auto">
          <a:xfrm>
            <a:off x="1012367" y="992366"/>
            <a:ext cx="7834453" cy="292388"/>
          </a:xfrm>
          <a:prstGeom prst="rect">
            <a:avLst/>
          </a:prstGeom>
          <a:solidFill>
            <a:schemeClr val="bg1"/>
          </a:solidFill>
          <a:ln>
            <a:noFill/>
          </a:ln>
          <a:effectLst/>
          <a:extLst/>
        </p:spPr>
        <p:txBody>
          <a:bodyPr wrap="square" lIns="0" rtlCol="0">
            <a:spAutoFit/>
          </a:bodyPr>
          <a:lstStyle/>
          <a:p>
            <a:pPr>
              <a:buFontTx/>
              <a:buNone/>
            </a:pPr>
            <a:r>
              <a:rPr lang="en-US" sz="1300" dirty="0"/>
              <a:t>RouteSegment widthLeft and widthRight attributes do not allow </a:t>
            </a:r>
            <a:r>
              <a:rPr lang="en-US" sz="1300" dirty="0" smtClean="0"/>
              <a:t>capturing </a:t>
            </a:r>
            <a:r>
              <a:rPr lang="en-US" sz="1300" dirty="0"/>
              <a:t>the width in cardinal directions</a:t>
            </a:r>
            <a:endParaRPr lang="en-US" sz="1300" dirty="0">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423" y="2007189"/>
            <a:ext cx="1100137" cy="25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bwMode="auto">
          <a:xfrm>
            <a:off x="1940242" y="2463030"/>
            <a:ext cx="848677" cy="253916"/>
          </a:xfrm>
          <a:prstGeom prst="rect">
            <a:avLst/>
          </a:prstGeom>
          <a:solidFill>
            <a:schemeClr val="bg1"/>
          </a:solidFill>
          <a:ln>
            <a:noFill/>
          </a:ln>
          <a:effectLst/>
          <a:extLst/>
        </p:spPr>
        <p:txBody>
          <a:bodyPr wrap="square" lIns="0" rtlCol="0">
            <a:spAutoFit/>
          </a:bodyPr>
          <a:lstStyle/>
          <a:p>
            <a:pPr>
              <a:buFontTx/>
              <a:buNone/>
            </a:pPr>
            <a:r>
              <a:rPr lang="en-US" sz="1050" dirty="0" smtClean="0">
                <a:solidFill>
                  <a:srgbClr val="5589C3"/>
                </a:solidFill>
                <a:latin typeface="Calibri" panose="020F0502020204030204" pitchFamily="34" charset="0"/>
              </a:rPr>
              <a:t>Route</a:t>
            </a:r>
            <a:endParaRPr lang="en-US" sz="1050" dirty="0">
              <a:solidFill>
                <a:srgbClr val="5589C3"/>
              </a:solidFill>
              <a:latin typeface="Calibri" panose="020F0502020204030204" pitchFamily="34" charset="0"/>
            </a:endParaRPr>
          </a:p>
        </p:txBody>
      </p:sp>
      <p:sp>
        <p:nvSpPr>
          <p:cNvPr id="11" name="TextBox 10"/>
          <p:cNvSpPr txBox="1"/>
          <p:nvPr/>
        </p:nvSpPr>
        <p:spPr bwMode="auto">
          <a:xfrm>
            <a:off x="587829" y="3583166"/>
            <a:ext cx="4341764" cy="1869743"/>
          </a:xfrm>
          <a:prstGeom prst="rect">
            <a:avLst/>
          </a:prstGeom>
          <a:solidFill>
            <a:schemeClr val="bg1"/>
          </a:solidFill>
          <a:ln>
            <a:noFill/>
          </a:ln>
          <a:effectLst/>
          <a:extLst/>
        </p:spPr>
        <p:txBody>
          <a:bodyPr wrap="square" lIns="0" rtlCol="0">
            <a:spAutoFit/>
          </a:bodyPr>
          <a:lstStyle/>
          <a:p>
            <a:pPr>
              <a:buNone/>
            </a:pPr>
            <a:r>
              <a:rPr lang="en-US" sz="1100" dirty="0"/>
              <a:t>For certain type of routes, such as Military Training Routes (MTR), the route segment width is sometimes described in terms of cardinal directions, </a:t>
            </a:r>
            <a:r>
              <a:rPr lang="en-US" sz="1100" dirty="0" smtClean="0"/>
              <a:t>N/S/E/W, etc.. </a:t>
            </a:r>
            <a:r>
              <a:rPr lang="en-US" sz="1100" dirty="0"/>
              <a:t>This occurs because these routes can loop upon themselves and can also be used in both directions. The widthLeft and widthRight options are not compatible with such data encoding. </a:t>
            </a:r>
          </a:p>
          <a:p>
            <a:pPr>
              <a:buNone/>
            </a:pPr>
            <a:r>
              <a:rPr lang="en-US" sz="1100" dirty="0"/>
              <a:t>It is suggested to add route width and width direction data elements</a:t>
            </a:r>
            <a:r>
              <a:rPr lang="en-US" sz="1100" dirty="0" smtClean="0"/>
              <a:t>. For width, the </a:t>
            </a:r>
            <a:r>
              <a:rPr lang="en-US" sz="1100" dirty="0" err="1" smtClean="0"/>
              <a:t>ValDistanceType</a:t>
            </a:r>
            <a:r>
              <a:rPr lang="en-US" sz="1100" dirty="0" smtClean="0"/>
              <a:t> should be sufficient. For width direction, the </a:t>
            </a:r>
            <a:r>
              <a:rPr lang="en-US" sz="1100" dirty="0" err="1" smtClean="0"/>
              <a:t>CodeCardinalDirectionType</a:t>
            </a:r>
            <a:r>
              <a:rPr lang="en-US" sz="1100" dirty="0" smtClean="0"/>
              <a:t> should allow for all cardinal direction combinations. </a:t>
            </a:r>
            <a:endParaRPr lang="en-US" sz="1100" dirty="0">
              <a:latin typeface="Calibri" panose="020F0502020204030204" pitchFamily="34" charset="0"/>
            </a:endParaRP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t="89337"/>
          <a:stretch/>
        </p:blipFill>
        <p:spPr bwMode="auto">
          <a:xfrm>
            <a:off x="5348172" y="3163182"/>
            <a:ext cx="2790825" cy="53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t="22599" b="32449"/>
          <a:stretch/>
        </p:blipFill>
        <p:spPr bwMode="auto">
          <a:xfrm>
            <a:off x="5348523" y="3699440"/>
            <a:ext cx="2790825" cy="226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3693506" y="1978551"/>
            <a:ext cx="3709829" cy="122287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b="77218"/>
          <a:stretch/>
        </p:blipFill>
        <p:spPr bwMode="auto">
          <a:xfrm>
            <a:off x="5348173" y="2017428"/>
            <a:ext cx="2790825" cy="114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040" r="53897" b="-1367"/>
          <a:stretch/>
        </p:blipFill>
        <p:spPr bwMode="auto">
          <a:xfrm>
            <a:off x="5378019" y="1755000"/>
            <a:ext cx="313162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bwMode="auto">
          <a:xfrm flipH="1">
            <a:off x="5122843" y="1978551"/>
            <a:ext cx="11017" cy="3893439"/>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5348172" y="3163182"/>
            <a:ext cx="2791176" cy="536258"/>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4948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728"/>
            <a:ext cx="8472488" cy="431107"/>
          </a:xfrm>
        </p:spPr>
        <p:txBody>
          <a:bodyPr/>
          <a:lstStyle/>
          <a:p>
            <a:r>
              <a:rPr lang="en-US" sz="2000" dirty="0" smtClean="0"/>
              <a:t>MTR Change Proposal (2/2)</a:t>
            </a:r>
            <a:endParaRPr lang="en-US" sz="20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198"/>
          <a:stretch/>
        </p:blipFill>
        <p:spPr bwMode="auto">
          <a:xfrm>
            <a:off x="473528" y="733445"/>
            <a:ext cx="6792685" cy="284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131805" y="779010"/>
            <a:ext cx="303929" cy="253916"/>
          </a:xfrm>
          <a:prstGeom prst="rect">
            <a:avLst/>
          </a:prstGeom>
          <a:solidFill>
            <a:schemeClr val="bg1"/>
          </a:solidFill>
          <a:ln>
            <a:noFill/>
          </a:ln>
          <a:effectLst/>
          <a:extLst/>
        </p:spPr>
        <p:txBody>
          <a:bodyPr wrap="none" lIns="0" rtlCol="0">
            <a:spAutoFit/>
          </a:bodyPr>
          <a:lstStyle/>
          <a:p>
            <a:pPr>
              <a:buFontTx/>
              <a:buNone/>
            </a:pPr>
            <a:r>
              <a:rPr lang="en-US" sz="1050" dirty="0" smtClean="0">
                <a:solidFill>
                  <a:srgbClr val="5589C3"/>
                </a:solidFill>
                <a:latin typeface="Calibri" panose="020F0502020204030204" pitchFamily="34" charset="0"/>
              </a:rPr>
              <a:t>XXX</a:t>
            </a:r>
            <a:endParaRPr lang="en-US" sz="1050" dirty="0">
              <a:solidFill>
                <a:srgbClr val="5589C3"/>
              </a:solidFill>
              <a:latin typeface="Calibri" panose="020F0502020204030204" pitchFamily="34" charset="0"/>
            </a:endParaRPr>
          </a:p>
        </p:txBody>
      </p:sp>
      <p:sp>
        <p:nvSpPr>
          <p:cNvPr id="7" name="TextBox 6"/>
          <p:cNvSpPr txBox="1"/>
          <p:nvPr/>
        </p:nvSpPr>
        <p:spPr bwMode="auto">
          <a:xfrm>
            <a:off x="1012367" y="992366"/>
            <a:ext cx="7834453" cy="307777"/>
          </a:xfrm>
          <a:prstGeom prst="rect">
            <a:avLst/>
          </a:prstGeom>
          <a:solidFill>
            <a:schemeClr val="bg1"/>
          </a:solidFill>
          <a:ln>
            <a:noFill/>
          </a:ln>
          <a:effectLst/>
          <a:extLst/>
        </p:spPr>
        <p:txBody>
          <a:bodyPr wrap="square" lIns="0" rtlCol="0">
            <a:spAutoFit/>
          </a:bodyPr>
          <a:lstStyle/>
          <a:p>
            <a:pPr>
              <a:buFontTx/>
              <a:buNone/>
            </a:pPr>
            <a:r>
              <a:rPr lang="en-US" sz="1400" dirty="0"/>
              <a:t>There is no ability to add a RouteAvailability to an entire Route Portion</a:t>
            </a:r>
            <a:endParaRPr lang="en-US" sz="1300" dirty="0">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423" y="2007189"/>
            <a:ext cx="1100137" cy="25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bwMode="auto">
          <a:xfrm>
            <a:off x="1940242" y="2463030"/>
            <a:ext cx="848677" cy="253916"/>
          </a:xfrm>
          <a:prstGeom prst="rect">
            <a:avLst/>
          </a:prstGeom>
          <a:solidFill>
            <a:schemeClr val="bg1"/>
          </a:solidFill>
          <a:ln>
            <a:noFill/>
          </a:ln>
          <a:effectLst/>
          <a:extLst/>
        </p:spPr>
        <p:txBody>
          <a:bodyPr wrap="square" lIns="0" rtlCol="0">
            <a:spAutoFit/>
          </a:bodyPr>
          <a:lstStyle/>
          <a:p>
            <a:pPr>
              <a:buFontTx/>
              <a:buNone/>
            </a:pPr>
            <a:r>
              <a:rPr lang="en-US" sz="1050" dirty="0" smtClean="0">
                <a:solidFill>
                  <a:srgbClr val="5589C3"/>
                </a:solidFill>
                <a:latin typeface="Calibri" panose="020F0502020204030204" pitchFamily="34" charset="0"/>
              </a:rPr>
              <a:t>Route</a:t>
            </a:r>
            <a:endParaRPr lang="en-US" sz="1050" dirty="0">
              <a:solidFill>
                <a:srgbClr val="5589C3"/>
              </a:solidFill>
              <a:latin typeface="Calibri" panose="020F0502020204030204" pitchFamily="34" charset="0"/>
            </a:endParaRPr>
          </a:p>
        </p:txBody>
      </p:sp>
      <p:sp>
        <p:nvSpPr>
          <p:cNvPr id="11" name="TextBox 10"/>
          <p:cNvSpPr txBox="1"/>
          <p:nvPr/>
        </p:nvSpPr>
        <p:spPr bwMode="auto">
          <a:xfrm>
            <a:off x="587829" y="3583166"/>
            <a:ext cx="4341764" cy="1277273"/>
          </a:xfrm>
          <a:prstGeom prst="rect">
            <a:avLst/>
          </a:prstGeom>
          <a:solidFill>
            <a:schemeClr val="bg1"/>
          </a:solidFill>
          <a:ln>
            <a:noFill/>
          </a:ln>
          <a:effectLst/>
          <a:extLst/>
        </p:spPr>
        <p:txBody>
          <a:bodyPr wrap="square" lIns="0" rtlCol="0">
            <a:spAutoFit/>
          </a:bodyPr>
          <a:lstStyle/>
          <a:p>
            <a:pPr>
              <a:buNone/>
            </a:pPr>
            <a:r>
              <a:rPr lang="en-US" sz="1100" dirty="0"/>
              <a:t>While AIXM 5.1 allows adding a schedule (RouteAvailability) to each RouteSegment, the same cannot be done for an entire Route or RoutePortion. While the same information can be captured with each individual RouteSegment, this results in excessively long messages. The option to assign a schedule to an entire RoutePortion should be added to condense the same information to a single RouteAvailability object.</a:t>
            </a:r>
            <a:endParaRPr lang="en-US" sz="1100" dirty="0">
              <a:latin typeface="Calibri" panose="020F0502020204030204" pitchFamily="34" charset="0"/>
            </a:endParaRP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bwMode="auto">
          <a:xfrm>
            <a:off x="3693506" y="1978551"/>
            <a:ext cx="3709829" cy="122287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040" r="53897" b="-1367"/>
          <a:stretch/>
        </p:blipFill>
        <p:spPr bwMode="auto">
          <a:xfrm>
            <a:off x="473528" y="4955400"/>
            <a:ext cx="3131626"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bwMode="auto">
          <a:xfrm>
            <a:off x="566419" y="5225154"/>
            <a:ext cx="4341764" cy="261610"/>
          </a:xfrm>
          <a:prstGeom prst="rect">
            <a:avLst/>
          </a:prstGeom>
          <a:solidFill>
            <a:schemeClr val="bg1"/>
          </a:solidFill>
          <a:ln>
            <a:noFill/>
          </a:ln>
          <a:effectLst/>
          <a:extLst/>
        </p:spPr>
        <p:txBody>
          <a:bodyPr wrap="square" lIns="0" rtlCol="0">
            <a:spAutoFit/>
          </a:bodyPr>
          <a:lstStyle/>
          <a:p>
            <a:pPr>
              <a:buNone/>
            </a:pPr>
            <a:r>
              <a:rPr lang="en-US" sz="1100" dirty="0" smtClean="0"/>
              <a:t>None.</a:t>
            </a:r>
            <a:endParaRPr lang="en-US" sz="1100" dirty="0">
              <a:latin typeface="Calibri" panose="020F0502020204030204" pitchFamily="34" charset="0"/>
            </a:endParaRPr>
          </a:p>
        </p:txBody>
      </p:sp>
    </p:spTree>
    <p:extLst>
      <p:ext uri="{BB962C8B-B14F-4D97-AF65-F5344CB8AC3E}">
        <p14:creationId xmlns:p14="http://schemas.microsoft.com/office/powerpoint/2010/main" val="264577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954" y="2720295"/>
            <a:ext cx="8472488" cy="609600"/>
          </a:xfrm>
        </p:spPr>
        <p:txBody>
          <a:bodyPr/>
          <a:lstStyle/>
          <a:p>
            <a:pPr algn="ctr"/>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348729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UML Diagram of example AIXM 5.1 MTR Extension</a:t>
            </a:r>
            <a:br>
              <a:rPr lang="en-US" sz="2400" dirty="0" smtClean="0"/>
            </a:br>
            <a:r>
              <a:rPr lang="en-US" sz="1800" dirty="0" smtClean="0"/>
              <a:t>Shown to Demonstrate the Gaps Described in the MTR Change Proposals</a:t>
            </a:r>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37" y="1548581"/>
            <a:ext cx="7335250" cy="42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63285" y="2155371"/>
            <a:ext cx="1428749" cy="388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050" dirty="0" smtClean="0"/>
              <a:t>To capture the route width in any cardinal direction, the model needs to capture width and direction. This can be done by:</a:t>
            </a:r>
          </a:p>
          <a:p>
            <a:pPr marL="171450" indent="-171450"/>
            <a:r>
              <a:rPr lang="en-US" sz="1050" dirty="0" smtClean="0"/>
              <a:t>Changing the options in </a:t>
            </a:r>
            <a:r>
              <a:rPr lang="en-US" sz="1050" dirty="0" err="1" smtClean="0"/>
              <a:t>RouteSegment</a:t>
            </a:r>
            <a:r>
              <a:rPr lang="en-US" sz="1050" dirty="0" smtClean="0"/>
              <a:t> feature (removing </a:t>
            </a:r>
            <a:r>
              <a:rPr lang="en-US" sz="1050" dirty="0" err="1" smtClean="0"/>
              <a:t>widthLeft</a:t>
            </a:r>
            <a:r>
              <a:rPr lang="en-US" sz="1050" dirty="0" smtClean="0"/>
              <a:t>, </a:t>
            </a:r>
            <a:r>
              <a:rPr lang="en-US" sz="1050" dirty="0" err="1" smtClean="0"/>
              <a:t>widthRight</a:t>
            </a:r>
            <a:r>
              <a:rPr lang="en-US" sz="1050" dirty="0" smtClean="0"/>
              <a:t>)</a:t>
            </a:r>
          </a:p>
          <a:p>
            <a:pPr marL="171450" indent="-171450"/>
            <a:r>
              <a:rPr lang="en-US" sz="1050" dirty="0" smtClean="0"/>
              <a:t>Adding width and direction attributes to </a:t>
            </a:r>
            <a:r>
              <a:rPr lang="en-US" sz="1050" dirty="0" err="1" smtClean="0"/>
              <a:t>RouteSegment</a:t>
            </a:r>
            <a:endParaRPr lang="en-US" sz="1050" dirty="0" smtClean="0"/>
          </a:p>
          <a:p>
            <a:pPr>
              <a:buNone/>
            </a:pPr>
            <a:r>
              <a:rPr lang="en-US" sz="1050" dirty="0" smtClean="0"/>
              <a:t>In this AIXM 5.1 extension example, the attributes are added as an object simply to represent the missing fields.</a:t>
            </a:r>
            <a:endParaRPr lang="en-US" sz="1050" dirty="0"/>
          </a:p>
        </p:txBody>
      </p:sp>
      <p:sp>
        <p:nvSpPr>
          <p:cNvPr id="7" name="TextBox 6"/>
          <p:cNvSpPr txBox="1"/>
          <p:nvPr/>
        </p:nvSpPr>
        <p:spPr bwMode="auto">
          <a:xfrm>
            <a:off x="2684205" y="1347772"/>
            <a:ext cx="201448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050" dirty="0" smtClean="0"/>
              <a:t>Adding RouteAvailability to the RoutePortion</a:t>
            </a:r>
            <a:endParaRPr lang="en-US" sz="1050" dirty="0"/>
          </a:p>
        </p:txBody>
      </p:sp>
      <p:sp>
        <p:nvSpPr>
          <p:cNvPr id="3" name="Rectangle 2"/>
          <p:cNvSpPr/>
          <p:nvPr/>
        </p:nvSpPr>
        <p:spPr bwMode="auto">
          <a:xfrm>
            <a:off x="1649186" y="3314700"/>
            <a:ext cx="1273628" cy="228600"/>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643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51" y="204382"/>
            <a:ext cx="8472488" cy="609600"/>
          </a:xfrm>
        </p:spPr>
        <p:txBody>
          <a:bodyPr/>
          <a:lstStyle/>
          <a:p>
            <a:r>
              <a:rPr lang="en-US" sz="2800" dirty="0" smtClean="0"/>
              <a:t>Full Description of IR-017</a:t>
            </a:r>
            <a:endParaRPr lang="en-US" sz="2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grpSp>
        <p:nvGrpSpPr>
          <p:cNvPr id="5" name="Group 4"/>
          <p:cNvGrpSpPr/>
          <p:nvPr/>
        </p:nvGrpSpPr>
        <p:grpSpPr>
          <a:xfrm>
            <a:off x="1534755" y="810244"/>
            <a:ext cx="5766952" cy="5213555"/>
            <a:chOff x="1534755" y="1046212"/>
            <a:chExt cx="5766952" cy="521355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755" y="1046212"/>
              <a:ext cx="2981119" cy="521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874" y="1357772"/>
              <a:ext cx="2785833" cy="490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90993092"/>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3834</TotalTime>
  <Words>491</Words>
  <Application>Microsoft Office PowerPoint</Application>
  <PresentationFormat>On-screen Show (4:3)</PresentationFormat>
  <Paragraphs>52</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1_Custom Design</vt:lpstr>
      <vt:lpstr>2_Custom Design</vt:lpstr>
      <vt:lpstr>FAA Military Training Routes in AIXM</vt:lpstr>
      <vt:lpstr>Background on MTRs</vt:lpstr>
      <vt:lpstr>AIXM Mapping Status</vt:lpstr>
      <vt:lpstr>MTR Change Proposal (1/2)</vt:lpstr>
      <vt:lpstr>MTR Change Proposal (2/2)</vt:lpstr>
      <vt:lpstr>Back-up Slides</vt:lpstr>
      <vt:lpstr>UML Diagram of example AIXM 5.1 MTR Extension Shown to Demonstrate the Gaps Described in the MTR Change Proposals</vt:lpstr>
      <vt:lpstr>Full Description of IR-017</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Marina Rozenblat</cp:lastModifiedBy>
  <cp:revision>156</cp:revision>
  <dcterms:created xsi:type="dcterms:W3CDTF">2005-01-28T20:32:53Z</dcterms:created>
  <dcterms:modified xsi:type="dcterms:W3CDTF">2017-06-13T17:41:14Z</dcterms:modified>
</cp:coreProperties>
</file>