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79" r:id="rId19"/>
    <p:sldId id="277" r:id="rId20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2A54"/>
    <a:srgbClr val="F8F8F8"/>
    <a:srgbClr val="EAEAEA"/>
    <a:srgbClr val="808080"/>
    <a:srgbClr val="DDDDDD"/>
    <a:srgbClr val="3399CC"/>
    <a:srgbClr val="00132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0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-516" y="-96"/>
      </p:cViewPr>
      <p:guideLst>
        <p:guide orient="horz" pos="4252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28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6D277-6A1B-4421-96B6-98C1084C1E32}" type="doc">
      <dgm:prSet loTypeId="urn:microsoft.com/office/officeart/2005/8/layout/radial6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EE37426-2B76-4FE9-ADCC-A89AF1101B8C}">
      <dgm:prSet phldrT="[Text]"/>
      <dgm:spPr/>
      <dgm:t>
        <a:bodyPr/>
        <a:lstStyle/>
        <a:p>
          <a:r>
            <a:rPr lang="en-US" dirty="0" smtClean="0"/>
            <a:t>FIXM 4.1.0</a:t>
          </a:r>
          <a:endParaRPr lang="en-GB" dirty="0"/>
        </a:p>
      </dgm:t>
    </dgm:pt>
    <dgm:pt modelId="{88E0524D-8D5F-413B-9B33-C5A327F63121}" type="parTrans" cxnId="{F1CDD1DD-0173-4A7E-B1A6-9C2E540F3CA1}">
      <dgm:prSet/>
      <dgm:spPr/>
      <dgm:t>
        <a:bodyPr/>
        <a:lstStyle/>
        <a:p>
          <a:endParaRPr lang="en-GB"/>
        </a:p>
      </dgm:t>
    </dgm:pt>
    <dgm:pt modelId="{DAEEF986-D5D6-4BF0-AC38-A176A4077509}" type="sibTrans" cxnId="{F1CDD1DD-0173-4A7E-B1A6-9C2E540F3CA1}">
      <dgm:prSet/>
      <dgm:spPr/>
      <dgm:t>
        <a:bodyPr/>
        <a:lstStyle/>
        <a:p>
          <a:endParaRPr lang="en-GB"/>
        </a:p>
      </dgm:t>
    </dgm:pt>
    <dgm:pt modelId="{60FA43BB-2B72-4DE6-9FE3-CB09BDE1143D}">
      <dgm:prSet phldrT="[Text]" custT="1"/>
      <dgm:spPr/>
      <dgm:t>
        <a:bodyPr/>
        <a:lstStyle/>
        <a:p>
          <a:r>
            <a:rPr lang="en-US" sz="1200" b="1" dirty="0" smtClean="0"/>
            <a:t>Optimization</a:t>
          </a:r>
          <a:br>
            <a:rPr lang="en-US" sz="1200" b="1" dirty="0" smtClean="0"/>
          </a:br>
          <a:r>
            <a:rPr lang="en-US" sz="1200" b="1" dirty="0" smtClean="0"/>
            <a:t>&amp;</a:t>
          </a:r>
          <a:br>
            <a:rPr lang="en-US" sz="1200" b="1" dirty="0" smtClean="0"/>
          </a:br>
          <a:r>
            <a:rPr lang="en-US" sz="1200" b="1" dirty="0" smtClean="0"/>
            <a:t>Bug fixes</a:t>
          </a:r>
          <a:endParaRPr lang="en-GB" sz="1200" b="1" dirty="0"/>
        </a:p>
      </dgm:t>
    </dgm:pt>
    <dgm:pt modelId="{252CF288-0C46-4B37-B43C-2993D84FB49F}" type="parTrans" cxnId="{C8FFE4DB-0C10-4A03-A26D-876BDF0F935D}">
      <dgm:prSet/>
      <dgm:spPr/>
      <dgm:t>
        <a:bodyPr/>
        <a:lstStyle/>
        <a:p>
          <a:endParaRPr lang="en-GB"/>
        </a:p>
      </dgm:t>
    </dgm:pt>
    <dgm:pt modelId="{DE7CC893-4752-491B-A07B-BE6020E4A09A}" type="sibTrans" cxnId="{C8FFE4DB-0C10-4A03-A26D-876BDF0F935D}">
      <dgm:prSet/>
      <dgm:spPr/>
      <dgm:t>
        <a:bodyPr/>
        <a:lstStyle/>
        <a:p>
          <a:endParaRPr lang="en-GB"/>
        </a:p>
      </dgm:t>
    </dgm:pt>
    <dgm:pt modelId="{FE7D64E6-68C4-4E69-BFD5-0926FF1ACE87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DG </a:t>
          </a:r>
          <a:r>
            <a:rPr lang="en-US" sz="1050" b="1" dirty="0" smtClean="0">
              <a:solidFill>
                <a:schemeClr val="tx1"/>
              </a:solidFill>
            </a:rPr>
            <a:t>Rationalization</a:t>
          </a:r>
          <a:endParaRPr lang="en-GB" sz="1050" b="1" dirty="0">
            <a:solidFill>
              <a:schemeClr val="tx1"/>
            </a:solidFill>
          </a:endParaRPr>
        </a:p>
      </dgm:t>
    </dgm:pt>
    <dgm:pt modelId="{361634AA-06F8-4AD6-84AF-A425080B9368}" type="parTrans" cxnId="{372CABF9-9939-4EFD-A976-232D9660EA89}">
      <dgm:prSet/>
      <dgm:spPr/>
      <dgm:t>
        <a:bodyPr/>
        <a:lstStyle/>
        <a:p>
          <a:endParaRPr lang="en-GB"/>
        </a:p>
      </dgm:t>
    </dgm:pt>
    <dgm:pt modelId="{0973AB3B-7CEB-468B-B05D-A190E6834882}" type="sibTrans" cxnId="{372CABF9-9939-4EFD-A976-232D9660EA89}">
      <dgm:prSet/>
      <dgm:spPr/>
      <dgm:t>
        <a:bodyPr/>
        <a:lstStyle/>
        <a:p>
          <a:endParaRPr lang="en-GB"/>
        </a:p>
      </dgm:t>
    </dgm:pt>
    <dgm:pt modelId="{B5A25C95-8BCE-4C11-A045-B5D38CD5565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Latest </a:t>
          </a:r>
          <a:br>
            <a:rPr lang="en-US" sz="1400" b="1" dirty="0" smtClean="0">
              <a:solidFill>
                <a:schemeClr val="tx1"/>
              </a:solidFill>
            </a:rPr>
          </a:br>
          <a:r>
            <a:rPr lang="en-US" sz="1400" b="1" dirty="0" smtClean="0">
              <a:solidFill>
                <a:schemeClr val="tx1"/>
              </a:solidFill>
            </a:rPr>
            <a:t>FF-ICE/1</a:t>
          </a:r>
          <a:br>
            <a:rPr lang="en-US" sz="1400" b="1" dirty="0" smtClean="0">
              <a:solidFill>
                <a:schemeClr val="tx1"/>
              </a:solidFill>
            </a:rPr>
          </a:br>
          <a:r>
            <a:rPr lang="en-US" sz="1400" b="1" dirty="0" smtClean="0">
              <a:solidFill>
                <a:schemeClr val="tx1"/>
              </a:solidFill>
            </a:rPr>
            <a:t>knowledge</a:t>
          </a:r>
          <a:endParaRPr lang="en-GB" sz="1400" b="1" dirty="0">
            <a:solidFill>
              <a:schemeClr val="tx1"/>
            </a:solidFill>
          </a:endParaRPr>
        </a:p>
      </dgm:t>
    </dgm:pt>
    <dgm:pt modelId="{C757BFEF-C406-4DB0-ADEB-A0326F52DD6A}" type="parTrans" cxnId="{D42E739E-6FFD-4474-AB1A-7B8FACF679C1}">
      <dgm:prSet/>
      <dgm:spPr/>
      <dgm:t>
        <a:bodyPr/>
        <a:lstStyle/>
        <a:p>
          <a:endParaRPr lang="en-GB"/>
        </a:p>
      </dgm:t>
    </dgm:pt>
    <dgm:pt modelId="{8554CEDE-8514-4CA3-81DD-A78EB1CF37C7}" type="sibTrans" cxnId="{D42E739E-6FFD-4474-AB1A-7B8FACF679C1}">
      <dgm:prSet/>
      <dgm:spPr/>
      <dgm:t>
        <a:bodyPr/>
        <a:lstStyle/>
        <a:p>
          <a:endParaRPr lang="en-GB"/>
        </a:p>
      </dgm:t>
    </dgm:pt>
    <dgm:pt modelId="{B44030AD-908C-4C30-A788-9C1417C2623A}">
      <dgm:prSet phldrT="[Text]" custT="1"/>
      <dgm:spPr/>
      <dgm:t>
        <a:bodyPr/>
        <a:lstStyle/>
        <a:p>
          <a:r>
            <a:rPr lang="en-US" sz="1400" b="1" dirty="0" smtClean="0"/>
            <a:t>Base package improved</a:t>
          </a:r>
          <a:endParaRPr lang="en-GB" sz="1400" b="1" dirty="0"/>
        </a:p>
      </dgm:t>
    </dgm:pt>
    <dgm:pt modelId="{D51D870C-ED81-417A-8733-47018405D670}" type="parTrans" cxnId="{1F96130D-0654-4F1E-8AD4-23F56F6641B2}">
      <dgm:prSet/>
      <dgm:spPr/>
      <dgm:t>
        <a:bodyPr/>
        <a:lstStyle/>
        <a:p>
          <a:endParaRPr lang="en-GB"/>
        </a:p>
      </dgm:t>
    </dgm:pt>
    <dgm:pt modelId="{65B71BB0-1602-4B4F-AFED-DE531452E379}" type="sibTrans" cxnId="{1F96130D-0654-4F1E-8AD4-23F56F6641B2}">
      <dgm:prSet/>
      <dgm:spPr/>
      <dgm:t>
        <a:bodyPr/>
        <a:lstStyle/>
        <a:p>
          <a:endParaRPr lang="en-GB"/>
        </a:p>
      </dgm:t>
    </dgm:pt>
    <dgm:pt modelId="{9D6AE216-7088-44A4-A7E5-0DB6EB1E0B56}">
      <dgm:prSet phldrT="[Text]" custT="1"/>
      <dgm:spPr/>
      <dgm:t>
        <a:bodyPr/>
        <a:lstStyle/>
        <a:p>
          <a:r>
            <a:rPr lang="en-US" sz="1400" b="1" dirty="0" smtClean="0"/>
            <a:t>ICAO Semantics</a:t>
          </a:r>
          <a:endParaRPr lang="en-GB" sz="1400" b="1" dirty="0"/>
        </a:p>
      </dgm:t>
    </dgm:pt>
    <dgm:pt modelId="{F0D784B8-FBD5-4CC3-A90A-FC64BDD9EE49}" type="parTrans" cxnId="{C1F63B2D-D22D-4228-9D41-A1FAFDA98544}">
      <dgm:prSet/>
      <dgm:spPr/>
      <dgm:t>
        <a:bodyPr/>
        <a:lstStyle/>
        <a:p>
          <a:endParaRPr lang="en-GB"/>
        </a:p>
      </dgm:t>
    </dgm:pt>
    <dgm:pt modelId="{551F3E32-32A7-46ED-9C37-04D20B168BF7}" type="sibTrans" cxnId="{C1F63B2D-D22D-4228-9D41-A1FAFDA98544}">
      <dgm:prSet/>
      <dgm:spPr/>
      <dgm:t>
        <a:bodyPr/>
        <a:lstStyle/>
        <a:p>
          <a:endParaRPr lang="en-GB"/>
        </a:p>
      </dgm:t>
    </dgm:pt>
    <dgm:pt modelId="{77A94BC3-2A24-4F58-B7F4-C1B8E6A181FA}">
      <dgm:prSet phldrT="[Text]" custT="1"/>
      <dgm:spPr/>
      <dgm:t>
        <a:bodyPr/>
        <a:lstStyle/>
        <a:p>
          <a:r>
            <a:rPr lang="en-US" sz="1200" b="1" dirty="0" smtClean="0"/>
            <a:t>Improved extension mechanism</a:t>
          </a:r>
          <a:endParaRPr lang="en-GB" sz="1200" b="1" dirty="0"/>
        </a:p>
      </dgm:t>
    </dgm:pt>
    <dgm:pt modelId="{613027AC-9871-42A0-B05D-F5927DF42255}" type="parTrans" cxnId="{16BE914F-80DC-47A5-A45F-900B80B57B4E}">
      <dgm:prSet/>
      <dgm:spPr/>
      <dgm:t>
        <a:bodyPr/>
        <a:lstStyle/>
        <a:p>
          <a:endParaRPr lang="en-GB"/>
        </a:p>
      </dgm:t>
    </dgm:pt>
    <dgm:pt modelId="{DDCA458E-E358-4530-9F72-C30B8686F387}" type="sibTrans" cxnId="{16BE914F-80DC-47A5-A45F-900B80B57B4E}">
      <dgm:prSet/>
      <dgm:spPr/>
      <dgm:t>
        <a:bodyPr/>
        <a:lstStyle/>
        <a:p>
          <a:endParaRPr lang="en-GB"/>
        </a:p>
      </dgm:t>
    </dgm:pt>
    <dgm:pt modelId="{13D1FC5A-FFC5-405F-86DB-2F21B7B8771C}" type="pres">
      <dgm:prSet presAssocID="{32C6D277-6A1B-4421-96B6-98C1084C1E3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5D9DE68-CFE5-4D12-BFCA-5C60999B99B9}" type="pres">
      <dgm:prSet presAssocID="{AEE37426-2B76-4FE9-ADCC-A89AF1101B8C}" presName="centerShape" presStyleLbl="node0" presStyleIdx="0" presStyleCnt="1"/>
      <dgm:spPr/>
      <dgm:t>
        <a:bodyPr/>
        <a:lstStyle/>
        <a:p>
          <a:endParaRPr lang="en-GB"/>
        </a:p>
      </dgm:t>
    </dgm:pt>
    <dgm:pt modelId="{67E9B792-523C-4EBE-8699-AF51ACB0C287}" type="pres">
      <dgm:prSet presAssocID="{B5A25C95-8BCE-4C11-A045-B5D38CD5565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C0AD41-79BD-4A7D-A2E1-7E3DD9394717}" type="pres">
      <dgm:prSet presAssocID="{B5A25C95-8BCE-4C11-A045-B5D38CD5565E}" presName="dummy" presStyleCnt="0"/>
      <dgm:spPr/>
    </dgm:pt>
    <dgm:pt modelId="{B017D8AA-21AD-4B52-B3D5-5B80DFEFE201}" type="pres">
      <dgm:prSet presAssocID="{8554CEDE-8514-4CA3-81DD-A78EB1CF37C7}" presName="sibTrans" presStyleLbl="sibTrans2D1" presStyleIdx="0" presStyleCnt="6"/>
      <dgm:spPr/>
      <dgm:t>
        <a:bodyPr/>
        <a:lstStyle/>
        <a:p>
          <a:endParaRPr lang="en-GB"/>
        </a:p>
      </dgm:t>
    </dgm:pt>
    <dgm:pt modelId="{BA8BC7B7-497C-4B15-B89D-4C000616B2AE}" type="pres">
      <dgm:prSet presAssocID="{FE7D64E6-68C4-4E69-BFD5-0926FF1ACE8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586921-353D-4E05-9D87-42E2F9F35BB5}" type="pres">
      <dgm:prSet presAssocID="{FE7D64E6-68C4-4E69-BFD5-0926FF1ACE87}" presName="dummy" presStyleCnt="0"/>
      <dgm:spPr/>
    </dgm:pt>
    <dgm:pt modelId="{5DB32447-79B9-4789-877E-0F7CD5A420DC}" type="pres">
      <dgm:prSet presAssocID="{0973AB3B-7CEB-468B-B05D-A190E6834882}" presName="sibTrans" presStyleLbl="sibTrans2D1" presStyleIdx="1" presStyleCnt="6"/>
      <dgm:spPr/>
      <dgm:t>
        <a:bodyPr/>
        <a:lstStyle/>
        <a:p>
          <a:endParaRPr lang="en-GB"/>
        </a:p>
      </dgm:t>
    </dgm:pt>
    <dgm:pt modelId="{E2AD1DD9-371A-4880-82B5-9D535BBBF8D4}" type="pres">
      <dgm:prSet presAssocID="{B44030AD-908C-4C30-A788-9C1417C262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1A3CE0-F9BC-43A4-8F98-A7258CA2F68E}" type="pres">
      <dgm:prSet presAssocID="{B44030AD-908C-4C30-A788-9C1417C2623A}" presName="dummy" presStyleCnt="0"/>
      <dgm:spPr/>
    </dgm:pt>
    <dgm:pt modelId="{59DF869C-0253-497F-80E8-AEF3C24A46C0}" type="pres">
      <dgm:prSet presAssocID="{65B71BB0-1602-4B4F-AFED-DE531452E379}" presName="sibTrans" presStyleLbl="sibTrans2D1" presStyleIdx="2" presStyleCnt="6"/>
      <dgm:spPr/>
      <dgm:t>
        <a:bodyPr/>
        <a:lstStyle/>
        <a:p>
          <a:endParaRPr lang="en-GB"/>
        </a:p>
      </dgm:t>
    </dgm:pt>
    <dgm:pt modelId="{D1AF4F1C-65E1-461C-BA46-91D84E433217}" type="pres">
      <dgm:prSet presAssocID="{9D6AE216-7088-44A4-A7E5-0DB6EB1E0B5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E30D60-39CC-4C17-A163-9F835699175A}" type="pres">
      <dgm:prSet presAssocID="{9D6AE216-7088-44A4-A7E5-0DB6EB1E0B56}" presName="dummy" presStyleCnt="0"/>
      <dgm:spPr/>
    </dgm:pt>
    <dgm:pt modelId="{5F05800B-6C67-462A-B420-A6F37FA258B0}" type="pres">
      <dgm:prSet presAssocID="{551F3E32-32A7-46ED-9C37-04D20B168BF7}" presName="sibTrans" presStyleLbl="sibTrans2D1" presStyleIdx="3" presStyleCnt="6"/>
      <dgm:spPr/>
      <dgm:t>
        <a:bodyPr/>
        <a:lstStyle/>
        <a:p>
          <a:endParaRPr lang="en-GB"/>
        </a:p>
      </dgm:t>
    </dgm:pt>
    <dgm:pt modelId="{FA7B80FF-67C6-44ED-9E3F-AD967CFD85BA}" type="pres">
      <dgm:prSet presAssocID="{77A94BC3-2A24-4F58-B7F4-C1B8E6A181F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8BACC8-AC27-4D2D-AB96-4D5C4BA17E39}" type="pres">
      <dgm:prSet presAssocID="{77A94BC3-2A24-4F58-B7F4-C1B8E6A181FA}" presName="dummy" presStyleCnt="0"/>
      <dgm:spPr/>
    </dgm:pt>
    <dgm:pt modelId="{3C3070F9-CD13-42FF-8C14-1DA0B92F2BB5}" type="pres">
      <dgm:prSet presAssocID="{DDCA458E-E358-4530-9F72-C30B8686F387}" presName="sibTrans" presStyleLbl="sibTrans2D1" presStyleIdx="4" presStyleCnt="6"/>
      <dgm:spPr/>
      <dgm:t>
        <a:bodyPr/>
        <a:lstStyle/>
        <a:p>
          <a:endParaRPr lang="en-GB"/>
        </a:p>
      </dgm:t>
    </dgm:pt>
    <dgm:pt modelId="{9658FDB6-3413-4697-BE8F-EB241D436CB0}" type="pres">
      <dgm:prSet presAssocID="{60FA43BB-2B72-4DE6-9FE3-CB09BDE1143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630974-F7E4-49D0-92AC-285627F540C9}" type="pres">
      <dgm:prSet presAssocID="{60FA43BB-2B72-4DE6-9FE3-CB09BDE1143D}" presName="dummy" presStyleCnt="0"/>
      <dgm:spPr/>
    </dgm:pt>
    <dgm:pt modelId="{0C6179D0-89B8-4974-85B0-452804B116C6}" type="pres">
      <dgm:prSet presAssocID="{DE7CC893-4752-491B-A07B-BE6020E4A09A}" presName="sibTrans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C8FFE4DB-0C10-4A03-A26D-876BDF0F935D}" srcId="{AEE37426-2B76-4FE9-ADCC-A89AF1101B8C}" destId="{60FA43BB-2B72-4DE6-9FE3-CB09BDE1143D}" srcOrd="5" destOrd="0" parTransId="{252CF288-0C46-4B37-B43C-2993D84FB49F}" sibTransId="{DE7CC893-4752-491B-A07B-BE6020E4A09A}"/>
    <dgm:cxn modelId="{8E8CBCDD-5FD4-45DB-A22A-1F0BE3FD89BC}" type="presOf" srcId="{8554CEDE-8514-4CA3-81DD-A78EB1CF37C7}" destId="{B017D8AA-21AD-4B52-B3D5-5B80DFEFE201}" srcOrd="0" destOrd="0" presId="urn:microsoft.com/office/officeart/2005/8/layout/radial6"/>
    <dgm:cxn modelId="{D42E739E-6FFD-4474-AB1A-7B8FACF679C1}" srcId="{AEE37426-2B76-4FE9-ADCC-A89AF1101B8C}" destId="{B5A25C95-8BCE-4C11-A045-B5D38CD5565E}" srcOrd="0" destOrd="0" parTransId="{C757BFEF-C406-4DB0-ADEB-A0326F52DD6A}" sibTransId="{8554CEDE-8514-4CA3-81DD-A78EB1CF37C7}"/>
    <dgm:cxn modelId="{423E99FA-8A48-40A8-B320-371D5E3B15FF}" type="presOf" srcId="{77A94BC3-2A24-4F58-B7F4-C1B8E6A181FA}" destId="{FA7B80FF-67C6-44ED-9E3F-AD967CFD85BA}" srcOrd="0" destOrd="0" presId="urn:microsoft.com/office/officeart/2005/8/layout/radial6"/>
    <dgm:cxn modelId="{D80C1AC1-5796-479C-85BC-61C95238DE25}" type="presOf" srcId="{65B71BB0-1602-4B4F-AFED-DE531452E379}" destId="{59DF869C-0253-497F-80E8-AEF3C24A46C0}" srcOrd="0" destOrd="0" presId="urn:microsoft.com/office/officeart/2005/8/layout/radial6"/>
    <dgm:cxn modelId="{C1F63B2D-D22D-4228-9D41-A1FAFDA98544}" srcId="{AEE37426-2B76-4FE9-ADCC-A89AF1101B8C}" destId="{9D6AE216-7088-44A4-A7E5-0DB6EB1E0B56}" srcOrd="3" destOrd="0" parTransId="{F0D784B8-FBD5-4CC3-A90A-FC64BDD9EE49}" sibTransId="{551F3E32-32A7-46ED-9C37-04D20B168BF7}"/>
    <dgm:cxn modelId="{6CCED000-616E-4BBD-BBB3-80AF6F9C9078}" type="presOf" srcId="{551F3E32-32A7-46ED-9C37-04D20B168BF7}" destId="{5F05800B-6C67-462A-B420-A6F37FA258B0}" srcOrd="0" destOrd="0" presId="urn:microsoft.com/office/officeart/2005/8/layout/radial6"/>
    <dgm:cxn modelId="{0E980838-8664-4810-971D-4D1C4F6BB30C}" type="presOf" srcId="{9D6AE216-7088-44A4-A7E5-0DB6EB1E0B56}" destId="{D1AF4F1C-65E1-461C-BA46-91D84E433217}" srcOrd="0" destOrd="0" presId="urn:microsoft.com/office/officeart/2005/8/layout/radial6"/>
    <dgm:cxn modelId="{BB53F5AD-E924-4B4F-B3CC-57863C753C3B}" type="presOf" srcId="{0973AB3B-7CEB-468B-B05D-A190E6834882}" destId="{5DB32447-79B9-4789-877E-0F7CD5A420DC}" srcOrd="0" destOrd="0" presId="urn:microsoft.com/office/officeart/2005/8/layout/radial6"/>
    <dgm:cxn modelId="{37C919E2-0B4A-4351-BEC0-3F80C8F4BBA4}" type="presOf" srcId="{B5A25C95-8BCE-4C11-A045-B5D38CD5565E}" destId="{67E9B792-523C-4EBE-8699-AF51ACB0C287}" srcOrd="0" destOrd="0" presId="urn:microsoft.com/office/officeart/2005/8/layout/radial6"/>
    <dgm:cxn modelId="{A1D52A73-FCD0-4936-97E7-BE18CAE55F9C}" type="presOf" srcId="{AEE37426-2B76-4FE9-ADCC-A89AF1101B8C}" destId="{45D9DE68-CFE5-4D12-BFCA-5C60999B99B9}" srcOrd="0" destOrd="0" presId="urn:microsoft.com/office/officeart/2005/8/layout/radial6"/>
    <dgm:cxn modelId="{1F96130D-0654-4F1E-8AD4-23F56F6641B2}" srcId="{AEE37426-2B76-4FE9-ADCC-A89AF1101B8C}" destId="{B44030AD-908C-4C30-A788-9C1417C2623A}" srcOrd="2" destOrd="0" parTransId="{D51D870C-ED81-417A-8733-47018405D670}" sibTransId="{65B71BB0-1602-4B4F-AFED-DE531452E379}"/>
    <dgm:cxn modelId="{6494E688-0F39-4532-A699-ACE68368BA3A}" type="presOf" srcId="{B44030AD-908C-4C30-A788-9C1417C2623A}" destId="{E2AD1DD9-371A-4880-82B5-9D535BBBF8D4}" srcOrd="0" destOrd="0" presId="urn:microsoft.com/office/officeart/2005/8/layout/radial6"/>
    <dgm:cxn modelId="{F1CDD1DD-0173-4A7E-B1A6-9C2E540F3CA1}" srcId="{32C6D277-6A1B-4421-96B6-98C1084C1E32}" destId="{AEE37426-2B76-4FE9-ADCC-A89AF1101B8C}" srcOrd="0" destOrd="0" parTransId="{88E0524D-8D5F-413B-9B33-C5A327F63121}" sibTransId="{DAEEF986-D5D6-4BF0-AC38-A176A4077509}"/>
    <dgm:cxn modelId="{16BE914F-80DC-47A5-A45F-900B80B57B4E}" srcId="{AEE37426-2B76-4FE9-ADCC-A89AF1101B8C}" destId="{77A94BC3-2A24-4F58-B7F4-C1B8E6A181FA}" srcOrd="4" destOrd="0" parTransId="{613027AC-9871-42A0-B05D-F5927DF42255}" sibTransId="{DDCA458E-E358-4530-9F72-C30B8686F387}"/>
    <dgm:cxn modelId="{133CA564-C2BD-4087-B810-2F7B09A20500}" type="presOf" srcId="{32C6D277-6A1B-4421-96B6-98C1084C1E32}" destId="{13D1FC5A-FFC5-405F-86DB-2F21B7B8771C}" srcOrd="0" destOrd="0" presId="urn:microsoft.com/office/officeart/2005/8/layout/radial6"/>
    <dgm:cxn modelId="{372CABF9-9939-4EFD-A976-232D9660EA89}" srcId="{AEE37426-2B76-4FE9-ADCC-A89AF1101B8C}" destId="{FE7D64E6-68C4-4E69-BFD5-0926FF1ACE87}" srcOrd="1" destOrd="0" parTransId="{361634AA-06F8-4AD6-84AF-A425080B9368}" sibTransId="{0973AB3B-7CEB-468B-B05D-A190E6834882}"/>
    <dgm:cxn modelId="{2605033F-6F5B-4999-AC53-DE2CE00468CF}" type="presOf" srcId="{60FA43BB-2B72-4DE6-9FE3-CB09BDE1143D}" destId="{9658FDB6-3413-4697-BE8F-EB241D436CB0}" srcOrd="0" destOrd="0" presId="urn:microsoft.com/office/officeart/2005/8/layout/radial6"/>
    <dgm:cxn modelId="{310D2D20-6180-4E77-9BDC-84AD716EA93B}" type="presOf" srcId="{DDCA458E-E358-4530-9F72-C30B8686F387}" destId="{3C3070F9-CD13-42FF-8C14-1DA0B92F2BB5}" srcOrd="0" destOrd="0" presId="urn:microsoft.com/office/officeart/2005/8/layout/radial6"/>
    <dgm:cxn modelId="{C0932E54-B5F0-4BA4-AE41-B336517DA7D6}" type="presOf" srcId="{DE7CC893-4752-491B-A07B-BE6020E4A09A}" destId="{0C6179D0-89B8-4974-85B0-452804B116C6}" srcOrd="0" destOrd="0" presId="urn:microsoft.com/office/officeart/2005/8/layout/radial6"/>
    <dgm:cxn modelId="{D5658D1C-2EE6-4DAB-8BBE-45C7378C94C1}" type="presOf" srcId="{FE7D64E6-68C4-4E69-BFD5-0926FF1ACE87}" destId="{BA8BC7B7-497C-4B15-B89D-4C000616B2AE}" srcOrd="0" destOrd="0" presId="urn:microsoft.com/office/officeart/2005/8/layout/radial6"/>
    <dgm:cxn modelId="{D324AFD4-A1F4-4B42-BD0C-54C12C388893}" type="presParOf" srcId="{13D1FC5A-FFC5-405F-86DB-2F21B7B8771C}" destId="{45D9DE68-CFE5-4D12-BFCA-5C60999B99B9}" srcOrd="0" destOrd="0" presId="urn:microsoft.com/office/officeart/2005/8/layout/radial6"/>
    <dgm:cxn modelId="{72F3D1E2-75D9-4447-9009-B5F011874090}" type="presParOf" srcId="{13D1FC5A-FFC5-405F-86DB-2F21B7B8771C}" destId="{67E9B792-523C-4EBE-8699-AF51ACB0C287}" srcOrd="1" destOrd="0" presId="urn:microsoft.com/office/officeart/2005/8/layout/radial6"/>
    <dgm:cxn modelId="{52DEA006-51B3-44EB-BD79-AFE9BBF3E653}" type="presParOf" srcId="{13D1FC5A-FFC5-405F-86DB-2F21B7B8771C}" destId="{DFC0AD41-79BD-4A7D-A2E1-7E3DD9394717}" srcOrd="2" destOrd="0" presId="urn:microsoft.com/office/officeart/2005/8/layout/radial6"/>
    <dgm:cxn modelId="{3D601A59-6AC7-4761-8FCB-B58F9E103455}" type="presParOf" srcId="{13D1FC5A-FFC5-405F-86DB-2F21B7B8771C}" destId="{B017D8AA-21AD-4B52-B3D5-5B80DFEFE201}" srcOrd="3" destOrd="0" presId="urn:microsoft.com/office/officeart/2005/8/layout/radial6"/>
    <dgm:cxn modelId="{8587CDBC-9239-408C-A311-5CC2BC604163}" type="presParOf" srcId="{13D1FC5A-FFC5-405F-86DB-2F21B7B8771C}" destId="{BA8BC7B7-497C-4B15-B89D-4C000616B2AE}" srcOrd="4" destOrd="0" presId="urn:microsoft.com/office/officeart/2005/8/layout/radial6"/>
    <dgm:cxn modelId="{8CF03F8C-6FC3-44D7-8407-F74455DE5A84}" type="presParOf" srcId="{13D1FC5A-FFC5-405F-86DB-2F21B7B8771C}" destId="{0E586921-353D-4E05-9D87-42E2F9F35BB5}" srcOrd="5" destOrd="0" presId="urn:microsoft.com/office/officeart/2005/8/layout/radial6"/>
    <dgm:cxn modelId="{20F99B14-AB06-450E-9A7C-A579B255DD18}" type="presParOf" srcId="{13D1FC5A-FFC5-405F-86DB-2F21B7B8771C}" destId="{5DB32447-79B9-4789-877E-0F7CD5A420DC}" srcOrd="6" destOrd="0" presId="urn:microsoft.com/office/officeart/2005/8/layout/radial6"/>
    <dgm:cxn modelId="{CC41E273-C5B3-47F7-9FC5-D0E09F4B3702}" type="presParOf" srcId="{13D1FC5A-FFC5-405F-86DB-2F21B7B8771C}" destId="{E2AD1DD9-371A-4880-82B5-9D535BBBF8D4}" srcOrd="7" destOrd="0" presId="urn:microsoft.com/office/officeart/2005/8/layout/radial6"/>
    <dgm:cxn modelId="{92C83C79-CBCD-4A00-831F-25F0F45A30E8}" type="presParOf" srcId="{13D1FC5A-FFC5-405F-86DB-2F21B7B8771C}" destId="{841A3CE0-F9BC-43A4-8F98-A7258CA2F68E}" srcOrd="8" destOrd="0" presId="urn:microsoft.com/office/officeart/2005/8/layout/radial6"/>
    <dgm:cxn modelId="{675FD671-F2A8-484B-968B-1A535F386626}" type="presParOf" srcId="{13D1FC5A-FFC5-405F-86DB-2F21B7B8771C}" destId="{59DF869C-0253-497F-80E8-AEF3C24A46C0}" srcOrd="9" destOrd="0" presId="urn:microsoft.com/office/officeart/2005/8/layout/radial6"/>
    <dgm:cxn modelId="{19E7EA48-AAFB-42BF-8074-62B5E770F50B}" type="presParOf" srcId="{13D1FC5A-FFC5-405F-86DB-2F21B7B8771C}" destId="{D1AF4F1C-65E1-461C-BA46-91D84E433217}" srcOrd="10" destOrd="0" presId="urn:microsoft.com/office/officeart/2005/8/layout/radial6"/>
    <dgm:cxn modelId="{5AD113EE-E27E-42FF-B23D-DB359E6F1BB3}" type="presParOf" srcId="{13D1FC5A-FFC5-405F-86DB-2F21B7B8771C}" destId="{0DE30D60-39CC-4C17-A163-9F835699175A}" srcOrd="11" destOrd="0" presId="urn:microsoft.com/office/officeart/2005/8/layout/radial6"/>
    <dgm:cxn modelId="{56BABE39-9F43-451A-B535-37BA86CADD62}" type="presParOf" srcId="{13D1FC5A-FFC5-405F-86DB-2F21B7B8771C}" destId="{5F05800B-6C67-462A-B420-A6F37FA258B0}" srcOrd="12" destOrd="0" presId="urn:microsoft.com/office/officeart/2005/8/layout/radial6"/>
    <dgm:cxn modelId="{4547CD9E-B8A0-4791-AAC1-0EDF3BB083D2}" type="presParOf" srcId="{13D1FC5A-FFC5-405F-86DB-2F21B7B8771C}" destId="{FA7B80FF-67C6-44ED-9E3F-AD967CFD85BA}" srcOrd="13" destOrd="0" presId="urn:microsoft.com/office/officeart/2005/8/layout/radial6"/>
    <dgm:cxn modelId="{81DDDD70-F26D-497C-A34F-52468FEEEE1C}" type="presParOf" srcId="{13D1FC5A-FFC5-405F-86DB-2F21B7B8771C}" destId="{5E8BACC8-AC27-4D2D-AB96-4D5C4BA17E39}" srcOrd="14" destOrd="0" presId="urn:microsoft.com/office/officeart/2005/8/layout/radial6"/>
    <dgm:cxn modelId="{639C7A4A-59F0-4CA5-8A1C-99C91A3BAE58}" type="presParOf" srcId="{13D1FC5A-FFC5-405F-86DB-2F21B7B8771C}" destId="{3C3070F9-CD13-42FF-8C14-1DA0B92F2BB5}" srcOrd="15" destOrd="0" presId="urn:microsoft.com/office/officeart/2005/8/layout/radial6"/>
    <dgm:cxn modelId="{3FD4B215-91B5-46D5-BF77-68CF45783CF3}" type="presParOf" srcId="{13D1FC5A-FFC5-405F-86DB-2F21B7B8771C}" destId="{9658FDB6-3413-4697-BE8F-EB241D436CB0}" srcOrd="16" destOrd="0" presId="urn:microsoft.com/office/officeart/2005/8/layout/radial6"/>
    <dgm:cxn modelId="{DC10015C-503E-4573-A9CB-0454555AA5CA}" type="presParOf" srcId="{13D1FC5A-FFC5-405F-86DB-2F21B7B8771C}" destId="{66630974-F7E4-49D0-92AC-285627F540C9}" srcOrd="17" destOrd="0" presId="urn:microsoft.com/office/officeart/2005/8/layout/radial6"/>
    <dgm:cxn modelId="{64AF4E24-7D37-418A-82B1-BD833C12E558}" type="presParOf" srcId="{13D1FC5A-FFC5-405F-86DB-2F21B7B8771C}" destId="{0C6179D0-89B8-4974-85B0-452804B116C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179D0-89B8-4974-85B0-452804B116C6}">
      <dsp:nvSpPr>
        <dsp:cNvPr id="0" name=""/>
        <dsp:cNvSpPr/>
      </dsp:nvSpPr>
      <dsp:spPr>
        <a:xfrm>
          <a:off x="2326296" y="657085"/>
          <a:ext cx="4491407" cy="4491407"/>
        </a:xfrm>
        <a:prstGeom prst="blockArc">
          <a:avLst>
            <a:gd name="adj1" fmla="val 12600000"/>
            <a:gd name="adj2" fmla="val 16200000"/>
            <a:gd name="adj3" fmla="val 4529"/>
          </a:avLst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070F9-CD13-42FF-8C14-1DA0B92F2BB5}">
      <dsp:nvSpPr>
        <dsp:cNvPr id="0" name=""/>
        <dsp:cNvSpPr/>
      </dsp:nvSpPr>
      <dsp:spPr>
        <a:xfrm>
          <a:off x="2326296" y="657085"/>
          <a:ext cx="4491407" cy="4491407"/>
        </a:xfrm>
        <a:prstGeom prst="blockArc">
          <a:avLst>
            <a:gd name="adj1" fmla="val 9000000"/>
            <a:gd name="adj2" fmla="val 12600000"/>
            <a:gd name="adj3" fmla="val 4529"/>
          </a:avLst>
        </a:prstGeom>
        <a:solidFill>
          <a:schemeClr val="accent5">
            <a:hueOff val="2605619"/>
            <a:satOff val="8957"/>
            <a:lumOff val="-42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5800B-6C67-462A-B420-A6F37FA258B0}">
      <dsp:nvSpPr>
        <dsp:cNvPr id="0" name=""/>
        <dsp:cNvSpPr/>
      </dsp:nvSpPr>
      <dsp:spPr>
        <a:xfrm>
          <a:off x="2326296" y="657085"/>
          <a:ext cx="4491407" cy="4491407"/>
        </a:xfrm>
        <a:prstGeom prst="blockArc">
          <a:avLst>
            <a:gd name="adj1" fmla="val 5400000"/>
            <a:gd name="adj2" fmla="val 9000000"/>
            <a:gd name="adj3" fmla="val 4529"/>
          </a:avLst>
        </a:prstGeom>
        <a:solidFill>
          <a:schemeClr val="accent5">
            <a:hueOff val="1954215"/>
            <a:satOff val="6718"/>
            <a:lumOff val="-322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F869C-0253-497F-80E8-AEF3C24A46C0}">
      <dsp:nvSpPr>
        <dsp:cNvPr id="0" name=""/>
        <dsp:cNvSpPr/>
      </dsp:nvSpPr>
      <dsp:spPr>
        <a:xfrm>
          <a:off x="2326296" y="657085"/>
          <a:ext cx="4491407" cy="4491407"/>
        </a:xfrm>
        <a:prstGeom prst="blockArc">
          <a:avLst>
            <a:gd name="adj1" fmla="val 1800000"/>
            <a:gd name="adj2" fmla="val 5400000"/>
            <a:gd name="adj3" fmla="val 4529"/>
          </a:avLst>
        </a:prstGeom>
        <a:solidFill>
          <a:schemeClr val="accent5">
            <a:hueOff val="1302810"/>
            <a:satOff val="4478"/>
            <a:lumOff val="-21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32447-79B9-4789-877E-0F7CD5A420DC}">
      <dsp:nvSpPr>
        <dsp:cNvPr id="0" name=""/>
        <dsp:cNvSpPr/>
      </dsp:nvSpPr>
      <dsp:spPr>
        <a:xfrm>
          <a:off x="2326296" y="657085"/>
          <a:ext cx="4491407" cy="4491407"/>
        </a:xfrm>
        <a:prstGeom prst="blockArc">
          <a:avLst>
            <a:gd name="adj1" fmla="val 19800000"/>
            <a:gd name="adj2" fmla="val 1800000"/>
            <a:gd name="adj3" fmla="val 4529"/>
          </a:avLst>
        </a:prstGeom>
        <a:solidFill>
          <a:schemeClr val="accent5">
            <a:hueOff val="651405"/>
            <a:satOff val="2239"/>
            <a:lumOff val="-10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7D8AA-21AD-4B52-B3D5-5B80DFEFE201}">
      <dsp:nvSpPr>
        <dsp:cNvPr id="0" name=""/>
        <dsp:cNvSpPr/>
      </dsp:nvSpPr>
      <dsp:spPr>
        <a:xfrm>
          <a:off x="2326296" y="657085"/>
          <a:ext cx="4491407" cy="4491407"/>
        </a:xfrm>
        <a:prstGeom prst="blockArc">
          <a:avLst>
            <a:gd name="adj1" fmla="val 16200000"/>
            <a:gd name="adj2" fmla="val 19800000"/>
            <a:gd name="adj3" fmla="val 452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9DE68-CFE5-4D12-BFCA-5C60999B99B9}">
      <dsp:nvSpPr>
        <dsp:cNvPr id="0" name=""/>
        <dsp:cNvSpPr/>
      </dsp:nvSpPr>
      <dsp:spPr>
        <a:xfrm>
          <a:off x="3562945" y="1893734"/>
          <a:ext cx="2018109" cy="20181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FIXM 4.1.0</a:t>
          </a:r>
          <a:endParaRPr lang="en-GB" sz="4300" kern="1200" dirty="0"/>
        </a:p>
      </dsp:txBody>
      <dsp:txXfrm>
        <a:off x="3858490" y="2189279"/>
        <a:ext cx="1427019" cy="1427019"/>
      </dsp:txXfrm>
    </dsp:sp>
    <dsp:sp modelId="{67E9B792-523C-4EBE-8699-AF51ACB0C287}">
      <dsp:nvSpPr>
        <dsp:cNvPr id="0" name=""/>
        <dsp:cNvSpPr/>
      </dsp:nvSpPr>
      <dsp:spPr>
        <a:xfrm>
          <a:off x="3865661" y="1603"/>
          <a:ext cx="1412676" cy="14126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Latest </a:t>
          </a:r>
          <a:br>
            <a:rPr lang="en-US" sz="1400" b="1" kern="1200" dirty="0" smtClean="0">
              <a:solidFill>
                <a:schemeClr val="tx1"/>
              </a:solidFill>
            </a:rPr>
          </a:br>
          <a:r>
            <a:rPr lang="en-US" sz="1400" b="1" kern="1200" dirty="0" smtClean="0">
              <a:solidFill>
                <a:schemeClr val="tx1"/>
              </a:solidFill>
            </a:rPr>
            <a:t>FF-ICE/1</a:t>
          </a:r>
          <a:br>
            <a:rPr lang="en-US" sz="1400" b="1" kern="1200" dirty="0" smtClean="0">
              <a:solidFill>
                <a:schemeClr val="tx1"/>
              </a:solidFill>
            </a:rPr>
          </a:br>
          <a:r>
            <a:rPr lang="en-US" sz="1400" b="1" kern="1200" dirty="0" smtClean="0">
              <a:solidFill>
                <a:schemeClr val="tx1"/>
              </a:solidFill>
            </a:rPr>
            <a:t>knowledge</a:t>
          </a:r>
          <a:endParaRPr lang="en-GB" sz="1400" b="1" kern="1200" dirty="0">
            <a:solidFill>
              <a:schemeClr val="tx1"/>
            </a:solidFill>
          </a:endParaRPr>
        </a:p>
      </dsp:txBody>
      <dsp:txXfrm>
        <a:off x="4072543" y="208485"/>
        <a:ext cx="998912" cy="998912"/>
      </dsp:txXfrm>
    </dsp:sp>
    <dsp:sp modelId="{BA8BC7B7-497C-4B15-B89D-4C000616B2AE}">
      <dsp:nvSpPr>
        <dsp:cNvPr id="0" name=""/>
        <dsp:cNvSpPr/>
      </dsp:nvSpPr>
      <dsp:spPr>
        <a:xfrm>
          <a:off x="5766455" y="1099026"/>
          <a:ext cx="1412676" cy="1412676"/>
        </a:xfrm>
        <a:prstGeom prst="ellipse">
          <a:avLst/>
        </a:prstGeom>
        <a:solidFill>
          <a:schemeClr val="accent5">
            <a:hueOff val="651405"/>
            <a:satOff val="2239"/>
            <a:lumOff val="-10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DG </a:t>
          </a:r>
          <a:r>
            <a:rPr lang="en-US" sz="1050" b="1" kern="1200" dirty="0" smtClean="0">
              <a:solidFill>
                <a:schemeClr val="tx1"/>
              </a:solidFill>
            </a:rPr>
            <a:t>Rationalization</a:t>
          </a:r>
          <a:endParaRPr lang="en-GB" sz="1050" b="1" kern="1200" dirty="0">
            <a:solidFill>
              <a:schemeClr val="tx1"/>
            </a:solidFill>
          </a:endParaRPr>
        </a:p>
      </dsp:txBody>
      <dsp:txXfrm>
        <a:off x="5973337" y="1305908"/>
        <a:ext cx="998912" cy="998912"/>
      </dsp:txXfrm>
    </dsp:sp>
    <dsp:sp modelId="{E2AD1DD9-371A-4880-82B5-9D535BBBF8D4}">
      <dsp:nvSpPr>
        <dsp:cNvPr id="0" name=""/>
        <dsp:cNvSpPr/>
      </dsp:nvSpPr>
      <dsp:spPr>
        <a:xfrm>
          <a:off x="5766455" y="3293874"/>
          <a:ext cx="1412676" cy="1412676"/>
        </a:xfrm>
        <a:prstGeom prst="ellipse">
          <a:avLst/>
        </a:prstGeom>
        <a:solidFill>
          <a:schemeClr val="accent5">
            <a:hueOff val="1302810"/>
            <a:satOff val="4478"/>
            <a:lumOff val="-214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Base package improved</a:t>
          </a:r>
          <a:endParaRPr lang="en-GB" sz="1400" b="1" kern="1200" dirty="0"/>
        </a:p>
      </dsp:txBody>
      <dsp:txXfrm>
        <a:off x="5973337" y="3500756"/>
        <a:ext cx="998912" cy="998912"/>
      </dsp:txXfrm>
    </dsp:sp>
    <dsp:sp modelId="{D1AF4F1C-65E1-461C-BA46-91D84E433217}">
      <dsp:nvSpPr>
        <dsp:cNvPr id="0" name=""/>
        <dsp:cNvSpPr/>
      </dsp:nvSpPr>
      <dsp:spPr>
        <a:xfrm>
          <a:off x="3865661" y="4391298"/>
          <a:ext cx="1412676" cy="1412676"/>
        </a:xfrm>
        <a:prstGeom prst="ellipse">
          <a:avLst/>
        </a:prstGeom>
        <a:solidFill>
          <a:schemeClr val="accent5">
            <a:hueOff val="1954215"/>
            <a:satOff val="6718"/>
            <a:lumOff val="-3223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ICAO Semantics</a:t>
          </a:r>
          <a:endParaRPr lang="en-GB" sz="1400" b="1" kern="1200" dirty="0"/>
        </a:p>
      </dsp:txBody>
      <dsp:txXfrm>
        <a:off x="4072543" y="4598180"/>
        <a:ext cx="998912" cy="998912"/>
      </dsp:txXfrm>
    </dsp:sp>
    <dsp:sp modelId="{FA7B80FF-67C6-44ED-9E3F-AD967CFD85BA}">
      <dsp:nvSpPr>
        <dsp:cNvPr id="0" name=""/>
        <dsp:cNvSpPr/>
      </dsp:nvSpPr>
      <dsp:spPr>
        <a:xfrm>
          <a:off x="1964868" y="3293874"/>
          <a:ext cx="1412676" cy="1412676"/>
        </a:xfrm>
        <a:prstGeom prst="ellipse">
          <a:avLst/>
        </a:prstGeom>
        <a:solidFill>
          <a:schemeClr val="accent5">
            <a:hueOff val="2605619"/>
            <a:satOff val="8957"/>
            <a:lumOff val="-429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Improved extension mechanism</a:t>
          </a:r>
          <a:endParaRPr lang="en-GB" sz="1200" b="1" kern="1200" dirty="0"/>
        </a:p>
      </dsp:txBody>
      <dsp:txXfrm>
        <a:off x="2171750" y="3500756"/>
        <a:ext cx="998912" cy="998912"/>
      </dsp:txXfrm>
    </dsp:sp>
    <dsp:sp modelId="{9658FDB6-3413-4697-BE8F-EB241D436CB0}">
      <dsp:nvSpPr>
        <dsp:cNvPr id="0" name=""/>
        <dsp:cNvSpPr/>
      </dsp:nvSpPr>
      <dsp:spPr>
        <a:xfrm>
          <a:off x="1964868" y="1099026"/>
          <a:ext cx="1412676" cy="1412676"/>
        </a:xfrm>
        <a:prstGeom prst="ellipse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Optimization</a:t>
          </a:r>
          <a:br>
            <a:rPr lang="en-US" sz="1200" b="1" kern="1200" dirty="0" smtClean="0"/>
          </a:br>
          <a:r>
            <a:rPr lang="en-US" sz="1200" b="1" kern="1200" dirty="0" smtClean="0"/>
            <a:t>&amp;</a:t>
          </a:r>
          <a:br>
            <a:rPr lang="en-US" sz="1200" b="1" kern="1200" dirty="0" smtClean="0"/>
          </a:br>
          <a:r>
            <a:rPr lang="en-US" sz="1200" b="1" kern="1200" dirty="0" smtClean="0"/>
            <a:t>Bug fixes</a:t>
          </a:r>
          <a:endParaRPr lang="en-GB" sz="1200" b="1" kern="1200" dirty="0"/>
        </a:p>
      </dsp:txBody>
      <dsp:txXfrm>
        <a:off x="2171750" y="1305908"/>
        <a:ext cx="998912" cy="998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84DDA9-101E-47E5-B37C-AC928EB46C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677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D73A4F-5CAC-41DC-96E7-B8A3DA57FB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6010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xm.aero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7410450" cy="1470025"/>
          </a:xfrm>
        </p:spPr>
        <p:txBody>
          <a:bodyPr lIns="432000" anchor="b"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7083425" cy="900113"/>
          </a:xfrm>
          <a:noFill/>
        </p:spPr>
        <p:txBody>
          <a:bodyPr lIns="432000" anchor="ctr"/>
          <a:lstStyle>
            <a:lvl1pPr marL="0" indent="0">
              <a:buFont typeface="Wingdings" pitchFamily="2" charset="2"/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pic>
        <p:nvPicPr>
          <p:cNvPr id="3090" name="Picture 1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46" y="242884"/>
            <a:ext cx="47434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7410450" y="0"/>
            <a:ext cx="45719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7410450" y="5192607"/>
            <a:ext cx="173355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456169" y="6500213"/>
            <a:ext cx="1687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A54"/>
                </a:solidFill>
                <a:latin typeface="Calibri" panose="020F0502020204030204" pitchFamily="34" charset="0"/>
                <a:hlinkClick r:id="rId3"/>
              </a:rPr>
              <a:t>www.FIXM.aero</a:t>
            </a:r>
            <a:endParaRPr lang="en-GB" sz="1600" dirty="0">
              <a:solidFill>
                <a:srgbClr val="002A54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659AA0-4A1C-49CE-AA58-56A5D5D3F7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2122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640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640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F15F31-6983-418F-83EA-C36EC144FA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9413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0C52E7-ED02-4C81-AEDC-3F67BD9EF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158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B43DEA-5238-4C32-9AE9-28EA042E58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3782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4488"/>
            <a:ext cx="4038600" cy="450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4488"/>
            <a:ext cx="4038600" cy="450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DE2BAE-0750-487B-A8A9-C9F2827D5D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304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935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F3B560-4846-49A4-9582-B0A3621812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430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2E8F77-2E14-4F52-86DC-4A3974610A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4578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4D8414-09B6-48FF-9F5A-CB8C9D56D0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7649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466"/>
            <a:ext cx="3008313" cy="9186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24933"/>
            <a:ext cx="5111750" cy="5601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067AA0-B112-46B8-810B-2ED4E2A8BC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3824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331013-389F-4496-8A10-C5E648E2CF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6943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7838"/>
            <a:ext cx="683895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14488"/>
            <a:ext cx="822960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1263" y="6572250"/>
            <a:ext cx="4171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0550" y="6572250"/>
            <a:ext cx="4762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</a:defRPr>
            </a:lvl1pPr>
          </a:lstStyle>
          <a:p>
            <a:fld id="{B7BEFDFB-1C58-4D3A-8FF6-9611FFA0CD71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/>
          <a:stretch/>
        </p:blipFill>
        <p:spPr bwMode="auto">
          <a:xfrm>
            <a:off x="0" y="0"/>
            <a:ext cx="9144000" cy="4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IXM.CCB@eurocontrol.int" TargetMode="External"/><Relationship Id="rId7" Type="http://schemas.openxmlformats.org/officeDocument/2006/relationships/hyperlink" Target="https://ext.eurocontrol.int/aixm_confluence/display/XMWIP/Overview" TargetMode="External"/><Relationship Id="rId2" Type="http://schemas.openxmlformats.org/officeDocument/2006/relationships/hyperlink" Target="mailto:fixm.secretariat@eurocontrol.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ixm.aero/documents/Accessing%20the%20new%20FIXM%20work%20area.pdf" TargetMode="External"/><Relationship Id="rId5" Type="http://schemas.openxmlformats.org/officeDocument/2006/relationships/hyperlink" Target="https://ost.eurocontrol.int/sites/FIXM/SitePages/Home.aspx" TargetMode="External"/><Relationship Id="rId4" Type="http://schemas.openxmlformats.org/officeDocument/2006/relationships/hyperlink" Target="http://www.fixm.aero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rtal.opengeospatial.org/files/?artifact_id=6206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FIXM Briefing</a:t>
            </a:r>
            <a:endParaRPr lang="en-US" altLang="en-US" dirty="0"/>
          </a:p>
        </p:txBody>
      </p:sp>
      <p:sp>
        <p:nvSpPr>
          <p:cNvPr id="122889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AIXM CCB meeting</a:t>
            </a:r>
            <a:br>
              <a:rPr lang="en-US" altLang="en-US" dirty="0" smtClean="0"/>
            </a:br>
            <a:r>
              <a:rPr lang="en-US" altLang="en-US" dirty="0" smtClean="0"/>
              <a:t>EUROCONTROL HQ, Brussels</a:t>
            </a:r>
            <a:endParaRPr lang="en-US" alt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456169" y="4377473"/>
            <a:ext cx="16878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25000"/>
              </a:spcBef>
            </a:pPr>
            <a:r>
              <a:rPr lang="en-GB" altLang="en-US" sz="1400" dirty="0" smtClean="0">
                <a:solidFill>
                  <a:srgbClr val="002A54"/>
                </a:solidFill>
                <a:latin typeface="Calibri" panose="020F0502020204030204" pitchFamily="34" charset="0"/>
              </a:rPr>
              <a:t>Hubert LEPORI</a:t>
            </a:r>
            <a:br>
              <a:rPr lang="en-GB" altLang="en-US" sz="1400" dirty="0" smtClean="0">
                <a:solidFill>
                  <a:srgbClr val="002A54"/>
                </a:solidFill>
                <a:latin typeface="Calibri" panose="020F0502020204030204" pitchFamily="34" charset="0"/>
              </a:rPr>
            </a:br>
            <a:r>
              <a:rPr lang="en-GB" altLang="en-US" sz="1400" dirty="0" smtClean="0">
                <a:solidFill>
                  <a:srgbClr val="002A54"/>
                </a:solidFill>
                <a:latin typeface="Calibri" panose="020F0502020204030204" pitchFamily="34" charset="0"/>
              </a:rPr>
              <a:t>EUROCONTROL</a:t>
            </a:r>
            <a:r>
              <a:rPr lang="en-GB" altLang="en-US" sz="1400" dirty="0" smtClean="0">
                <a:solidFill>
                  <a:srgbClr val="002A54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n-GB" altLang="en-US" sz="1400" dirty="0" smtClean="0">
                <a:solidFill>
                  <a:srgbClr val="002A54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altLang="en-US" sz="1400" dirty="0" smtClean="0">
                <a:solidFill>
                  <a:srgbClr val="002A54"/>
                </a:solidFill>
                <a:latin typeface="Calibri" panose="020F0502020204030204" pitchFamily="34" charset="0"/>
              </a:rPr>
              <a:t>01-Dec-2017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5" y="0"/>
            <a:ext cx="1950444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1372" y="3557589"/>
            <a:ext cx="3686434" cy="279558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1372" y="4538663"/>
            <a:ext cx="3686434" cy="181451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1600" i="1" dirty="0" smtClean="0">
                <a:solidFill>
                  <a:schemeClr val="tx1"/>
                </a:solidFill>
              </a:rPr>
              <a:t>(As a minimum)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Designator </a:t>
            </a:r>
            <a:r>
              <a:rPr lang="en-US" sz="1600" dirty="0" smtClean="0">
                <a:solidFill>
                  <a:schemeClr val="tx1"/>
                </a:solidFill>
              </a:rPr>
              <a:t>identifying that piece of aeronautical information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i="1" dirty="0" smtClean="0">
                <a:solidFill>
                  <a:schemeClr val="tx1"/>
                </a:solidFill>
              </a:rPr>
              <a:t>(Optionally)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Additional properties for further </a:t>
            </a:r>
            <a:r>
              <a:rPr lang="en-US" sz="1600" b="1" dirty="0" smtClean="0">
                <a:solidFill>
                  <a:schemeClr val="tx1"/>
                </a:solidFill>
              </a:rPr>
              <a:t>plausibility</a:t>
            </a:r>
            <a:r>
              <a:rPr lang="en-US" sz="1600" dirty="0" smtClean="0">
                <a:solidFill>
                  <a:schemeClr val="tx1"/>
                </a:solidFill>
              </a:rPr>
              <a:t> checks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4533851" cy="776287"/>
          </a:xfrm>
        </p:spPr>
        <p:txBody>
          <a:bodyPr/>
          <a:lstStyle/>
          <a:p>
            <a:r>
              <a:rPr lang="en-US" dirty="0"/>
              <a:t>Encoding references to published aeronautical information in FIXM 4.1.0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81372" y="3014664"/>
            <a:ext cx="3031454" cy="5429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ctr">
              <a:defRPr sz="2800" b="1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FIXM </a:t>
            </a:r>
            <a:r>
              <a:rPr lang="en-US" sz="1800" dirty="0" smtClean="0">
                <a:solidFill>
                  <a:schemeClr val="tx1"/>
                </a:solidFill>
              </a:rPr>
              <a:t>reference </a:t>
            </a:r>
            <a:r>
              <a:rPr lang="en-US" sz="1800" dirty="0">
                <a:solidFill>
                  <a:schemeClr val="tx1"/>
                </a:solidFill>
              </a:rPr>
              <a:t>to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aeronautical information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1372" y="3557589"/>
            <a:ext cx="3686434" cy="9810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 smtClean="0">
                <a:solidFill>
                  <a:schemeClr val="tx1"/>
                </a:solidFill>
              </a:rPr>
              <a:t>(Optionally)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Complementary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xlink:href</a:t>
            </a:r>
            <a:r>
              <a:rPr lang="en-US" sz="1600" b="1" dirty="0" smtClean="0">
                <a:solidFill>
                  <a:schemeClr val="tx1"/>
                </a:solidFill>
              </a:rPr>
              <a:t> reference </a:t>
            </a:r>
            <a:r>
              <a:rPr lang="en-US" sz="1600" dirty="0" smtClean="0">
                <a:solidFill>
                  <a:schemeClr val="tx1"/>
                </a:solidFill>
              </a:rPr>
              <a:t>to a relevant AIXM feature instance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4499" y="3014662"/>
            <a:ext cx="2865801" cy="542925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z="2000" dirty="0"/>
              <a:t>AIXM feature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4498" y="3557587"/>
            <a:ext cx="2865802" cy="1962151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84499" y="3557587"/>
            <a:ext cx="2865801" cy="981075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sz="1100" dirty="0"/>
              <a:t>&lt;</a:t>
            </a:r>
            <a:r>
              <a:rPr lang="en-GB" sz="1100" dirty="0" err="1" smtClean="0"/>
              <a:t>aixm</a:t>
            </a:r>
            <a:r>
              <a:rPr lang="en-GB" sz="1100" dirty="0" smtClean="0"/>
              <a:t>:[…] </a:t>
            </a:r>
            <a:r>
              <a:rPr lang="en-GB" sz="1100" dirty="0" err="1" smtClean="0"/>
              <a:t>gml:id</a:t>
            </a:r>
            <a:r>
              <a:rPr lang="en-GB" sz="1100" dirty="0" smtClean="0"/>
              <a:t>="uuid.a82b3fc9[…]"&gt;</a:t>
            </a:r>
          </a:p>
          <a:p>
            <a:pPr algn="l"/>
            <a:r>
              <a:rPr lang="en-GB" sz="1100" dirty="0" smtClean="0"/>
              <a:t>&lt;</a:t>
            </a:r>
            <a:r>
              <a:rPr lang="en-GB" sz="1100" dirty="0" err="1"/>
              <a:t>gml:identifier</a:t>
            </a:r>
            <a:r>
              <a:rPr lang="en-GB" sz="1100" dirty="0"/>
              <a:t> </a:t>
            </a:r>
            <a:r>
              <a:rPr lang="en-GB" sz="1100" dirty="0" smtClean="0"/>
              <a:t> </a:t>
            </a:r>
            <a:r>
              <a:rPr lang="en-GB" sz="1100" dirty="0" err="1" smtClean="0"/>
              <a:t>codeSpace</a:t>
            </a:r>
            <a:r>
              <a:rPr lang="en-GB" sz="1100" dirty="0"/>
              <a:t>="</a:t>
            </a:r>
            <a:r>
              <a:rPr lang="en-GB" sz="1100" dirty="0" err="1"/>
              <a:t>urn:uuid</a:t>
            </a:r>
            <a:r>
              <a:rPr lang="en-GB" sz="1100" dirty="0" smtClean="0"/>
              <a:t>:"&gt;A82b3fc9[…]</a:t>
            </a:r>
          </a:p>
          <a:p>
            <a:pPr algn="l"/>
            <a:r>
              <a:rPr lang="en-GB" sz="1100" dirty="0" smtClean="0"/>
              <a:t>&lt;/</a:t>
            </a:r>
            <a:r>
              <a:rPr lang="en-GB" sz="1100" dirty="0" err="1"/>
              <a:t>gml:identifier</a:t>
            </a:r>
            <a:r>
              <a:rPr lang="en-GB" sz="1100" dirty="0"/>
              <a:t>&gt; </a:t>
            </a: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dirty="0" smtClean="0"/>
              <a:t>[…]</a:t>
            </a:r>
            <a:endParaRPr lang="en-GB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5884497" y="4538660"/>
            <a:ext cx="2865803" cy="981075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sz="1100" dirty="0" smtClean="0"/>
              <a:t>&lt;</a:t>
            </a:r>
            <a:r>
              <a:rPr lang="en-GB" sz="1100" dirty="0" err="1" smtClean="0"/>
              <a:t>aixm:designator</a:t>
            </a:r>
            <a:r>
              <a:rPr lang="en-GB" sz="1100" dirty="0" smtClean="0"/>
              <a:t>&gt;…&lt;/</a:t>
            </a:r>
            <a:r>
              <a:rPr lang="en-GB" sz="1100" dirty="0" err="1" smtClean="0"/>
              <a:t>aixm:designator</a:t>
            </a:r>
            <a:r>
              <a:rPr lang="en-GB" sz="1100" dirty="0" smtClean="0"/>
              <a:t>&gt;</a:t>
            </a:r>
            <a:br>
              <a:rPr lang="en-GB" sz="1100" dirty="0" smtClean="0"/>
            </a:br>
            <a:r>
              <a:rPr lang="en-GB" sz="1100" dirty="0" smtClean="0"/>
              <a:t>&lt;</a:t>
            </a:r>
            <a:r>
              <a:rPr lang="en-GB" sz="1100" dirty="0" err="1" smtClean="0"/>
              <a:t>aixm:navaidServiceType</a:t>
            </a:r>
            <a:r>
              <a:rPr lang="en-GB" sz="1100" dirty="0" smtClean="0"/>
              <a:t>&gt;…&lt;/…&gt;</a:t>
            </a:r>
            <a:br>
              <a:rPr lang="en-GB" sz="1100" dirty="0" smtClean="0"/>
            </a:br>
            <a:r>
              <a:rPr lang="en-GB" sz="1100" dirty="0" smtClean="0"/>
              <a:t>&lt;</a:t>
            </a:r>
            <a:r>
              <a:rPr lang="en-GB" sz="1100" dirty="0" err="1" smtClean="0"/>
              <a:t>aixm:position</a:t>
            </a:r>
            <a:r>
              <a:rPr lang="en-GB" sz="1100" dirty="0" smtClean="0"/>
              <a:t>&gt;…&lt;/…&gt;</a:t>
            </a:r>
            <a:br>
              <a:rPr lang="en-GB" sz="1100" dirty="0" smtClean="0"/>
            </a:br>
            <a:r>
              <a:rPr lang="en-GB" sz="1100" dirty="0" smtClean="0"/>
              <a:t>…</a:t>
            </a:r>
            <a:endParaRPr lang="en-GB" sz="11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499100" y="2737394"/>
            <a:ext cx="0" cy="12199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3" t="11983" r="35476" b="18599"/>
          <a:stretch/>
        </p:blipFill>
        <p:spPr bwMode="auto">
          <a:xfrm>
            <a:off x="5340500" y="420110"/>
            <a:ext cx="1773799" cy="250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51" y="1113984"/>
            <a:ext cx="3463293" cy="1120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 rot="19296731">
            <a:off x="3574" y="4706032"/>
            <a:ext cx="96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FIXM </a:t>
            </a:r>
            <a:br>
              <a:rPr lang="en-US" b="1" u="sng" dirty="0" smtClean="0"/>
            </a:br>
            <a:r>
              <a:rPr lang="en-US" b="1" u="sng" dirty="0" smtClean="0"/>
              <a:t>CR#7</a:t>
            </a:r>
          </a:p>
        </p:txBody>
      </p:sp>
      <p:sp>
        <p:nvSpPr>
          <p:cNvPr id="18" name="TextBox 17"/>
          <p:cNvSpPr txBox="1"/>
          <p:nvPr/>
        </p:nvSpPr>
        <p:spPr>
          <a:xfrm rot="19296731">
            <a:off x="3575" y="3663096"/>
            <a:ext cx="96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FIXM </a:t>
            </a:r>
            <a:br>
              <a:rPr lang="en-US" b="1" u="sng" dirty="0" smtClean="0"/>
            </a:br>
            <a:r>
              <a:rPr lang="en-US" b="1" u="sng" dirty="0" smtClean="0"/>
              <a:t>CR#29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4984" y="2816308"/>
            <a:ext cx="1201168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Direct </a:t>
            </a:r>
            <a:br>
              <a:rPr lang="en-US" sz="1400" b="1" dirty="0" smtClean="0"/>
            </a:br>
            <a:r>
              <a:rPr lang="en-US" sz="1400" b="1" dirty="0" smtClean="0"/>
              <a:t>reference</a:t>
            </a:r>
            <a:endParaRPr lang="en-GB" sz="1400" b="1" dirty="0"/>
          </a:p>
        </p:txBody>
      </p:sp>
      <p:sp>
        <p:nvSpPr>
          <p:cNvPr id="20" name="Right Arrow 19"/>
          <p:cNvSpPr/>
          <p:nvPr/>
        </p:nvSpPr>
        <p:spPr>
          <a:xfrm>
            <a:off x="4567806" y="3890497"/>
            <a:ext cx="1316693" cy="264453"/>
          </a:xfrm>
          <a:prstGeom prst="rightArrow">
            <a:avLst>
              <a:gd name="adj1" fmla="val 43875"/>
              <a:gd name="adj2" fmla="val 51655"/>
            </a:avLst>
          </a:prstGeom>
          <a:gradFill flip="none" rotWithShape="1">
            <a:gsLst>
              <a:gs pos="0">
                <a:srgbClr val="CCECFF"/>
              </a:gs>
              <a:gs pos="100000">
                <a:srgbClr val="FFFFCC"/>
              </a:gs>
            </a:gsLst>
            <a:lin ang="10800000" scaled="1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-Right Arrow 20"/>
          <p:cNvSpPr/>
          <p:nvPr/>
        </p:nvSpPr>
        <p:spPr>
          <a:xfrm>
            <a:off x="4574277" y="4839710"/>
            <a:ext cx="1310219" cy="484632"/>
          </a:xfrm>
          <a:prstGeom prst="leftRightArrow">
            <a:avLst/>
          </a:prstGeom>
          <a:gradFill flip="none" rotWithShape="1">
            <a:gsLst>
              <a:gs pos="0">
                <a:srgbClr val="CCECFF"/>
              </a:gs>
              <a:gs pos="100000">
                <a:srgbClr val="FFFFCC"/>
              </a:gs>
            </a:gsLst>
            <a:lin ang="10800000" scaled="1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625568" y="5589918"/>
            <a:ext cx="2314573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 b="1"/>
            </a:lvl1pPr>
          </a:lstStyle>
          <a:p>
            <a:r>
              <a:rPr lang="en-US" dirty="0"/>
              <a:t>Different </a:t>
            </a:r>
            <a:r>
              <a:rPr lang="en-US" dirty="0" smtClean="0"/>
              <a:t>but </a:t>
            </a:r>
            <a:r>
              <a:rPr lang="en-US" dirty="0" err="1" smtClean="0"/>
              <a:t>mappable</a:t>
            </a:r>
            <a:r>
              <a:rPr lang="en-US" dirty="0" smtClean="0"/>
              <a:t> modelling.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91051" y="3339528"/>
            <a:ext cx="0" cy="6178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5"/>
          </p:cNvCxnSpPr>
          <p:nvPr/>
        </p:nvCxnSpPr>
        <p:spPr>
          <a:xfrm flipH="1">
            <a:off x="5226152" y="5203184"/>
            <a:ext cx="3235" cy="3867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761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6738935" cy="776287"/>
          </a:xfrm>
        </p:spPr>
        <p:txBody>
          <a:bodyPr/>
          <a:lstStyle/>
          <a:p>
            <a:r>
              <a:rPr lang="en-US" dirty="0" smtClean="0"/>
              <a:t>Examples: references to Waypoints or </a:t>
            </a:r>
            <a:r>
              <a:rPr lang="en-US" dirty="0" err="1" smtClean="0"/>
              <a:t>Navaids</a:t>
            </a:r>
            <a:r>
              <a:rPr lang="en-US" dirty="0" smtClean="0"/>
              <a:t> in FIXM 4.1.0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11</a:t>
            </a:fld>
            <a:endParaRPr lang="en-GB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366154"/>
              </p:ext>
            </p:extLst>
          </p:nvPr>
        </p:nvGraphicFramePr>
        <p:xfrm>
          <a:off x="171449" y="2041493"/>
          <a:ext cx="8810625" cy="3947668"/>
        </p:xfrm>
        <a:graphic>
          <a:graphicData uri="http://schemas.openxmlformats.org/drawingml/2006/table">
            <a:tbl>
              <a:tblPr firstRow="1" firstCol="1" bandRow="1"/>
              <a:tblGrid>
                <a:gridCol w="3537703"/>
                <a:gridCol w="527292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FIXM Logical Model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FIXM XML schemas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GB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UML Class</a:t>
                      </a:r>
                      <a:r>
                        <a:rPr lang="en-GB" sz="10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DesignatedPointOrNavaid</a:t>
                      </a:r>
                      <a:r>
                        <a:rPr lang="en-GB" sz="10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package </a:t>
                      </a:r>
                      <a:r>
                        <a:rPr lang="en-GB" sz="1000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FIXM.Base.Airspace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</a:t>
                      </a:r>
                      <a:r>
                        <a:rPr lang="en-GB" sz="11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complexType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name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DesignatedPointOrNavaidType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&lt;</a:t>
                      </a:r>
                      <a:r>
                        <a:rPr lang="en-GB" sz="11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complexContent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&lt;</a:t>
                      </a:r>
                      <a:r>
                        <a:rPr lang="en-GB" sz="1100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extension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base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fb:SignificantPointType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&lt;</a:t>
                      </a:r>
                      <a:r>
                        <a:rPr lang="en-GB" sz="1100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sequence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    &lt;</a:t>
                      </a:r>
                      <a:r>
                        <a:rPr lang="en-GB" sz="1100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element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name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position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type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fb:GeographicalPositionType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minOccurs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maxOccurs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    &lt;/</a:t>
                      </a:r>
                      <a:r>
                        <a:rPr lang="en-GB" sz="1100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element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&lt;/</a:t>
                      </a:r>
                      <a:r>
                        <a:rPr lang="en-GB" sz="1100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sequence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&lt;</a:t>
                      </a:r>
                      <a:r>
                        <a:rPr lang="en-GB" sz="1100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attribute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name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designator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type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fb:SignificantPointDesignatorType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use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optional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&lt;/</a:t>
                      </a:r>
                      <a:r>
                        <a:rPr lang="en-GB" sz="1100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attribute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&lt;</a:t>
                      </a:r>
                      <a:r>
                        <a:rPr lang="en-GB" sz="1100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attribute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name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navaidServiceType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type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fb:NavaidServiceTypeType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1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use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optional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&lt;/</a:t>
                      </a:r>
                      <a:r>
                        <a:rPr lang="en-GB" sz="1100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attribute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&lt;/</a:t>
                      </a:r>
                      <a:r>
                        <a:rPr lang="en-GB" sz="1100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extension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&lt;/</a:t>
                      </a:r>
                      <a:r>
                        <a:rPr lang="en-GB" sz="11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complexContent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&lt;/</a:t>
                      </a:r>
                      <a:r>
                        <a:rPr lang="en-GB" sz="11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complexType</a:t>
                      </a: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Complex type </a:t>
                      </a:r>
                      <a:r>
                        <a:rPr lang="en-GB" sz="1000" b="1" i="1" dirty="0" err="1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DesignatedPointOrNavaidType</a:t>
                      </a:r>
                      <a:r>
                        <a:rPr lang="en-GB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 </a:t>
                      </a:r>
                      <a:br>
                        <a:rPr lang="en-GB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file Airspace.xsd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t="13620" r="4630" b="7211"/>
          <a:stretch>
            <a:fillRect/>
          </a:stretch>
        </p:blipFill>
        <p:spPr bwMode="auto">
          <a:xfrm>
            <a:off x="180975" y="2517775"/>
            <a:ext cx="3463624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5" y="0"/>
            <a:ext cx="1950444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085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6738935" cy="776287"/>
          </a:xfrm>
        </p:spPr>
        <p:txBody>
          <a:bodyPr/>
          <a:lstStyle/>
          <a:p>
            <a:r>
              <a:rPr lang="en-US" dirty="0"/>
              <a:t>Examples: references to Waypoints or </a:t>
            </a:r>
            <a:r>
              <a:rPr lang="en-US" dirty="0" err="1"/>
              <a:t>Navaids</a:t>
            </a:r>
            <a:r>
              <a:rPr lang="en-US" dirty="0"/>
              <a:t> in FIXM 4.1.0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12</a:t>
            </a:fld>
            <a:endParaRPr lang="en-GB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516224"/>
              </p:ext>
            </p:extLst>
          </p:nvPr>
        </p:nvGraphicFramePr>
        <p:xfrm>
          <a:off x="457200" y="1423988"/>
          <a:ext cx="8201025" cy="1305560"/>
        </p:xfrm>
        <a:graphic>
          <a:graphicData uri="http://schemas.openxmlformats.org/drawingml/2006/table">
            <a:tbl>
              <a:tblPr firstRow="1" firstCol="1" bandRow="1"/>
              <a:tblGrid>
                <a:gridCol w="1420188"/>
                <a:gridCol w="6780837"/>
              </a:tblGrid>
              <a:tr h="4590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OPTION 1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designator</a:t>
                      </a:r>
                    </a:p>
                  </a:txBody>
                  <a:tcPr marL="38022" marR="3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[Waypoint]</a:t>
                      </a:r>
                      <a:b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fx:routePoint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xsi:type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fb:DesignatedPointOrNavaidType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designator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TEMPO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"/&gt;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200" dirty="0" err="1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Navaid</a:t>
                      </a:r>
                      <a: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b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fx:routePoint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xsi:type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fb:DesignatedPointOrNavaidType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designator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BOR</a:t>
                      </a:r>
                      <a:r>
                        <a:rPr lang="en-GB" sz="1200" dirty="0" smtClean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"/&gt;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2" marR="3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26348" y="5649822"/>
            <a:ext cx="2725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Not for operational use</a:t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Based on fictitious DONLON dataset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5" y="0"/>
            <a:ext cx="1950444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47360"/>
              </p:ext>
            </p:extLst>
          </p:nvPr>
        </p:nvGraphicFramePr>
        <p:xfrm>
          <a:off x="457200" y="2724809"/>
          <a:ext cx="8201025" cy="3408680"/>
        </p:xfrm>
        <a:graphic>
          <a:graphicData uri="http://schemas.openxmlformats.org/drawingml/2006/table">
            <a:tbl>
              <a:tblPr firstRow="1" firstCol="1" bandRow="1"/>
              <a:tblGrid>
                <a:gridCol w="1420188"/>
                <a:gridCol w="6780837"/>
              </a:tblGrid>
              <a:tr h="13335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OPTION 2</a:t>
                      </a:r>
                      <a:endParaRPr lang="en-GB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designator </a:t>
                      </a:r>
                      <a:b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+position </a:t>
                      </a:r>
                      <a:b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GB" sz="1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navaidServiceType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2" marR="3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[Waypoint]</a:t>
                      </a:r>
                      <a:b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fx:routePoint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xsi:type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fb:DesignatedPointOrNavaidType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designator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TEMPO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b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&lt;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fb:position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srsName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urn:ogc:def:crs:EPSG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::4326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&lt;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fb:pos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56.84 -29.860000000000003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&lt;/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fb:pos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&lt;/</a:t>
                      </a:r>
                      <a:r>
                        <a:rPr lang="en-GB" sz="1200" dirty="0" err="1" smtClean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fb:position</a:t>
                      </a:r>
                      <a:r>
                        <a:rPr lang="en-GB" sz="1200" dirty="0" smtClean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smtClean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&lt;/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fx:routePoint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highlight>
                          <a:srgbClr val="FF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200" dirty="0" err="1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Navaid</a:t>
                      </a:r>
                      <a: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fx:routePoint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xsi:type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fb:DesignatedPointOrNavaidType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designator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BOR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navaidServiceType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VOR_DME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&lt;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fb:position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srsName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urn:ogc:def:crs:EPSG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::4326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&lt;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fb:pos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52.36833333333333 -32.375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&lt;/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fb:pos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&lt;/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fb:position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&lt;/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fx:routePoint</a:t>
                      </a:r>
                      <a:r>
                        <a:rPr lang="en-GB" sz="1200" dirty="0" smtClean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2" marR="3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806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763385"/>
              </p:ext>
            </p:extLst>
          </p:nvPr>
        </p:nvGraphicFramePr>
        <p:xfrm>
          <a:off x="457200" y="1334453"/>
          <a:ext cx="8201025" cy="1599184"/>
        </p:xfrm>
        <a:graphic>
          <a:graphicData uri="http://schemas.openxmlformats.org/drawingml/2006/table">
            <a:tbl>
              <a:tblPr firstRow="1" firstCol="1" bandRow="1"/>
              <a:tblGrid>
                <a:gridCol w="1420188"/>
                <a:gridCol w="6780837"/>
              </a:tblGrid>
              <a:tr h="8819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OPTION 3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designator </a:t>
                      </a:r>
                      <a:b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xlink:href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2" marR="3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[Waypoint]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fx:routePoint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xsi:type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fb:DesignatedPointOrNavaidType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designator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TEMPO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xlink:href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http://my.fictitious.donlon.service/DonlonWaypointService#uuid.81e47548-9f00-4970-b641-8ff8f99098a5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200" dirty="0" err="1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Navaid</a:t>
                      </a:r>
                      <a: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b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fx:routePoint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xsi:type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fb:DesignatedPointOrNavaidType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designator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BOR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dirty="0" err="1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xlink:href</a:t>
                      </a:r>
                      <a:r>
                        <a:rPr lang="en-GB" sz="1200" dirty="0" smtClean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#uuid.08a1bbd5-ea70-4fe3-836a-ea9686349495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2" marR="3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 rot="7214411">
            <a:off x="3427046" y="1855993"/>
            <a:ext cx="349520" cy="489204"/>
          </a:xfrm>
          <a:prstGeom prst="downArrow">
            <a:avLst>
              <a:gd name="adj1" fmla="val 50000"/>
              <a:gd name="adj2" fmla="val 43611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6738935" cy="776287"/>
          </a:xfrm>
        </p:spPr>
        <p:txBody>
          <a:bodyPr/>
          <a:lstStyle/>
          <a:p>
            <a:r>
              <a:rPr lang="en-US" dirty="0"/>
              <a:t>Examples: references to Waypoints or </a:t>
            </a:r>
            <a:r>
              <a:rPr lang="en-US" dirty="0" err="1"/>
              <a:t>Navaids</a:t>
            </a:r>
            <a:r>
              <a:rPr lang="en-US" dirty="0"/>
              <a:t> in FIXM 4.1.0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9" name="Down Arrow 8"/>
          <p:cNvSpPr/>
          <p:nvPr/>
        </p:nvSpPr>
        <p:spPr>
          <a:xfrm>
            <a:off x="8359925" y="2165955"/>
            <a:ext cx="349520" cy="489204"/>
          </a:xfrm>
          <a:prstGeom prst="downArrow">
            <a:avLst>
              <a:gd name="adj1" fmla="val 50000"/>
              <a:gd name="adj2" fmla="val 43611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724275" y="1942445"/>
            <a:ext cx="513397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Any recommendations about the parts of the </a:t>
            </a:r>
            <a:r>
              <a:rPr lang="en-US" sz="1400" i="1" dirty="0" smtClean="0">
                <a:latin typeface="Calibri" panose="020F0502020204030204" pitchFamily="34" charset="0"/>
              </a:rPr>
              <a:t>AIXM Feature  Identification and Reference</a:t>
            </a:r>
            <a:r>
              <a:rPr lang="en-US" sz="1400" dirty="0" smtClean="0">
                <a:latin typeface="Calibri" panose="020F0502020204030204" pitchFamily="34" charset="0"/>
              </a:rPr>
              <a:t> doc that should be considered by FIXM?</a:t>
            </a:r>
            <a:endParaRPr lang="en-GB" sz="1400" dirty="0">
              <a:latin typeface="Calibri" panose="020F050202020403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5" y="0"/>
            <a:ext cx="1950444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560840"/>
              </p:ext>
            </p:extLst>
          </p:nvPr>
        </p:nvGraphicFramePr>
        <p:xfrm>
          <a:off x="457200" y="2935262"/>
          <a:ext cx="8201025" cy="3281680"/>
        </p:xfrm>
        <a:graphic>
          <a:graphicData uri="http://schemas.openxmlformats.org/drawingml/2006/table">
            <a:tbl>
              <a:tblPr firstRow="1" firstCol="1" bandRow="1"/>
              <a:tblGrid>
                <a:gridCol w="1420188"/>
                <a:gridCol w="6780837"/>
              </a:tblGrid>
              <a:tr h="17222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OPTION 4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designator </a:t>
                      </a:r>
                      <a:b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+position </a:t>
                      </a:r>
                      <a:b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navaidServiceType</a:t>
                      </a: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b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GB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xlink:href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2" marR="3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[Waypoint]</a:t>
                      </a:r>
                      <a:b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fx:routePoint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xsi:type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fb:DesignatedPointOrNavaidType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designator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TEMPO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xlink:href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http://my.fictitious.donlon.service/DonlonWaypointService#uuid.81e47548-9f00-4970-b641-8ff8f99098a5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b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&lt;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fb:position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srsName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urn:ogc:def:crs:EPSG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::4326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&lt;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fb:pos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56.84 -29.860000000000003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&lt;/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fb:pos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&lt;/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fb:position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&lt;/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fx:routePoint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1200" dirty="0" err="1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Navaid</a:t>
                      </a:r>
                      <a: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  <a:br>
                        <a:rPr lang="en-GB" sz="1200" dirty="0">
                          <a:effectLst/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fx:routePoint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xsi:type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fb:DesignatedPointOrNavaidType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designator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BOR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navaidServiceType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VOR_DME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xlink:href</a:t>
                      </a:r>
                      <a:r>
                        <a:rPr lang="en-GB" sz="1200" dirty="0" smtClean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#</a:t>
                      </a: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uuid.08a1bbd5-ea70-4fe3-836a-ea9686349495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&lt;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fb:position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srsName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urn:ogc:def:crs:EPSG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::4326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&lt;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fb:pos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r>
                        <a:rPr lang="en-GB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52.36833333333333 -32.375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&lt;/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fb:pos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&lt;/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fb:position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&lt;/</a:t>
                      </a:r>
                      <a:r>
                        <a:rPr lang="en-GB" sz="12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fx:routePoint</a:t>
                      </a:r>
                      <a:r>
                        <a:rPr lang="en-GB" sz="12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22" marR="3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91262" y="6038489"/>
            <a:ext cx="2725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Not for operational use</a:t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Based on fictitious DONLON dataset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21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FIXM Implementation guidance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9" y="1498600"/>
            <a:ext cx="3387672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13200" y="2222500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Update &amp; consolidation  is </a:t>
            </a:r>
            <a:r>
              <a:rPr lang="en-US" sz="3600" u="sng" dirty="0" smtClean="0"/>
              <a:t>underway</a:t>
            </a:r>
          </a:p>
          <a:p>
            <a:endParaRPr lang="en-US" sz="3600" dirty="0"/>
          </a:p>
          <a:p>
            <a:r>
              <a:rPr lang="en-US" sz="3600" b="1" dirty="0" smtClean="0"/>
              <a:t>Release date: </a:t>
            </a:r>
            <a:br>
              <a:rPr lang="en-US" sz="3600" b="1" dirty="0" smtClean="0"/>
            </a:br>
            <a:r>
              <a:rPr lang="en-US" sz="3600" b="1" dirty="0" smtClean="0"/>
              <a:t>30-March-2018</a:t>
            </a:r>
            <a:endParaRPr lang="en-GB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5" y="0"/>
            <a:ext cx="1950444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12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FIXM </a:t>
            </a:r>
            <a:r>
              <a:rPr lang="en-US" dirty="0" smtClean="0">
                <a:sym typeface="Wingdings" panose="05000000000000000000" pitchFamily="2" charset="2"/>
              </a:rPr>
              <a:t> ICAO AIRM coordination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15</a:t>
            </a:fld>
            <a:endParaRPr lang="en-GB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035049"/>
            <a:ext cx="44450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2600" y="4546600"/>
            <a:ext cx="80137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ICAO </a:t>
            </a:r>
            <a:r>
              <a:rPr lang="en-US" sz="2000" dirty="0"/>
              <a:t>AIRM </a:t>
            </a:r>
            <a:r>
              <a:rPr lang="en-US" sz="2000" dirty="0" smtClean="0"/>
              <a:t>BETA has leveraged FIXM materials for capturing the FF-ICE/1 semantics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FIXM 4.1.0 has leveraged the (draft) ICAO AIRM BETA for improving a few terms </a:t>
            </a:r>
            <a:r>
              <a:rPr lang="en-US" sz="2000" dirty="0"/>
              <a:t>and </a:t>
            </a:r>
            <a:r>
              <a:rPr lang="en-US" sz="2000" dirty="0" smtClean="0"/>
              <a:t>definitions based on ICAO semantics (FIXM CR 36)</a:t>
            </a:r>
            <a:endParaRPr lang="en-GB" sz="2000" dirty="0"/>
          </a:p>
        </p:txBody>
      </p:sp>
      <p:sp>
        <p:nvSpPr>
          <p:cNvPr id="8" name="Down Arrow 7"/>
          <p:cNvSpPr/>
          <p:nvPr/>
        </p:nvSpPr>
        <p:spPr>
          <a:xfrm>
            <a:off x="4101084" y="4019296"/>
            <a:ext cx="484632" cy="603504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889" y="1359"/>
            <a:ext cx="1936800" cy="131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997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30175" y="4256989"/>
            <a:ext cx="3032125" cy="19152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mechanism in FIXM 4.1.0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16</a:t>
            </a:fld>
            <a:endParaRPr lang="en-GB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9081" r="2680" b="4942"/>
          <a:stretch/>
        </p:blipFill>
        <p:spPr bwMode="auto">
          <a:xfrm>
            <a:off x="130175" y="1086424"/>
            <a:ext cx="4559300" cy="237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17925" y="2680275"/>
            <a:ext cx="42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…</a:t>
            </a:r>
            <a:endParaRPr lang="en-GB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3" t="9126" r="47262" b="66720"/>
          <a:stretch/>
        </p:blipFill>
        <p:spPr bwMode="auto">
          <a:xfrm>
            <a:off x="3428999" y="3852506"/>
            <a:ext cx="5715000" cy="23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89474" y="1365933"/>
            <a:ext cx="44545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Ability </a:t>
            </a:r>
            <a:r>
              <a:rPr lang="en-GB" sz="1600" dirty="0"/>
              <a:t>to allow Extension validation, multiple co-existing Extensions, and co-location of Extension data with the Core data it </a:t>
            </a:r>
            <a:r>
              <a:rPr lang="en-GB" sz="1600" dirty="0" smtClean="0"/>
              <a:t>extends.</a:t>
            </a:r>
          </a:p>
          <a:p>
            <a:endParaRPr lang="en-US" sz="1600" dirty="0"/>
          </a:p>
          <a:p>
            <a:r>
              <a:rPr lang="en-GB" sz="1600" dirty="0" smtClean="0"/>
              <a:t>Guidance + examples will be provided on the use of XSLTs to remove unwanted Extension data.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6633" y="4391025"/>
            <a:ext cx="311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Discussion topic for cross –XMs coordination?</a:t>
            </a:r>
            <a:endParaRPr lang="en-GB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3" y="5118675"/>
            <a:ext cx="1223962" cy="9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56" y="6294"/>
            <a:ext cx="1950444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107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topics for future cross-XM coordination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86550" y="2987701"/>
            <a:ext cx="3441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AIXM-FIXM</a:t>
            </a:r>
          </a:p>
          <a:p>
            <a:r>
              <a:rPr lang="en-US" dirty="0" smtClean="0"/>
              <a:t>AIXM Flight restrictions as business rules for FIXM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20868" y="5068331"/>
            <a:ext cx="617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AIXM-FIXM</a:t>
            </a:r>
          </a:p>
          <a:p>
            <a:r>
              <a:rPr lang="en-US" dirty="0" smtClean="0"/>
              <a:t>Improve FIXM references to constraints at trajectory points, such as restricted/reserved airspace references (FF-ICE </a:t>
            </a:r>
            <a:r>
              <a:rPr lang="en-US" dirty="0" err="1" smtClean="0"/>
              <a:t>req</a:t>
            </a:r>
            <a:r>
              <a:rPr lang="en-US" dirty="0" smtClean="0"/>
              <a:t>).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28008" y="1512795"/>
            <a:ext cx="388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Cross -XMs</a:t>
            </a:r>
          </a:p>
          <a:p>
            <a:r>
              <a:rPr lang="en-US" dirty="0" smtClean="0"/>
              <a:t>Common policies for Extensions</a:t>
            </a:r>
          </a:p>
        </p:txBody>
      </p:sp>
      <p:pic>
        <p:nvPicPr>
          <p:cNvPr id="9" name="Picture 12" descr="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08" y="2274361"/>
            <a:ext cx="3725292" cy="279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21600" y="326470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45657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FIXM Community</a:t>
            </a:r>
          </a:p>
          <a:p>
            <a:r>
              <a:rPr lang="en-US" dirty="0"/>
              <a:t>FIXM </a:t>
            </a:r>
            <a:r>
              <a:rPr lang="en-US" dirty="0" smtClean="0"/>
              <a:t>Secretariat</a:t>
            </a:r>
            <a:r>
              <a:rPr lang="en-US" dirty="0"/>
              <a:t>: </a:t>
            </a:r>
            <a:r>
              <a:rPr lang="en-US" dirty="0" smtClean="0">
                <a:hlinkClick r:id="rId2"/>
              </a:rPr>
              <a:t>fixm.secretariat@eurocontrol.int</a:t>
            </a:r>
            <a:endParaRPr lang="en-US" dirty="0" smtClean="0"/>
          </a:p>
          <a:p>
            <a:r>
              <a:rPr lang="en-US" dirty="0" smtClean="0"/>
              <a:t>FIXM </a:t>
            </a:r>
            <a:r>
              <a:rPr lang="en-US" dirty="0"/>
              <a:t>CCB: </a:t>
            </a:r>
            <a:r>
              <a:rPr lang="en-US" dirty="0" smtClean="0">
                <a:hlinkClick r:id="rId3"/>
              </a:rPr>
              <a:t>FIXM.CCB@eurocontrol.int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FIXM Online Resources</a:t>
            </a:r>
            <a:endParaRPr lang="en-US" b="1" u="sng" dirty="0"/>
          </a:p>
          <a:p>
            <a:r>
              <a:rPr lang="en-US" dirty="0" smtClean="0">
                <a:hlinkClick r:id="rId4"/>
              </a:rPr>
              <a:t>www.FIXM.aero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FIXM Work Area</a:t>
            </a:r>
            <a:r>
              <a:rPr lang="en-US" dirty="0" smtClean="0"/>
              <a:t> (register </a:t>
            </a:r>
            <a:r>
              <a:rPr lang="en-US" dirty="0" smtClean="0">
                <a:hlinkClick r:id="rId6"/>
              </a:rPr>
              <a:t>here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u="sng" dirty="0"/>
              <a:t>Cross-XM Coordination</a:t>
            </a:r>
          </a:p>
          <a:p>
            <a:r>
              <a:rPr lang="en-US" dirty="0" smtClean="0">
                <a:hlinkClick r:id="rId7"/>
              </a:rPr>
              <a:t>Common -XM work area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18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4863940" y="70091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231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19</a:t>
            </a:fld>
            <a:endParaRPr lang="en-GB" altLang="en-US"/>
          </a:p>
        </p:txBody>
      </p:sp>
      <p:pic>
        <p:nvPicPr>
          <p:cNvPr id="6" name="Afbeelding 3" descr="faq_question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1124712"/>
            <a:ext cx="3763963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152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00332" y="1906459"/>
            <a:ext cx="797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</a:rPr>
              <a:t>FIXM 4.1.0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8345" y="3847554"/>
            <a:ext cx="3783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15-Dec-2017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4876" y="5514429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FIXM 4.1.0 RC_1 is publicly available!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405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11" name="12-Point Star 10"/>
          <p:cNvSpPr/>
          <p:nvPr/>
        </p:nvSpPr>
        <p:spPr>
          <a:xfrm>
            <a:off x="5357810" y="1238250"/>
            <a:ext cx="2219325" cy="2133600"/>
          </a:xfrm>
          <a:prstGeom prst="star12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12-Point Star 11"/>
          <p:cNvSpPr/>
          <p:nvPr/>
        </p:nvSpPr>
        <p:spPr>
          <a:xfrm>
            <a:off x="5357810" y="3438525"/>
            <a:ext cx="2219325" cy="2133600"/>
          </a:xfrm>
          <a:prstGeom prst="star12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12-Point Star 12"/>
          <p:cNvSpPr/>
          <p:nvPr/>
        </p:nvSpPr>
        <p:spPr>
          <a:xfrm>
            <a:off x="3448049" y="4572000"/>
            <a:ext cx="2219325" cy="2133600"/>
          </a:xfrm>
          <a:prstGeom prst="star12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12-Point Star 13"/>
          <p:cNvSpPr/>
          <p:nvPr/>
        </p:nvSpPr>
        <p:spPr>
          <a:xfrm>
            <a:off x="1552574" y="3438525"/>
            <a:ext cx="2219325" cy="2133600"/>
          </a:xfrm>
          <a:prstGeom prst="star12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64271753"/>
              </p:ext>
            </p:extLst>
          </p:nvPr>
        </p:nvGraphicFramePr>
        <p:xfrm>
          <a:off x="0" y="526212"/>
          <a:ext cx="9144000" cy="5805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882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671" y="9784"/>
            <a:ext cx="1950443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822955" y="5629275"/>
            <a:ext cx="978408" cy="484632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deprecation in FIXM 4.1.0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t="7627" r="1863" b="2543"/>
          <a:stretch/>
        </p:blipFill>
        <p:spPr bwMode="auto">
          <a:xfrm>
            <a:off x="1476375" y="904875"/>
            <a:ext cx="7700693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857501" y="1119187"/>
            <a:ext cx="1009650" cy="30003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438776" y="1590675"/>
            <a:ext cx="1009650" cy="30003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305051" y="3705225"/>
            <a:ext cx="1009650" cy="30003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326720" y="3781424"/>
            <a:ext cx="3636305" cy="1552575"/>
          </a:xfrm>
          <a:prstGeom prst="roundRect">
            <a:avLst>
              <a:gd name="adj" fmla="val 6238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191001" y="1457325"/>
            <a:ext cx="1009650" cy="30003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633912"/>
            <a:ext cx="38576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124326" y="4076700"/>
            <a:ext cx="1009650" cy="30003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862514" y="5476875"/>
            <a:ext cx="285273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4.1.0 implements the common policy for deprecation discussed in 2017</a:t>
            </a:r>
            <a:endParaRPr lang="en-GB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13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7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smtClean="0"/>
              <a:t>deprecation </a:t>
            </a:r>
            <a:r>
              <a:rPr lang="en-US" dirty="0"/>
              <a:t>in FIXM 4.1.0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180975" y="1918008"/>
            <a:ext cx="87534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GB" sz="12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element</a:t>
            </a:r>
            <a:r>
              <a:rPr lang="en-GB" sz="12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name</a:t>
            </a:r>
            <a:r>
              <a:rPr lang="en-GB" sz="12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GB" sz="12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declarationText</a:t>
            </a:r>
            <a:r>
              <a:rPr lang="en-GB" sz="12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GB" sz="12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type</a:t>
            </a:r>
            <a:r>
              <a:rPr lang="en-GB" sz="12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GB" sz="120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fx:DeclarationTextType</a:t>
            </a:r>
            <a:r>
              <a:rPr lang="en-GB" sz="12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GB" sz="12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minOccurs</a:t>
            </a:r>
            <a:r>
              <a:rPr lang="en-GB" sz="12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GB" sz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0</a:t>
            </a:r>
            <a:r>
              <a:rPr lang="en-GB" sz="12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</a:t>
            </a:r>
            <a:r>
              <a:rPr lang="en-GB" sz="12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GB" sz="1200" dirty="0" err="1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maxOccurs</a:t>
            </a:r>
            <a:r>
              <a:rPr lang="en-GB" sz="12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="</a:t>
            </a:r>
            <a:r>
              <a:rPr lang="en-GB" sz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1</a:t>
            </a:r>
            <a:r>
              <a:rPr lang="en-GB" sz="12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"&gt;</a:t>
            </a:r>
            <a:endParaRPr lang="en-GB" sz="12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GB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&lt;</a:t>
            </a:r>
            <a:r>
              <a:rPr lang="en-GB" sz="12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annotation</a:t>
            </a:r>
            <a:r>
              <a:rPr lang="en-GB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200" dirty="0" smtClean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GB" sz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</a:t>
            </a:r>
            <a:r>
              <a:rPr lang="en-GB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GB" sz="12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documentation</a:t>
            </a:r>
            <a:r>
              <a:rPr lang="en-GB" sz="12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2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GB" sz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WARNING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This element is deprecated as of FIXM 4.1.0 per ATMRPP/2 and FIXM CCB decision. The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                        element will be removed starting FIXM 5.0.0. </a:t>
            </a:r>
          </a:p>
          <a:p>
            <a:r>
              <a:rPr lang="en-GB" sz="12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  &lt;</a:t>
            </a:r>
            <a:r>
              <a:rPr lang="en-GB" sz="12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deprecated</a:t>
            </a:r>
            <a:r>
              <a:rPr lang="en-GB" sz="12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714375"/>
            <a:r>
              <a:rPr lang="en-GB" sz="12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GB" sz="1200" b="1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deletionVersion</a:t>
            </a:r>
            <a:r>
              <a:rPr lang="en-GB" sz="12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GB" sz="12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5.0.0</a:t>
            </a:r>
            <a:r>
              <a:rPr lang="en-GB" sz="12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GB" sz="1200" b="1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deletionVersion</a:t>
            </a:r>
            <a:r>
              <a:rPr lang="en-GB" sz="12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714375"/>
            <a:r>
              <a:rPr lang="en-GB" sz="12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GB" sz="1200" b="1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deprecationVersion</a:t>
            </a:r>
            <a:r>
              <a:rPr lang="en-GB" sz="12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GB" sz="12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4.1.0</a:t>
            </a:r>
            <a:r>
              <a:rPr lang="en-GB" sz="12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GB" sz="1200" b="1" dirty="0" err="1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deprecationVersion</a:t>
            </a:r>
            <a:r>
              <a:rPr lang="en-GB" sz="12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714375"/>
            <a:r>
              <a:rPr lang="en-US" sz="12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US" sz="12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rationale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Change Request #25. Outcomes of ATMRPP/2 shows DG data element other than NOTOC items are not required in FIXM Core.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US" sz="12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rationale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US" sz="1200" b="1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pPr marL="714375"/>
            <a:r>
              <a:rPr lang="en-GB" sz="12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</a:t>
            </a:r>
            <a:r>
              <a:rPr lang="en-GB" sz="12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replacement</a:t>
            </a:r>
            <a:r>
              <a:rPr lang="en-GB" sz="12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r>
              <a:rPr lang="en-GB" sz="12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N/A</a:t>
            </a:r>
            <a:r>
              <a:rPr lang="en-GB" sz="12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GB" sz="12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replacement</a:t>
            </a:r>
            <a:r>
              <a:rPr lang="en-GB" sz="12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GB" sz="1200" b="1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    &lt;/</a:t>
            </a:r>
            <a:r>
              <a:rPr lang="en-GB" sz="1200" b="1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deprecated</a:t>
            </a:r>
            <a:r>
              <a:rPr lang="en-GB" sz="1200" b="1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200" b="1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GB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    &lt;/</a:t>
            </a:r>
            <a:r>
              <a:rPr lang="en-GB" sz="12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documentation</a:t>
            </a:r>
            <a:r>
              <a:rPr lang="en-GB" sz="12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2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GB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    &lt;/</a:t>
            </a:r>
            <a:r>
              <a:rPr lang="en-GB" sz="12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annotation</a:t>
            </a:r>
            <a:r>
              <a:rPr lang="en-GB" sz="12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200" dirty="0">
              <a:solidFill>
                <a:srgbClr val="000000"/>
              </a:solidFill>
              <a:highlight>
                <a:srgbClr val="FFFFFF"/>
              </a:highlight>
              <a:latin typeface="Arial"/>
            </a:endParaRPr>
          </a:p>
          <a:p>
            <a:r>
              <a:rPr lang="en-GB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&lt;/</a:t>
            </a:r>
            <a:r>
              <a:rPr lang="en-GB" sz="1200" dirty="0">
                <a:solidFill>
                  <a:srgbClr val="800000"/>
                </a:solidFill>
                <a:highlight>
                  <a:srgbClr val="FFFFFF"/>
                </a:highlight>
                <a:latin typeface="Arial"/>
              </a:rPr>
              <a:t>element</a:t>
            </a:r>
            <a:r>
              <a:rPr lang="en-GB" sz="1200" dirty="0">
                <a:solidFill>
                  <a:srgbClr val="0000FF"/>
                </a:solidFill>
                <a:highlight>
                  <a:srgbClr val="FFFFFF"/>
                </a:highlight>
                <a:latin typeface="Arial"/>
              </a:rPr>
              <a:t>&gt;</a:t>
            </a:r>
            <a:endParaRPr lang="en-GB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180974" y="3038475"/>
            <a:ext cx="8753475" cy="13335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671" y="9784"/>
            <a:ext cx="1950443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850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6</a:t>
            </a:fld>
            <a:endParaRPr lang="en-GB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718728"/>
              </p:ext>
            </p:extLst>
          </p:nvPr>
        </p:nvGraphicFramePr>
        <p:xfrm>
          <a:off x="1086485" y="2624423"/>
          <a:ext cx="6570980" cy="3474466"/>
        </p:xfrm>
        <a:graphic>
          <a:graphicData uri="http://schemas.openxmlformats.org/drawingml/2006/table">
            <a:tbl>
              <a:tblPr firstRow="1" firstCol="1" bandRow="1"/>
              <a:tblGrid>
                <a:gridCol w="2638425"/>
                <a:gridCol w="393255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FIXM Logical Model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FIXM XML schemas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GB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UML Class</a:t>
                      </a:r>
                      <a:r>
                        <a:rPr lang="en-GB" sz="10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GeographicalPosition</a:t>
                      </a:r>
                      <a:r>
                        <a:rPr lang="en-GB" sz="10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package </a:t>
                      </a:r>
                      <a:r>
                        <a:rPr lang="en-GB" sz="1000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FIXM.Base.Airspace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</a:t>
                      </a:r>
                      <a:r>
                        <a:rPr lang="en-GB" sz="10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complexType</a:t>
                      </a: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name</a:t>
                      </a: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GeographicalPositionType</a:t>
                      </a: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&lt;</a:t>
                      </a:r>
                      <a:r>
                        <a:rPr lang="en-GB" sz="10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complexContent</a:t>
                      </a: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&lt;</a:t>
                      </a:r>
                      <a:r>
                        <a:rPr lang="en-GB" sz="1000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extension</a:t>
                      </a: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base</a:t>
                      </a: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fb:ExtensibleType</a:t>
                      </a: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&lt;</a:t>
                      </a:r>
                      <a:r>
                        <a:rPr lang="en-GB" sz="1000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sequence</a:t>
                      </a: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    &lt;</a:t>
                      </a:r>
                      <a:r>
                        <a:rPr lang="en-GB" sz="1000" b="1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element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name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pos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minOccurs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maxOccurs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        &lt;</a:t>
                      </a:r>
                      <a:r>
                        <a:rPr lang="en-GB" sz="1000" b="1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simpleType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            &lt;</a:t>
                      </a:r>
                      <a:r>
                        <a:rPr lang="en-GB" sz="1000" b="1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list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itemType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xs:double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"/&gt;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        &lt;/</a:t>
                      </a:r>
                      <a:r>
                        <a:rPr lang="en-GB" sz="1000" b="1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simpleType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    &lt;/</a:t>
                      </a:r>
                      <a:r>
                        <a:rPr lang="en-GB" sz="1000" b="1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element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&lt;/</a:t>
                      </a:r>
                      <a:r>
                        <a:rPr lang="en-GB" sz="1000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sequence</a:t>
                      </a: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&lt;</a:t>
                      </a:r>
                      <a:r>
                        <a:rPr lang="en-GB" sz="1000" b="1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attribute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name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srsName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type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xs:string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use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required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</a:t>
                      </a: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fixed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="</a:t>
                      </a:r>
                      <a:r>
                        <a:rPr lang="en-GB" sz="1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urn:ogc:def:crs:EPSG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::4326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"&gt;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    &lt;/</a:t>
                      </a:r>
                      <a:r>
                        <a:rPr lang="en-GB" sz="1000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attribute</a:t>
                      </a: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    &lt;/</a:t>
                      </a:r>
                      <a:r>
                        <a:rPr lang="en-GB" sz="1000" dirty="0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extension</a:t>
                      </a: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    &lt;/</a:t>
                      </a:r>
                      <a:r>
                        <a:rPr lang="en-GB" sz="10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complexContent</a:t>
                      </a: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&lt;/</a:t>
                      </a:r>
                      <a:r>
                        <a:rPr lang="en-GB" sz="1000" dirty="0" err="1">
                          <a:solidFill>
                            <a:srgbClr val="800000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complexType</a:t>
                      </a: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  <a:highlight>
                            <a:srgbClr val="FFFFFF"/>
                          </a:highlight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Complex type </a:t>
                      </a:r>
                      <a:r>
                        <a:rPr lang="en-GB" sz="1000" b="1" i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GeographicalPositionType</a:t>
                      </a:r>
                      <a:r>
                        <a:rPr lang="en-GB" sz="10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 file</a:t>
                      </a:r>
                      <a:br>
                        <a:rPr lang="en-GB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Airspace.xsd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20142" r="5232" b="14577"/>
          <a:stretch>
            <a:fillRect/>
          </a:stretch>
        </p:blipFill>
        <p:spPr bwMode="auto">
          <a:xfrm>
            <a:off x="1085850" y="3157538"/>
            <a:ext cx="25241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85849" y="1641633"/>
            <a:ext cx="6553199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i="1" dirty="0"/>
              <a:t>Position (geographical). Set of coordinates (latitude and longitude) referenced to the mathematical reference ellipsoid which define the position of a point on the surface of the Earth</a:t>
            </a:r>
            <a:r>
              <a:rPr lang="en-GB" sz="1600" i="1" dirty="0" smtClean="0"/>
              <a:t>. </a:t>
            </a:r>
            <a:r>
              <a:rPr lang="en-GB" sz="1600" dirty="0" smtClean="0"/>
              <a:t>[ICAO Annex 15]</a:t>
            </a:r>
            <a:endParaRPr lang="en-GB" sz="16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</a:t>
            </a:r>
            <a:r>
              <a:rPr lang="en-US" dirty="0" smtClean="0"/>
              <a:t>positions in </a:t>
            </a:r>
            <a:r>
              <a:rPr lang="en-US" dirty="0"/>
              <a:t>FIXM 4.1.0</a:t>
            </a: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5" y="0"/>
            <a:ext cx="1950444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401888">
            <a:off x="5605286" y="853310"/>
            <a:ext cx="3146225" cy="7694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NO GML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1087494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</a:t>
            </a:r>
            <a:r>
              <a:rPr lang="en-US" dirty="0" smtClean="0"/>
              <a:t>positions </a:t>
            </a:r>
            <a:r>
              <a:rPr lang="en-US" dirty="0"/>
              <a:t>in FIXM 4.1.0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495299" y="1471446"/>
            <a:ext cx="5295901" cy="1366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EXAMPLE 1</a:t>
            </a:r>
            <a:endParaRPr lang="en-GB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&lt;</a:t>
            </a:r>
            <a:r>
              <a:rPr lang="en-GB" dirty="0" err="1">
                <a:solidFill>
                  <a:srgbClr val="80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fb:position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 </a:t>
            </a:r>
            <a:r>
              <a:rPr lang="en-GB" dirty="0" err="1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srsName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="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urn:ogc:def:crs:EPSG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::4326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"&gt;</a:t>
            </a:r>
            <a:endParaRPr lang="en-GB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    &lt;</a:t>
            </a:r>
            <a:r>
              <a:rPr lang="en-GB" dirty="0" err="1">
                <a:solidFill>
                  <a:srgbClr val="80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fb:pos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&gt;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59.0 -30.0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&lt;/</a:t>
            </a:r>
            <a:r>
              <a:rPr lang="en-GB" dirty="0" err="1">
                <a:solidFill>
                  <a:srgbClr val="80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fb:pos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&gt;</a:t>
            </a:r>
            <a:endParaRPr lang="en-GB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&lt;/</a:t>
            </a:r>
            <a:r>
              <a:rPr lang="en-GB" dirty="0" err="1">
                <a:solidFill>
                  <a:srgbClr val="80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fb:position</a:t>
            </a:r>
            <a:r>
              <a:rPr lang="en-GB" dirty="0" smtClean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&gt;</a:t>
            </a:r>
            <a:endParaRPr lang="en-GB" i="1" dirty="0" smtClean="0">
              <a:solidFill>
                <a:srgbClr val="0000FF"/>
              </a:solidFill>
              <a:highlight>
                <a:srgbClr val="FFFFFF"/>
              </a:highlight>
              <a:latin typeface="Calibri"/>
              <a:ea typeface="Times New Roman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299" y="3184711"/>
            <a:ext cx="8239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Even if FIXM is not based on GML, the guidance for position encoding from Chapter 7 of </a:t>
            </a:r>
            <a:r>
              <a:rPr lang="en-US" dirty="0" smtClean="0"/>
              <a:t>OGC </a:t>
            </a:r>
            <a:r>
              <a:rPr lang="en-US" dirty="0"/>
              <a:t>document </a:t>
            </a:r>
            <a:r>
              <a:rPr lang="en-GB" dirty="0"/>
              <a:t>“</a:t>
            </a:r>
            <a:r>
              <a:rPr lang="en-GB" i="1" dirty="0"/>
              <a:t>Use of Geography </a:t>
            </a:r>
            <a:r>
              <a:rPr lang="en-GB" i="1" dirty="0" err="1"/>
              <a:t>Markup</a:t>
            </a:r>
            <a:r>
              <a:rPr lang="en-GB" i="1" dirty="0"/>
              <a:t> Language (GML) for Aviation Data</a:t>
            </a:r>
            <a:r>
              <a:rPr lang="en-GB" dirty="0"/>
              <a:t>” [</a:t>
            </a:r>
            <a:r>
              <a:rPr lang="en-GB" u="sng" dirty="0">
                <a:hlinkClick r:id="rId2"/>
              </a:rPr>
              <a:t>ref OGC 12-028r1</a:t>
            </a:r>
            <a:r>
              <a:rPr lang="en-GB" dirty="0"/>
              <a:t>] </a:t>
            </a:r>
            <a:r>
              <a:rPr lang="en-GB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considered equally applicable to FIXM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b="1" dirty="0" smtClean="0">
                <a:solidFill>
                  <a:schemeClr val="accent2"/>
                </a:solidFill>
              </a:rPr>
              <a:t>=&gt; use of EPSG 4326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=&gt; latitude first, then longitude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2224" y="4774717"/>
            <a:ext cx="6172201" cy="13665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EXAMPLE 2</a:t>
            </a:r>
            <a:endParaRPr lang="en-GB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&lt;</a:t>
            </a:r>
            <a:r>
              <a:rPr lang="en-GB" dirty="0">
                <a:solidFill>
                  <a:srgbClr val="80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fx:point4D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 </a:t>
            </a:r>
            <a:r>
              <a:rPr lang="en-GB" dirty="0" err="1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srsName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="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urn:ogc:def:crs:EPSG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::4326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"&gt;</a:t>
            </a:r>
            <a:endParaRPr lang="en-GB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    &lt;</a:t>
            </a:r>
            <a:r>
              <a:rPr lang="en-GB" dirty="0" err="1">
                <a:solidFill>
                  <a:srgbClr val="80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fb:pos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&gt;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50.03330555555556 8.570455555555556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&lt;/</a:t>
            </a:r>
            <a:r>
              <a:rPr lang="en-GB" dirty="0" err="1">
                <a:solidFill>
                  <a:srgbClr val="800000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fb:pos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Times New Roman"/>
                <a:cs typeface="Arial"/>
              </a:rPr>
              <a:t>&gt;</a:t>
            </a:r>
            <a:r>
              <a:rPr lang="en-GB" dirty="0">
                <a:solidFill>
                  <a:srgbClr val="0000FF"/>
                </a:solidFill>
                <a:latin typeface="Calibri"/>
                <a:ea typeface="Times New Roman"/>
                <a:cs typeface="Arial"/>
              </a:rPr>
              <a:t/>
            </a:r>
            <a:br>
              <a:rPr lang="en-GB" dirty="0">
                <a:solidFill>
                  <a:srgbClr val="0000FF"/>
                </a:solidFill>
                <a:latin typeface="Calibri"/>
                <a:ea typeface="Times New Roman"/>
                <a:cs typeface="Arial"/>
              </a:rPr>
            </a:br>
            <a:r>
              <a:rPr lang="en-GB" dirty="0">
                <a:latin typeface="Calibri"/>
                <a:ea typeface="Calibri"/>
                <a:cs typeface="Times New Roman"/>
              </a:rPr>
              <a:t>[...]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5" y="0"/>
            <a:ext cx="1950444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89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references to published aeronautical </a:t>
            </a:r>
            <a:r>
              <a:rPr lang="en-US" dirty="0" smtClean="0"/>
              <a:t>information in FIXM 4.1.0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75" y="1537922"/>
            <a:ext cx="3202806" cy="4346238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007703" y="3156269"/>
            <a:ext cx="3044152" cy="2745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390803" y="2572096"/>
            <a:ext cx="1440000" cy="1440000"/>
            <a:chOff x="1972836" y="3131567"/>
            <a:chExt cx="1440000" cy="1440000"/>
          </a:xfrm>
        </p:grpSpPr>
        <p:sp>
          <p:nvSpPr>
            <p:cNvPr id="9" name="Oval 8"/>
            <p:cNvSpPr/>
            <p:nvPr/>
          </p:nvSpPr>
          <p:spPr>
            <a:xfrm>
              <a:off x="1972836" y="3131567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804" y="3647400"/>
              <a:ext cx="486539" cy="426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1" t="7634"/>
            <a:stretch/>
          </p:blipFill>
          <p:spPr bwMode="auto">
            <a:xfrm>
              <a:off x="2227717" y="3323787"/>
              <a:ext cx="325010" cy="285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>
              <a:stCxn id="9" idx="0"/>
            </p:cNvCxnSpPr>
            <p:nvPr/>
          </p:nvCxnSpPr>
          <p:spPr>
            <a:xfrm>
              <a:off x="2692836" y="3131567"/>
              <a:ext cx="0" cy="68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690942" y="3883651"/>
              <a:ext cx="0" cy="68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728836" y="3843546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972836" y="3849673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90222" y="3983367"/>
              <a:ext cx="6212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NOR</a:t>
              </a:r>
              <a:endParaRPr lang="en-GB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736" y="3509286"/>
              <a:ext cx="4978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NOR</a:t>
              </a:r>
              <a:endParaRPr lang="en-GB" sz="1100" dirty="0"/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5" y="0"/>
            <a:ext cx="1950444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918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references to published aeronautical information in FIXM 4.1.0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FIXM Briefing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C52E7-ED02-4C81-AEDC-3F67BD9EFA20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2701925" y="1410276"/>
            <a:ext cx="6334124" cy="1291113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>
                <a:solidFill>
                  <a:schemeClr val="tx1"/>
                </a:solidFill>
                <a:latin typeface="+mn-lt"/>
              </a:rPr>
              <a:t>Waypoint 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- the 5-letter coded designator is supposed to be unique world-wide (according to ICAO Annex 11), but in reality it is not. There are at least 5% duplicates/triplicates/even more […] </a:t>
            </a:r>
            <a:r>
              <a:rPr lang="en-US" sz="1600" b="1" i="1" dirty="0">
                <a:solidFill>
                  <a:schemeClr val="tx1"/>
                </a:solidFill>
                <a:latin typeface="+mn-lt"/>
              </a:rPr>
              <a:t>The only combination that would make it unique is 5-letter designator and position.</a:t>
            </a:r>
            <a:endParaRPr lang="en-GB" sz="16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5348" y="4526753"/>
            <a:ext cx="4030701" cy="1594649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 err="1">
                <a:solidFill>
                  <a:schemeClr val="tx1"/>
                </a:solidFill>
                <a:latin typeface="+mn-lt"/>
              </a:rPr>
              <a:t>Navaid</a:t>
            </a:r>
            <a:r>
              <a:rPr lang="en-US" sz="16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– the </a:t>
            </a:r>
            <a:r>
              <a:rPr lang="en-US" sz="1600" i="1" dirty="0" err="1">
                <a:solidFill>
                  <a:schemeClr val="tx1"/>
                </a:solidFill>
                <a:latin typeface="+mn-lt"/>
              </a:rPr>
              <a:t>en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-route </a:t>
            </a:r>
            <a:r>
              <a:rPr lang="en-US" sz="1600" i="1" dirty="0" err="1">
                <a:solidFill>
                  <a:schemeClr val="tx1"/>
                </a:solidFill>
                <a:latin typeface="+mn-lt"/>
              </a:rPr>
              <a:t>navaids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 (VOR, DME, NDB) designator is supposed to be unique (according to ICAO Annex 11) within 600 </a:t>
            </a:r>
            <a:r>
              <a:rPr lang="en-US" sz="1600" i="1" dirty="0" smtClean="0">
                <a:solidFill>
                  <a:schemeClr val="tx1"/>
                </a:solidFill>
                <a:latin typeface="+mn-lt"/>
              </a:rPr>
              <a:t>NM […] </a:t>
            </a:r>
            <a:r>
              <a:rPr lang="en-US" sz="1600" b="1" i="1" dirty="0" smtClean="0">
                <a:solidFill>
                  <a:schemeClr val="tx1"/>
                </a:solidFill>
                <a:latin typeface="+mn-lt"/>
              </a:rPr>
              <a:t>The only combination that would make it unique is type, designator and position.</a:t>
            </a:r>
            <a:endParaRPr lang="en-GB" sz="16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Bent-Up Arrow 7"/>
          <p:cNvSpPr/>
          <p:nvPr/>
        </p:nvSpPr>
        <p:spPr>
          <a:xfrm rot="5400000" flipV="1">
            <a:off x="5108412" y="2538258"/>
            <a:ext cx="850392" cy="1176654"/>
          </a:xfrm>
          <a:prstGeom prst="bentUpArrow">
            <a:avLst/>
          </a:prstGeom>
          <a:gradFill flip="none" rotWithShape="1">
            <a:gsLst>
              <a:gs pos="0">
                <a:srgbClr val="FFFFCC"/>
              </a:gs>
              <a:gs pos="100000">
                <a:srgbClr val="CCECFF"/>
              </a:gs>
            </a:gsLst>
            <a:lin ang="10800000" scaled="1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Bent-Up Arrow 8"/>
          <p:cNvSpPr/>
          <p:nvPr/>
        </p:nvSpPr>
        <p:spPr>
          <a:xfrm rot="5400000" flipH="1" flipV="1">
            <a:off x="5116367" y="3521184"/>
            <a:ext cx="834483" cy="1176654"/>
          </a:xfrm>
          <a:prstGeom prst="bentUpArrow">
            <a:avLst/>
          </a:prstGeom>
          <a:gradFill flip="none" rotWithShape="1">
            <a:gsLst>
              <a:gs pos="0">
                <a:srgbClr val="FFFFCC"/>
              </a:gs>
              <a:gs pos="100000">
                <a:srgbClr val="CCECFF"/>
              </a:gs>
            </a:gsLst>
            <a:lin ang="10800000" scaled="1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19487" r="68230" b="38462"/>
          <a:stretch/>
        </p:blipFill>
        <p:spPr bwMode="auto">
          <a:xfrm>
            <a:off x="1233694" y="2936085"/>
            <a:ext cx="3214480" cy="332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9296731">
            <a:off x="3574" y="4706032"/>
            <a:ext cx="96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FIXM </a:t>
            </a:r>
            <a:br>
              <a:rPr lang="en-US" b="1" u="sng" dirty="0" smtClean="0"/>
            </a:br>
            <a:r>
              <a:rPr lang="en-US" b="1" u="sng" dirty="0" smtClean="0"/>
              <a:t>CR#7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5" y="0"/>
            <a:ext cx="1950444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4889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slide-template-2012-ecl FINA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slide-template-2012-ecl FINAL</Template>
  <TotalTime>592</TotalTime>
  <Words>995</Words>
  <Application>Microsoft Office PowerPoint</Application>
  <PresentationFormat>On-screen Show (4:3)</PresentationFormat>
  <Paragraphs>213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slide-template-2012-ecl FINAL</vt:lpstr>
      <vt:lpstr>FIXM Briefing</vt:lpstr>
      <vt:lpstr>PowerPoint Presentation</vt:lpstr>
      <vt:lpstr>PowerPoint Presentation</vt:lpstr>
      <vt:lpstr>Example of deprecation in FIXM 4.1.0</vt:lpstr>
      <vt:lpstr>Example of deprecation in FIXM 4.1.0</vt:lpstr>
      <vt:lpstr>Encoding positions in FIXM 4.1.0</vt:lpstr>
      <vt:lpstr>Encoding positions in FIXM 4.1.0</vt:lpstr>
      <vt:lpstr>Encoding references to published aeronautical information in FIXM 4.1.0</vt:lpstr>
      <vt:lpstr>Encoding references to published aeronautical information in FIXM 4.1.0</vt:lpstr>
      <vt:lpstr>Encoding references to published aeronautical information in FIXM 4.1.0</vt:lpstr>
      <vt:lpstr>Examples: references to Waypoints or Navaids in FIXM 4.1.0</vt:lpstr>
      <vt:lpstr>Examples: references to Waypoints or Navaids in FIXM 4.1.0</vt:lpstr>
      <vt:lpstr>Examples: references to Waypoints or Navaids in FIXM 4.1.0</vt:lpstr>
      <vt:lpstr>FIXM Implementation guidance</vt:lpstr>
      <vt:lpstr>FIXM  ICAO AIRM coordination</vt:lpstr>
      <vt:lpstr>Extension mechanism in FIXM 4.1.0</vt:lpstr>
      <vt:lpstr>Candidate topics for future cross-XM coordination</vt:lpstr>
      <vt:lpstr>Contact details</vt:lpstr>
      <vt:lpstr>PowerPoint Presentation</vt:lpstr>
    </vt:vector>
  </TitlesOfParts>
  <Company>EUROCONTROL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FIXM Briefing for the AIXM CCB</dc:title>
  <dc:creator>LEPORI Hubert</dc:creator>
  <cp:lastModifiedBy>LEPORI Hubert</cp:lastModifiedBy>
  <cp:revision>104</cp:revision>
  <dcterms:created xsi:type="dcterms:W3CDTF">2017-06-01T14:29:43Z</dcterms:created>
  <dcterms:modified xsi:type="dcterms:W3CDTF">2017-11-30T16:04:13Z</dcterms:modified>
</cp:coreProperties>
</file>