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376" r:id="rId3"/>
    <p:sldId id="378" r:id="rId4"/>
    <p:sldId id="377" r:id="rId5"/>
    <p:sldId id="380" r:id="rId6"/>
    <p:sldId id="381" r:id="rId7"/>
    <p:sldId id="382" r:id="rId8"/>
    <p:sldId id="387" r:id="rId9"/>
    <p:sldId id="383" r:id="rId10"/>
    <p:sldId id="384" r:id="rId11"/>
    <p:sldId id="388" r:id="rId12"/>
    <p:sldId id="386" r:id="rId13"/>
    <p:sldId id="385" r:id="rId14"/>
    <p:sldId id="389" r:id="rId15"/>
    <p:sldId id="390" r:id="rId16"/>
    <p:sldId id="391" r:id="rId17"/>
    <p:sldId id="379"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OROSNICU Eduard" initials="PE" lastIdx="3"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86" autoAdjust="0"/>
    <p:restoredTop sz="94660"/>
  </p:normalViewPr>
  <p:slideViewPr>
    <p:cSldViewPr>
      <p:cViewPr>
        <p:scale>
          <a:sx n="80" d="100"/>
          <a:sy n="80" d="100"/>
        </p:scale>
        <p:origin x="-2868" y="-12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7"/>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2"/>
          <p:cNvSpPr/>
          <p:nvPr/>
        </p:nvSpPr>
        <p:spPr>
          <a:xfrm>
            <a:off x="7712075" y="3136900"/>
            <a:ext cx="911225" cy="2074863"/>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13"/>
          <p:cNvSpPr/>
          <p:nvPr/>
        </p:nvSpPr>
        <p:spPr>
          <a:xfrm>
            <a:off x="446088" y="3055938"/>
            <a:ext cx="694690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10"/>
          <p:cNvSpPr/>
          <p:nvPr/>
        </p:nvSpPr>
        <p:spPr>
          <a:xfrm>
            <a:off x="541338" y="4559300"/>
            <a:ext cx="675640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9"/>
          <p:cNvSpPr/>
          <p:nvPr/>
        </p:nvSpPr>
        <p:spPr>
          <a:xfrm>
            <a:off x="539750" y="3140075"/>
            <a:ext cx="6759575" cy="207645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
        <p:nvSpPr>
          <p:cNvPr id="12" name="Date Placeholder 3"/>
          <p:cNvSpPr>
            <a:spLocks noGrp="1"/>
          </p:cNvSpPr>
          <p:nvPr>
            <p:ph type="dt" sz="half" idx="10"/>
          </p:nvPr>
        </p:nvSpPr>
        <p:spPr/>
        <p:txBody>
          <a:bodyPr/>
          <a:lstStyle>
            <a:lvl1pPr>
              <a:defRPr/>
            </a:lvl1pPr>
          </a:lstStyle>
          <a:p>
            <a:pPr>
              <a:defRPr/>
            </a:pPr>
            <a:fld id="{BB3B7C03-4F72-4260-AD52-52E28D746923}" type="datetimeFigureOut">
              <a:rPr lang="en-US"/>
              <a:pPr>
                <a:defRPr/>
              </a:pPr>
              <a:t>12/4/2017</a:t>
            </a:fld>
            <a:endParaRPr lang="en-US"/>
          </a:p>
        </p:txBody>
      </p:sp>
      <p:sp>
        <p:nvSpPr>
          <p:cNvPr id="13" name="Footer Placeholder 4"/>
          <p:cNvSpPr>
            <a:spLocks noGrp="1"/>
          </p:cNvSpPr>
          <p:nvPr>
            <p:ph type="ftr" sz="quarter" idx="11"/>
          </p:nvPr>
        </p:nvSpPr>
        <p:spPr/>
        <p:txBody>
          <a:bodyPr/>
          <a:lstStyle>
            <a:lvl1pPr>
              <a:defRPr/>
            </a:lvl1pPr>
          </a:lstStyle>
          <a:p>
            <a:pPr>
              <a:defRPr/>
            </a:pPr>
            <a:endParaRPr lang="en-US"/>
          </a:p>
        </p:txBody>
      </p:sp>
      <p:sp>
        <p:nvSpPr>
          <p:cNvPr id="14" name="Slide Number Placeholder 5"/>
          <p:cNvSpPr>
            <a:spLocks noGrp="1"/>
          </p:cNvSpPr>
          <p:nvPr>
            <p:ph type="sldNum" sz="quarter" idx="12"/>
          </p:nvPr>
        </p:nvSpPr>
        <p:spPr>
          <a:xfrm>
            <a:off x="7786688" y="4625975"/>
            <a:ext cx="762000" cy="457200"/>
          </a:xfrm>
        </p:spPr>
        <p:txBody>
          <a:bodyPr/>
          <a:lstStyle>
            <a:lvl1pPr algn="ctr">
              <a:defRPr sz="2800" smtClean="0">
                <a:solidFill>
                  <a:schemeClr val="accent1">
                    <a:lumMod val="50000"/>
                  </a:schemeClr>
                </a:solidFill>
              </a:defRPr>
            </a:lvl1pPr>
          </a:lstStyle>
          <a:p>
            <a:pPr>
              <a:defRPr/>
            </a:pPr>
            <a:fld id="{6E3D4234-410C-48E7-BB6F-6305216A930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BBCCD77-D969-4C1B-A7D1-F0ED26F91391}" type="datetimeFigureOut">
              <a:rPr lang="en-US"/>
              <a:pPr>
                <a:defRPr/>
              </a:pPr>
              <a:t>12/4/2017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9F0FDFC-9B44-4BB2-99D8-7119860F035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a:xfrm>
            <a:off x="6861175" y="228600"/>
            <a:ext cx="1860550" cy="6122988"/>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6954838" y="350838"/>
            <a:ext cx="1673225" cy="5876925"/>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a:lvl1pPr>
          </a:lstStyle>
          <a:p>
            <a:pPr>
              <a:defRPr/>
            </a:pPr>
            <a:fld id="{E604F527-8914-4F2B-94B5-DD3D7616E31D}" type="datetimeFigureOut">
              <a:rPr lang="en-US"/>
              <a:pPr>
                <a:defRPr/>
              </a:pPr>
              <a:t>12/4/2017</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B63E0497-B94A-462D-B1E2-E620A671AA3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8FE950C-6956-4060-A935-5A7C0ECB2C46}" type="datetimeFigureOut">
              <a:rPr lang="en-US"/>
              <a:pPr>
                <a:defRPr/>
              </a:pPr>
              <a:t>12/4/2017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A202099-A610-4E3E-924D-FA722E13048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7"/>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5"/>
          <p:cNvSpPr/>
          <p:nvPr/>
        </p:nvSpPr>
        <p:spPr>
          <a:xfrm>
            <a:off x="568325" y="3048000"/>
            <a:ext cx="803275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4"/>
          <p:cNvSpPr/>
          <p:nvPr/>
        </p:nvSpPr>
        <p:spPr>
          <a:xfrm>
            <a:off x="676275" y="4541838"/>
            <a:ext cx="781685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13"/>
          <p:cNvSpPr/>
          <p:nvPr/>
        </p:nvSpPr>
        <p:spPr>
          <a:xfrm>
            <a:off x="676275" y="3124200"/>
            <a:ext cx="7816850" cy="2078038"/>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Date Placeholder 3"/>
          <p:cNvSpPr>
            <a:spLocks noGrp="1"/>
          </p:cNvSpPr>
          <p:nvPr>
            <p:ph type="dt" sz="half" idx="10"/>
          </p:nvPr>
        </p:nvSpPr>
        <p:spPr/>
        <p:txBody>
          <a:bodyPr/>
          <a:lstStyle>
            <a:lvl1pPr>
              <a:defRPr/>
            </a:lvl1pPr>
          </a:lstStyle>
          <a:p>
            <a:pPr>
              <a:defRPr/>
            </a:pPr>
            <a:fld id="{571C21F6-0486-4DB8-939C-4195099745AC}" type="datetimeFigureOut">
              <a:rPr lang="en-US"/>
              <a:pPr>
                <a:defRPr/>
              </a:pPr>
              <a:t>12/4/2017</a:t>
            </a:fld>
            <a:endParaRPr lang="en-US"/>
          </a:p>
        </p:txBody>
      </p:sp>
      <p:sp>
        <p:nvSpPr>
          <p:cNvPr id="11" name="Footer Placeholder 4"/>
          <p:cNvSpPr>
            <a:spLocks noGrp="1"/>
          </p:cNvSpPr>
          <p:nvPr>
            <p:ph type="ftr" sz="quarter" idx="11"/>
          </p:nvPr>
        </p:nvSpPr>
        <p:spPr/>
        <p:txBody>
          <a:bodyPr/>
          <a:lstStyle>
            <a:lvl1pPr>
              <a:defRPr/>
            </a:lvl1pPr>
          </a:lstStyle>
          <a:p>
            <a:pPr>
              <a:defRPr/>
            </a:pPr>
            <a:endParaRPr lang="en-US"/>
          </a:p>
        </p:txBody>
      </p:sp>
      <p:sp>
        <p:nvSpPr>
          <p:cNvPr id="12" name="Slide Number Placeholder 5"/>
          <p:cNvSpPr>
            <a:spLocks noGrp="1"/>
          </p:cNvSpPr>
          <p:nvPr>
            <p:ph type="sldNum" sz="quarter" idx="12"/>
          </p:nvPr>
        </p:nvSpPr>
        <p:spPr/>
        <p:txBody>
          <a:bodyPr/>
          <a:lstStyle>
            <a:lvl1pPr>
              <a:defRPr/>
            </a:lvl1pPr>
          </a:lstStyle>
          <a:p>
            <a:pPr>
              <a:defRPr/>
            </a:pPr>
            <a:fld id="{5309D70B-8FF5-4D66-BFE4-8A3FAC322DE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65A501F8-A8E3-45B6-B9AD-7DF2A13EEB07}" type="datetimeFigureOut">
              <a:rPr lang="en-US"/>
              <a:pPr>
                <a:defRPr/>
              </a:pPr>
              <a:t>12/4/2017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F3EE2BF-F2EB-46FD-A425-A0661F36BE3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67B6785F-914B-4D94-A2EB-FD4BE59EC820}" type="datetimeFigureOut">
              <a:rPr lang="en-US"/>
              <a:pPr>
                <a:defRPr/>
              </a:pPr>
              <a:t>12/4/2017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BC70E3D-FF4E-4887-86E5-49A9210966F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A6190B5-8728-4FBE-9835-92E0F18B982B}" type="datetimeFigureOut">
              <a:rPr lang="en-US"/>
              <a:pPr>
                <a:defRPr/>
              </a:pPr>
              <a:t>12/4/2017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E0B409C-7BFB-47B5-A0F2-1E7F6133A67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 name="Rounded Rectangle 10"/>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D3128282-28C3-42DA-AB9E-000C3DA95F2D}" type="datetimeFigureOut">
              <a:rPr lang="en-US"/>
              <a:pPr>
                <a:defRPr/>
              </a:pPr>
              <a:t>12/4/2017</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419A0F69-5452-46EC-BC70-6A72BADEC0F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11"/>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9"/>
          <p:cNvSpPr/>
          <p:nvPr/>
        </p:nvSpPr>
        <p:spPr>
          <a:xfrm>
            <a:off x="676275" y="1643063"/>
            <a:ext cx="2484438" cy="3233737"/>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lstStyle>
            <a:lvl1pPr algn="l">
              <a:defRPr sz="2000" b="0">
                <a:solidFill>
                  <a:schemeClr val="accent1">
                    <a:lumMod val="75000"/>
                  </a:schemeClr>
                </a:solidFill>
              </a:defRPr>
            </a:lvl1pPr>
          </a:lstStyle>
          <a:p>
            <a:r>
              <a:rPr lang="en-US" smtClean="0"/>
              <a:t>Click to edit Master title style</a:t>
            </a:r>
            <a:endParaRPr lang="en-US" dirty="0"/>
          </a:p>
        </p:txBody>
      </p:sp>
      <p:sp>
        <p:nvSpPr>
          <p:cNvPr id="9" name="Date Placeholder 4"/>
          <p:cNvSpPr>
            <a:spLocks noGrp="1"/>
          </p:cNvSpPr>
          <p:nvPr>
            <p:ph type="dt" sz="half" idx="10"/>
          </p:nvPr>
        </p:nvSpPr>
        <p:spPr/>
        <p:txBody>
          <a:bodyPr/>
          <a:lstStyle>
            <a:lvl1pPr>
              <a:defRPr/>
            </a:lvl1pPr>
          </a:lstStyle>
          <a:p>
            <a:pPr>
              <a:defRPr/>
            </a:pPr>
            <a:fld id="{754DAA65-765C-4063-8827-EB59EEB394F7}" type="datetimeFigureOut">
              <a:rPr lang="en-US"/>
              <a:pPr>
                <a:defRPr/>
              </a:pPr>
              <a:t>12/4/2017</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A83CF023-8E12-47C5-B1DE-DB2E1FE5844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8"/>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1"/>
          <p:cNvSpPr/>
          <p:nvPr/>
        </p:nvSpPr>
        <p:spPr>
          <a:xfrm>
            <a:off x="762000" y="5029200"/>
            <a:ext cx="7600950" cy="12033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12"/>
          <p:cNvSpPr/>
          <p:nvPr/>
        </p:nvSpPr>
        <p:spPr>
          <a:xfrm>
            <a:off x="914400" y="5638800"/>
            <a:ext cx="7327900" cy="452438"/>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10"/>
          <p:cNvSpPr/>
          <p:nvPr/>
        </p:nvSpPr>
        <p:spPr>
          <a:xfrm>
            <a:off x="604838" y="5075238"/>
            <a:ext cx="7947025" cy="1096962"/>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0"/>
          <a:lstStyle>
            <a:lvl1pPr algn="ctr">
              <a:defRPr sz="2000" b="0">
                <a:solidFill>
                  <a:schemeClr val="accent1">
                    <a:lumMod val="75000"/>
                  </a:schemeClr>
                </a:solidFill>
              </a:defRPr>
            </a:lvl1pPr>
          </a:lstStyle>
          <a:p>
            <a:r>
              <a:rPr lang="en-US" smtClean="0"/>
              <a:t>Click to edit Master title style</a:t>
            </a:r>
            <a:endParaRPr lang="en-US" dirty="0"/>
          </a:p>
        </p:txBody>
      </p:sp>
      <p:sp>
        <p:nvSpPr>
          <p:cNvPr id="11" name="Date Placeholder 4"/>
          <p:cNvSpPr>
            <a:spLocks noGrp="1"/>
          </p:cNvSpPr>
          <p:nvPr>
            <p:ph type="dt" sz="half" idx="10"/>
          </p:nvPr>
        </p:nvSpPr>
        <p:spPr/>
        <p:txBody>
          <a:bodyPr/>
          <a:lstStyle>
            <a:lvl1pPr>
              <a:defRPr/>
            </a:lvl1pPr>
          </a:lstStyle>
          <a:p>
            <a:pPr>
              <a:defRPr/>
            </a:pPr>
            <a:fld id="{46FA2316-263D-4BD6-BEDD-83473220D45C}" type="datetimeFigureOut">
              <a:rPr lang="en-US"/>
              <a:pPr>
                <a:defRPr/>
              </a:pPr>
              <a:t>12/4/2017</a:t>
            </a:fld>
            <a:endParaRPr lang="en-US"/>
          </a:p>
        </p:txBody>
      </p:sp>
      <p:sp>
        <p:nvSpPr>
          <p:cNvPr id="12" name="Slide Number Placeholder 6"/>
          <p:cNvSpPr>
            <a:spLocks noGrp="1"/>
          </p:cNvSpPr>
          <p:nvPr>
            <p:ph type="sldNum" sz="quarter" idx="11"/>
          </p:nvPr>
        </p:nvSpPr>
        <p:spPr/>
        <p:txBody>
          <a:bodyPr/>
          <a:lstStyle>
            <a:lvl1pPr>
              <a:defRPr/>
            </a:lvl1pPr>
          </a:lstStyle>
          <a:p>
            <a:pPr>
              <a:defRPr/>
            </a:pPr>
            <a:fld id="{21CC5819-FA9B-40B0-A29D-AFC99557B21A}" type="slidenum">
              <a:rPr lang="en-US"/>
              <a:pPr>
                <a:defRPr/>
              </a:pPr>
              <a:t>‹#›</a:t>
            </a:fld>
            <a:endParaRPr lang="en-US"/>
          </a:p>
        </p:txBody>
      </p:sp>
      <p:sp>
        <p:nvSpPr>
          <p:cNvPr id="13" name="Footer Placeholder 5"/>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7" name="Rounded Rectangle 6"/>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ext Placeholder 2"/>
          <p:cNvSpPr>
            <a:spLocks noGrp="1"/>
          </p:cNvSpPr>
          <p:nvPr>
            <p:ph type="body" idx="1"/>
          </p:nvPr>
        </p:nvSpPr>
        <p:spPr bwMode="auto">
          <a:xfrm>
            <a:off x="457200" y="1752600"/>
            <a:ext cx="82296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2"/>
                </a:solidFill>
                <a:latin typeface="+mn-lt"/>
              </a:defRPr>
            </a:lvl1pPr>
          </a:lstStyle>
          <a:p>
            <a:pPr>
              <a:defRPr/>
            </a:pPr>
            <a:fld id="{72EE7B99-9A98-4A8C-88CF-F060695DB678}" type="datetimeFigureOut">
              <a:rPr lang="en-US"/>
              <a:pPr>
                <a:defRPr/>
              </a:pPr>
              <a:t>12/4/2017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2"/>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2"/>
                </a:solidFill>
                <a:latin typeface="+mn-lt"/>
              </a:defRPr>
            </a:lvl1pPr>
          </a:lstStyle>
          <a:p>
            <a:pPr>
              <a:defRPr/>
            </a:pPr>
            <a:fld id="{B5B4DEB8-AEC9-4906-BF39-B9EA666B74F8}" type="slidenum">
              <a:rPr lang="en-US"/>
              <a:pPr>
                <a:defRPr/>
              </a:pPr>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373063" y="373063"/>
            <a:ext cx="8380412" cy="1117600"/>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25450" y="407988"/>
            <a:ext cx="8261350" cy="103981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96" r:id="rId1"/>
    <p:sldLayoutId id="2147483695" r:id="rId2"/>
    <p:sldLayoutId id="2147483697" r:id="rId3"/>
    <p:sldLayoutId id="2147483694" r:id="rId4"/>
    <p:sldLayoutId id="2147483693" r:id="rId5"/>
    <p:sldLayoutId id="2147483692" r:id="rId6"/>
    <p:sldLayoutId id="2147483698" r:id="rId7"/>
    <p:sldLayoutId id="2147483699" r:id="rId8"/>
    <p:sldLayoutId id="2147483700" r:id="rId9"/>
    <p:sldLayoutId id="2147483691" r:id="rId10"/>
    <p:sldLayoutId id="2147483701" r:id="rId11"/>
  </p:sldLayoutIdLst>
  <p:txStyles>
    <p:titleStyle>
      <a:lvl1pPr algn="ctr" rtl="0" fontAlgn="base">
        <a:spcBef>
          <a:spcPct val="0"/>
        </a:spcBef>
        <a:spcAft>
          <a:spcPct val="0"/>
        </a:spcAft>
        <a:defRPr sz="3500" kern="1200" cap="all">
          <a:solidFill>
            <a:srgbClr val="6B7D72"/>
          </a:solidFill>
          <a:latin typeface="+mj-lt"/>
          <a:ea typeface="+mj-ea"/>
          <a:cs typeface="+mj-cs"/>
        </a:defRPr>
      </a:lvl1pPr>
      <a:lvl2pPr algn="ctr" rtl="0" fontAlgn="base">
        <a:spcBef>
          <a:spcPct val="0"/>
        </a:spcBef>
        <a:spcAft>
          <a:spcPct val="0"/>
        </a:spcAft>
        <a:defRPr sz="3500">
          <a:solidFill>
            <a:srgbClr val="6B7D72"/>
          </a:solidFill>
          <a:latin typeface="Book Antiqua" pitchFamily="18" charset="0"/>
        </a:defRPr>
      </a:lvl2pPr>
      <a:lvl3pPr algn="ctr" rtl="0" fontAlgn="base">
        <a:spcBef>
          <a:spcPct val="0"/>
        </a:spcBef>
        <a:spcAft>
          <a:spcPct val="0"/>
        </a:spcAft>
        <a:defRPr sz="3500">
          <a:solidFill>
            <a:srgbClr val="6B7D72"/>
          </a:solidFill>
          <a:latin typeface="Book Antiqua" pitchFamily="18" charset="0"/>
        </a:defRPr>
      </a:lvl3pPr>
      <a:lvl4pPr algn="ctr" rtl="0" fontAlgn="base">
        <a:spcBef>
          <a:spcPct val="0"/>
        </a:spcBef>
        <a:spcAft>
          <a:spcPct val="0"/>
        </a:spcAft>
        <a:defRPr sz="3500">
          <a:solidFill>
            <a:srgbClr val="6B7D72"/>
          </a:solidFill>
          <a:latin typeface="Book Antiqua" pitchFamily="18" charset="0"/>
        </a:defRPr>
      </a:lvl4pPr>
      <a:lvl5pPr algn="ctr" rtl="0" fontAlgn="base">
        <a:spcBef>
          <a:spcPct val="0"/>
        </a:spcBef>
        <a:spcAft>
          <a:spcPct val="0"/>
        </a:spcAft>
        <a:defRPr sz="3500">
          <a:solidFill>
            <a:srgbClr val="6B7D72"/>
          </a:solidFill>
          <a:latin typeface="Book Antiqua" pitchFamily="18" charset="0"/>
        </a:defRPr>
      </a:lvl5pPr>
      <a:lvl6pPr marL="457200" algn="ctr" rtl="0" fontAlgn="base">
        <a:spcBef>
          <a:spcPct val="0"/>
        </a:spcBef>
        <a:spcAft>
          <a:spcPct val="0"/>
        </a:spcAft>
        <a:defRPr sz="3500">
          <a:solidFill>
            <a:srgbClr val="6B7D72"/>
          </a:solidFill>
          <a:latin typeface="Book Antiqua" pitchFamily="18" charset="0"/>
        </a:defRPr>
      </a:lvl6pPr>
      <a:lvl7pPr marL="914400" algn="ctr" rtl="0" fontAlgn="base">
        <a:spcBef>
          <a:spcPct val="0"/>
        </a:spcBef>
        <a:spcAft>
          <a:spcPct val="0"/>
        </a:spcAft>
        <a:defRPr sz="3500">
          <a:solidFill>
            <a:srgbClr val="6B7D72"/>
          </a:solidFill>
          <a:latin typeface="Book Antiqua" pitchFamily="18" charset="0"/>
        </a:defRPr>
      </a:lvl7pPr>
      <a:lvl8pPr marL="1371600" algn="ctr" rtl="0" fontAlgn="base">
        <a:spcBef>
          <a:spcPct val="0"/>
        </a:spcBef>
        <a:spcAft>
          <a:spcPct val="0"/>
        </a:spcAft>
        <a:defRPr sz="3500">
          <a:solidFill>
            <a:srgbClr val="6B7D72"/>
          </a:solidFill>
          <a:latin typeface="Book Antiqua" pitchFamily="18" charset="0"/>
        </a:defRPr>
      </a:lvl8pPr>
      <a:lvl9pPr marL="1828800" algn="ctr" rtl="0" fontAlgn="base">
        <a:spcBef>
          <a:spcPct val="0"/>
        </a:spcBef>
        <a:spcAft>
          <a:spcPct val="0"/>
        </a:spcAft>
        <a:defRPr sz="3500">
          <a:solidFill>
            <a:srgbClr val="6B7D72"/>
          </a:solidFill>
          <a:latin typeface="Book Antiqua" pitchFamily="18" charset="0"/>
        </a:defRPr>
      </a:lvl9pPr>
    </p:titleStyle>
    <p:bodyStyle>
      <a:lvl1pPr marL="342900" indent="-228600" algn="l" rtl="0" fontAlgn="base">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2"/>
          </a:solidFill>
          <a:latin typeface="+mn-lt"/>
          <a:ea typeface="+mn-ea"/>
          <a:cs typeface="+mn-cs"/>
        </a:defRPr>
      </a:lvl2pPr>
      <a:lvl3pPr marL="914400" indent="-228600" algn="l" rtl="0" fontAlgn="base">
        <a:spcBef>
          <a:spcPct val="20000"/>
        </a:spcBef>
        <a:spcAft>
          <a:spcPct val="0"/>
        </a:spcAft>
        <a:buClr>
          <a:srgbClr val="B5AE53"/>
        </a:buClr>
        <a:buFont typeface="Arial" charset="0"/>
        <a:buChar char="•"/>
        <a:defRPr kern="1200">
          <a:solidFill>
            <a:schemeClr val="tx2"/>
          </a:solidFill>
          <a:latin typeface="+mn-lt"/>
          <a:ea typeface="+mn-ea"/>
          <a:cs typeface="+mn-cs"/>
        </a:defRPr>
      </a:lvl3pPr>
      <a:lvl4pPr marL="1279525" indent="-228600" algn="l" rtl="0" fontAlgn="base">
        <a:spcBef>
          <a:spcPct val="20000"/>
        </a:spcBef>
        <a:spcAft>
          <a:spcPct val="0"/>
        </a:spcAft>
        <a:buClr>
          <a:srgbClr val="848058"/>
        </a:buClr>
        <a:buFont typeface="Arial" charset="0"/>
        <a:buChar char="•"/>
        <a:defRPr sz="1600" kern="1200">
          <a:solidFill>
            <a:schemeClr val="tx2"/>
          </a:solidFill>
          <a:latin typeface="+mn-lt"/>
          <a:ea typeface="+mn-ea"/>
          <a:cs typeface="+mn-cs"/>
        </a:defRPr>
      </a:lvl4pPr>
      <a:lvl5pPr marL="1554163" indent="-228600" algn="l" rtl="0" fontAlgn="base">
        <a:spcBef>
          <a:spcPct val="20000"/>
        </a:spcBef>
        <a:spcAft>
          <a:spcPct val="0"/>
        </a:spcAft>
        <a:buClr>
          <a:srgbClr val="E8B54D"/>
        </a:buClr>
        <a:buFont typeface="Arial"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docs.google.com/document/d/1VSsMr3JVNFIrLowWxt8Ft6-M3n1xZL6lqED8f4m5Ppk/edit#heading=h.mql1h8tn4vg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drive.google.com/open?id=1oUnNYKIYu7rn2u7U1zDQL8BGhVFAWLsSopKGfZXTn1A"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2938" y="4648200"/>
            <a:ext cx="6553200" cy="457200"/>
          </a:xfrm>
        </p:spPr>
        <p:txBody>
          <a:bodyPr rtlCol="0">
            <a:normAutofit fontScale="85000" lnSpcReduction="10000"/>
          </a:bodyPr>
          <a:lstStyle/>
          <a:p>
            <a:pPr fontAlgn="auto">
              <a:spcAft>
                <a:spcPts val="0"/>
              </a:spcAft>
              <a:buFont typeface="Arial" pitchFamily="34" charset="0"/>
              <a:buNone/>
              <a:defRPr/>
            </a:pPr>
            <a:r>
              <a:rPr lang="en-US" dirty="0" smtClean="0"/>
              <a:t>30 NOV – 01 DEC 2017, Eurocontrol, Brussels</a:t>
            </a:r>
            <a:endParaRPr lang="en-GB" dirty="0"/>
          </a:p>
        </p:txBody>
      </p:sp>
      <p:sp>
        <p:nvSpPr>
          <p:cNvPr id="2" name="Title 1"/>
          <p:cNvSpPr>
            <a:spLocks noGrp="1"/>
          </p:cNvSpPr>
          <p:nvPr>
            <p:ph type="ctrTitle"/>
          </p:nvPr>
        </p:nvSpPr>
        <p:spPr>
          <a:xfrm>
            <a:off x="604838" y="3227388"/>
            <a:ext cx="6629400" cy="1219200"/>
          </a:xfrm>
        </p:spPr>
        <p:txBody>
          <a:bodyPr>
            <a:normAutofit/>
          </a:bodyPr>
          <a:lstStyle/>
          <a:p>
            <a:pPr fontAlgn="auto">
              <a:spcAft>
                <a:spcPts val="0"/>
              </a:spcAft>
              <a:defRPr/>
            </a:pPr>
            <a:r>
              <a:rPr lang="en-US" dirty="0" smtClean="0"/>
              <a:t>AIXM CCB</a:t>
            </a:r>
            <a:endParaRPr lang="en-GB" dirty="0"/>
          </a:p>
        </p:txBody>
      </p:sp>
      <p:pic>
        <p:nvPicPr>
          <p:cNvPr id="13315" name="Picture 3"/>
          <p:cNvPicPr>
            <a:picLocks noChangeAspect="1"/>
          </p:cNvPicPr>
          <p:nvPr/>
        </p:nvPicPr>
        <p:blipFill>
          <a:blip r:embed="rId2"/>
          <a:srcRect/>
          <a:stretch>
            <a:fillRect/>
          </a:stretch>
        </p:blipFill>
        <p:spPr bwMode="auto">
          <a:xfrm>
            <a:off x="4267200" y="1866900"/>
            <a:ext cx="4457700" cy="952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idx="1"/>
          </p:nvPr>
        </p:nvSpPr>
        <p:spPr/>
        <p:txBody>
          <a:bodyPr/>
          <a:lstStyle/>
          <a:p>
            <a:r>
              <a:rPr lang="en-GB" dirty="0" smtClean="0"/>
              <a:t>ICAO data sets – use of UUID</a:t>
            </a:r>
          </a:p>
          <a:p>
            <a:pPr lvl="1"/>
            <a:r>
              <a:rPr lang="en-GB" dirty="0" smtClean="0"/>
              <a:t>Some data sources already seem to misuse the UUID concept by using pseudo-UUID values, that looks like an UUID but it is not a true version 4 UUID</a:t>
            </a:r>
          </a:p>
          <a:p>
            <a:pPr lvl="2"/>
            <a:r>
              <a:rPr lang="en-GB" dirty="0" smtClean="0"/>
              <a:t>Solution -&gt; stress in the coding guidelines that proper UUID generators should be used, also for data samples (done)</a:t>
            </a:r>
          </a:p>
          <a:p>
            <a:pPr lvl="2"/>
            <a:r>
              <a:rPr lang="en-GB" dirty="0" smtClean="0"/>
              <a:t>As soon as data sets start being provided, verify for UUID clashes between data sources and warn the providers that this is creating problems in the data chain</a:t>
            </a:r>
          </a:p>
          <a:p>
            <a:pPr lvl="1"/>
            <a:r>
              <a:rPr lang="en-GB" dirty="0" smtClean="0"/>
              <a:t>The proposed rules for data coordination between AIP data set providers go in the </a:t>
            </a:r>
            <a:r>
              <a:rPr lang="en-GB" dirty="0"/>
              <a:t>right direction </a:t>
            </a:r>
            <a:r>
              <a:rPr lang="en-GB" sz="1000" dirty="0"/>
              <a:t>(</a:t>
            </a:r>
            <a:r>
              <a:rPr lang="en-GB" sz="600" dirty="0">
                <a:hlinkClick r:id="rId2"/>
              </a:rPr>
              <a:t>https://</a:t>
            </a:r>
            <a:r>
              <a:rPr lang="en-GB" sz="600" dirty="0" smtClean="0">
                <a:hlinkClick r:id="rId2"/>
              </a:rPr>
              <a:t>docs.google.com/document/d/1VSsMr3JVNFIrLowWxt8Ft6-M3n1xZL6lqED8f4m5Ppk/edit#heading=h.mql1h8tn4vgy</a:t>
            </a:r>
            <a:r>
              <a:rPr lang="en-GB" sz="600" dirty="0" smtClean="0"/>
              <a:t> </a:t>
            </a:r>
            <a:r>
              <a:rPr lang="en-GB" sz="1000" dirty="0" smtClean="0"/>
              <a:t>)</a:t>
            </a:r>
          </a:p>
          <a:p>
            <a:pPr lvl="2"/>
            <a:r>
              <a:rPr lang="en-GB" dirty="0" smtClean="0"/>
              <a:t>Finalise and publish on the Confluence site</a:t>
            </a:r>
          </a:p>
          <a:p>
            <a:pPr lvl="2"/>
            <a:r>
              <a:rPr lang="en-GB" dirty="0" smtClean="0"/>
              <a:t>See if something can be recuperated from the Data Management Group </a:t>
            </a:r>
          </a:p>
          <a:p>
            <a:pPr lvl="2"/>
            <a:endParaRPr lang="en-GB" dirty="0"/>
          </a:p>
        </p:txBody>
      </p:sp>
    </p:spTree>
    <p:extLst>
      <p:ext uri="{BB962C8B-B14F-4D97-AF65-F5344CB8AC3E}">
        <p14:creationId xmlns:p14="http://schemas.microsoft.com/office/powerpoint/2010/main" val="122765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Global standardisation</a:t>
            </a:r>
            <a:endParaRPr lang="en-GB" dirty="0"/>
          </a:p>
        </p:txBody>
      </p:sp>
      <p:sp>
        <p:nvSpPr>
          <p:cNvPr id="3" name="Content Placeholder 2"/>
          <p:cNvSpPr>
            <a:spLocks noGrp="1"/>
          </p:cNvSpPr>
          <p:nvPr>
            <p:ph idx="1"/>
          </p:nvPr>
        </p:nvSpPr>
        <p:spPr/>
        <p:txBody>
          <a:bodyPr/>
          <a:lstStyle/>
          <a:p>
            <a:r>
              <a:rPr lang="en-GB" dirty="0" smtClean="0"/>
              <a:t>Discussion about the possibility to raise the coding specifications for ICAO data sets at the level of an ISO (or another equivalent) global standard</a:t>
            </a:r>
          </a:p>
          <a:p>
            <a:pPr lvl="1"/>
            <a:r>
              <a:rPr lang="en-GB" dirty="0" smtClean="0"/>
              <a:t>Conclusion -&gt; to be raised in the IMP, either in the next CCB Report to IMP or earlier by one of the IMP members</a:t>
            </a:r>
          </a:p>
          <a:p>
            <a:r>
              <a:rPr lang="en-GB" dirty="0" smtClean="0"/>
              <a:t>The process of data coordination also </a:t>
            </a:r>
            <a:r>
              <a:rPr lang="en-GB" dirty="0" smtClean="0"/>
              <a:t>could </a:t>
            </a:r>
            <a:r>
              <a:rPr lang="en-GB" dirty="0" smtClean="0"/>
              <a:t>be further standardised or at least guided</a:t>
            </a:r>
          </a:p>
          <a:p>
            <a:endParaRPr lang="en-GB" dirty="0"/>
          </a:p>
        </p:txBody>
      </p:sp>
    </p:spTree>
    <p:extLst>
      <p:ext uri="{BB962C8B-B14F-4D97-AF65-F5344CB8AC3E}">
        <p14:creationId xmlns:p14="http://schemas.microsoft.com/office/powerpoint/2010/main" val="3707062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AIXM 5.2 Release Candidates </a:t>
            </a:r>
            <a:endParaRPr lang="en-GB" dirty="0"/>
          </a:p>
        </p:txBody>
      </p:sp>
      <p:sp>
        <p:nvSpPr>
          <p:cNvPr id="3" name="Content Placeholder 2"/>
          <p:cNvSpPr>
            <a:spLocks noGrp="1"/>
          </p:cNvSpPr>
          <p:nvPr>
            <p:ph idx="1"/>
          </p:nvPr>
        </p:nvSpPr>
        <p:spPr/>
        <p:txBody>
          <a:bodyPr/>
          <a:lstStyle/>
          <a:p>
            <a:r>
              <a:rPr lang="en-GB" dirty="0" smtClean="0"/>
              <a:t>At least a Release Candidate required before final publication</a:t>
            </a:r>
          </a:p>
          <a:p>
            <a:pPr lvl="1"/>
            <a:r>
              <a:rPr lang="en-GB" dirty="0" smtClean="0"/>
              <a:t>At least 2 months for final review</a:t>
            </a:r>
          </a:p>
          <a:p>
            <a:r>
              <a:rPr lang="en-GB" dirty="0" smtClean="0"/>
              <a:t>Any need for partial release candidates, implementing approved CPs as we progress?</a:t>
            </a:r>
          </a:p>
          <a:p>
            <a:pPr lvl="1"/>
            <a:r>
              <a:rPr lang="en-GB" dirty="0" smtClean="0"/>
              <a:t>Probably not, unless required for a specific change that needs to be testes (such as a complex updated of the Procedures model)</a:t>
            </a:r>
          </a:p>
        </p:txBody>
      </p:sp>
    </p:spTree>
    <p:extLst>
      <p:ext uri="{BB962C8B-B14F-4D97-AF65-F5344CB8AC3E}">
        <p14:creationId xmlns:p14="http://schemas.microsoft.com/office/powerpoint/2010/main" val="861946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First set of Change Proposals</a:t>
            </a:r>
            <a:endParaRPr lang="en-GB" dirty="0"/>
          </a:p>
        </p:txBody>
      </p:sp>
      <p:sp>
        <p:nvSpPr>
          <p:cNvPr id="3" name="Content Placeholder 2"/>
          <p:cNvSpPr>
            <a:spLocks noGrp="1"/>
          </p:cNvSpPr>
          <p:nvPr>
            <p:ph idx="1"/>
          </p:nvPr>
        </p:nvSpPr>
        <p:spPr/>
        <p:txBody>
          <a:bodyPr/>
          <a:lstStyle/>
          <a:p>
            <a:r>
              <a:rPr lang="en-GB" dirty="0" smtClean="0"/>
              <a:t>Template in </a:t>
            </a:r>
            <a:r>
              <a:rPr lang="en-GB" dirty="0" err="1" smtClean="0"/>
              <a:t>GoogleDocs</a:t>
            </a:r>
            <a:endParaRPr lang="en-GB" dirty="0" smtClean="0"/>
          </a:p>
          <a:p>
            <a:r>
              <a:rPr lang="en-GB" dirty="0" smtClean="0"/>
              <a:t>Target -&gt; first set of change proposals to be ready for approval by end January 2018</a:t>
            </a:r>
          </a:p>
          <a:p>
            <a:r>
              <a:rPr lang="en-GB" dirty="0" smtClean="0"/>
              <a:t>Volunteers needed!</a:t>
            </a:r>
          </a:p>
          <a:p>
            <a:pPr lvl="1"/>
            <a:r>
              <a:rPr lang="en-GB" dirty="0" smtClean="0"/>
              <a:t>See issues identified in JIRA as “ready for CP”!</a:t>
            </a:r>
            <a:endParaRPr lang="en-GB" dirty="0"/>
          </a:p>
        </p:txBody>
      </p:sp>
    </p:spTree>
    <p:extLst>
      <p:ext uri="{BB962C8B-B14F-4D97-AF65-F5344CB8AC3E}">
        <p14:creationId xmlns:p14="http://schemas.microsoft.com/office/powerpoint/2010/main" val="2494916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idx="1"/>
          </p:nvPr>
        </p:nvSpPr>
        <p:spPr/>
        <p:txBody>
          <a:bodyPr/>
          <a:lstStyle/>
          <a:p>
            <a:r>
              <a:rPr lang="en-GB" sz="1800" dirty="0" smtClean="0"/>
              <a:t>Discussed </a:t>
            </a:r>
            <a:r>
              <a:rPr lang="en-GB" sz="1800" dirty="0" err="1" smtClean="0"/>
              <a:t>RunwayCentrelinePoint</a:t>
            </a:r>
            <a:endParaRPr lang="en-GB" sz="1800" dirty="0" smtClean="0"/>
          </a:p>
          <a:p>
            <a:pPr lvl="1"/>
            <a:r>
              <a:rPr lang="en-GB" sz="1600" dirty="0" smtClean="0"/>
              <a:t>Difficulty of the current model</a:t>
            </a:r>
          </a:p>
          <a:p>
            <a:pPr lvl="2"/>
            <a:r>
              <a:rPr lang="en-GB" sz="1400" dirty="0" smtClean="0"/>
              <a:t>Points that need to be duplicated because they play a different role in the two directions (such as start/end of runway)</a:t>
            </a:r>
          </a:p>
          <a:p>
            <a:pPr lvl="2"/>
            <a:r>
              <a:rPr lang="en-GB" sz="1400" dirty="0" smtClean="0"/>
              <a:t>Additional points such as Altimeter Check Location</a:t>
            </a:r>
          </a:p>
          <a:p>
            <a:pPr lvl="2"/>
            <a:r>
              <a:rPr lang="en-GB" sz="1400" dirty="0" smtClean="0"/>
              <a:t>Difficulty to encode the profile of the centreline (was recommended by the WGS-84 manual). </a:t>
            </a:r>
          </a:p>
          <a:p>
            <a:pPr lvl="3"/>
            <a:r>
              <a:rPr lang="en-GB" sz="1200" dirty="0" smtClean="0"/>
              <a:t>It would be possible to record many centreline points and their elevation</a:t>
            </a:r>
          </a:p>
          <a:p>
            <a:r>
              <a:rPr lang="en-GB" sz="1800" dirty="0" smtClean="0"/>
              <a:t>Possible change</a:t>
            </a:r>
          </a:p>
          <a:p>
            <a:pPr lvl="1"/>
            <a:r>
              <a:rPr lang="en-GB" sz="1600" dirty="0" smtClean="0"/>
              <a:t>Associate every Cline point with a runway</a:t>
            </a:r>
          </a:p>
          <a:p>
            <a:pPr lvl="2"/>
            <a:r>
              <a:rPr lang="en-GB" sz="1400" dirty="0" smtClean="0"/>
              <a:t>Add a “role” association with a </a:t>
            </a:r>
            <a:r>
              <a:rPr lang="en-GB" sz="1400" dirty="0" err="1" smtClean="0"/>
              <a:t>RunwayDirection</a:t>
            </a:r>
            <a:r>
              <a:rPr lang="en-GB" sz="1400" dirty="0" smtClean="0"/>
              <a:t>, including an association class for declared distances</a:t>
            </a:r>
          </a:p>
          <a:p>
            <a:pPr lvl="1"/>
            <a:r>
              <a:rPr lang="en-GB" sz="1600" dirty="0" smtClean="0"/>
              <a:t>Disadvantage – backwards mapping from 5.2 into 5.1.1 could require duplicates to be created, if a point is truly playing two different roles in the two different directions. Automatic creation of duplicates is always an issue because of the need to generate an ad-hoc UUID, which would not come from the AIXM 5.2 data source</a:t>
            </a:r>
          </a:p>
        </p:txBody>
      </p:sp>
    </p:spTree>
    <p:extLst>
      <p:ext uri="{BB962C8B-B14F-4D97-AF65-F5344CB8AC3E}">
        <p14:creationId xmlns:p14="http://schemas.microsoft.com/office/powerpoint/2010/main" val="847548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idx="1"/>
          </p:nvPr>
        </p:nvSpPr>
        <p:spPr/>
        <p:txBody>
          <a:bodyPr/>
          <a:lstStyle/>
          <a:p>
            <a:r>
              <a:rPr lang="en-GB" dirty="0" smtClean="0"/>
              <a:t>Other Airport related issues discussed:</a:t>
            </a:r>
          </a:p>
          <a:p>
            <a:pPr lvl="1"/>
            <a:r>
              <a:rPr lang="en-GB" dirty="0" smtClean="0"/>
              <a:t>AIXM-274 Runway displace THT with schedule - closed</a:t>
            </a:r>
          </a:p>
          <a:p>
            <a:pPr lvl="1"/>
            <a:r>
              <a:rPr lang="en-GB" dirty="0" smtClean="0"/>
              <a:t>AIXM-240 Different transition altitude for VFR - closed</a:t>
            </a:r>
          </a:p>
          <a:p>
            <a:pPr lvl="1"/>
            <a:r>
              <a:rPr lang="en-GB" dirty="0" smtClean="0"/>
              <a:t>AIXM-268 Difference between TLOF aiming point and centre</a:t>
            </a:r>
          </a:p>
          <a:p>
            <a:pPr lvl="1"/>
            <a:r>
              <a:rPr lang="en-GB" dirty="0" smtClean="0"/>
              <a:t>AIXM-259 Runway marking association – closed</a:t>
            </a:r>
          </a:p>
          <a:p>
            <a:pPr lvl="1"/>
            <a:r>
              <a:rPr lang="en-GB" dirty="0" smtClean="0"/>
              <a:t>AIXM-112 Alignment with the latest AMDB version</a:t>
            </a:r>
          </a:p>
          <a:p>
            <a:pPr lvl="1"/>
            <a:r>
              <a:rPr lang="en-GB" dirty="0" smtClean="0"/>
              <a:t>AIXM-211 Runway RESA type – closed</a:t>
            </a:r>
          </a:p>
          <a:p>
            <a:pPr lvl="1"/>
            <a:r>
              <a:rPr lang="en-GB" dirty="0" smtClean="0"/>
              <a:t>AIXM-210 Type of survey control point – closed</a:t>
            </a:r>
          </a:p>
          <a:p>
            <a:pPr lvl="1"/>
            <a:r>
              <a:rPr lang="en-GB" dirty="0" smtClean="0"/>
              <a:t>AIXM-285 Runway departure end position – added</a:t>
            </a:r>
          </a:p>
          <a:p>
            <a:pPr lvl="1"/>
            <a:r>
              <a:rPr lang="en-GB" dirty="0" smtClean="0"/>
              <a:t>AIXM-111 Taxiway designator length - closed</a:t>
            </a:r>
          </a:p>
          <a:p>
            <a:pPr lvl="1"/>
            <a:endParaRPr lang="en-GB" dirty="0"/>
          </a:p>
        </p:txBody>
      </p:sp>
    </p:spTree>
    <p:extLst>
      <p:ext uri="{BB962C8B-B14F-4D97-AF65-F5344CB8AC3E}">
        <p14:creationId xmlns:p14="http://schemas.microsoft.com/office/powerpoint/2010/main" val="3914301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idx="1"/>
          </p:nvPr>
        </p:nvSpPr>
        <p:spPr/>
        <p:txBody>
          <a:bodyPr/>
          <a:lstStyle/>
          <a:p>
            <a:r>
              <a:rPr lang="en-GB" dirty="0" smtClean="0"/>
              <a:t>Other Airport related issues discussed:</a:t>
            </a:r>
          </a:p>
          <a:p>
            <a:pPr lvl="1"/>
            <a:endParaRPr lang="en-GB" dirty="0"/>
          </a:p>
          <a:p>
            <a:pPr lvl="1"/>
            <a:r>
              <a:rPr lang="en-GB" dirty="0" smtClean="0"/>
              <a:t>PANS-AIM indicates that RESA might have a slope value, this is not supported in the current model. Is this supported by examples in AIP? If yes, maybe an issue should be raised in JIRA. Otherwise no action.</a:t>
            </a:r>
          </a:p>
        </p:txBody>
      </p:sp>
    </p:spTree>
    <p:extLst>
      <p:ext uri="{BB962C8B-B14F-4D97-AF65-F5344CB8AC3E}">
        <p14:creationId xmlns:p14="http://schemas.microsoft.com/office/powerpoint/2010/main" val="13267673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Future meetings</a:t>
            </a:r>
            <a:endParaRPr lang="en-GB" dirty="0"/>
          </a:p>
        </p:txBody>
      </p:sp>
      <p:sp>
        <p:nvSpPr>
          <p:cNvPr id="3" name="Content Placeholder 2"/>
          <p:cNvSpPr>
            <a:spLocks noGrp="1"/>
          </p:cNvSpPr>
          <p:nvPr>
            <p:ph idx="1"/>
          </p:nvPr>
        </p:nvSpPr>
        <p:spPr/>
        <p:txBody>
          <a:bodyPr/>
          <a:lstStyle/>
          <a:p>
            <a:r>
              <a:rPr lang="en-GB" dirty="0"/>
              <a:t>Next Webex – </a:t>
            </a:r>
            <a:r>
              <a:rPr lang="en-GB" dirty="0" smtClean="0"/>
              <a:t>18 DEC </a:t>
            </a:r>
            <a:r>
              <a:rPr lang="en-GB" dirty="0"/>
              <a:t>14:30-16:30</a:t>
            </a:r>
          </a:p>
          <a:p>
            <a:endParaRPr lang="en-GB" dirty="0" smtClean="0"/>
          </a:p>
          <a:p>
            <a:r>
              <a:rPr lang="en-GB" dirty="0" smtClean="0"/>
              <a:t>CCB meting in Washington, DC 22-24 Jan</a:t>
            </a:r>
          </a:p>
          <a:p>
            <a:pPr lvl="1"/>
            <a:r>
              <a:rPr lang="en-GB" dirty="0" smtClean="0">
                <a:solidFill>
                  <a:srgbClr val="FF0000"/>
                </a:solidFill>
              </a:rPr>
              <a:t>will be formally announced on 5 Dec 2017</a:t>
            </a:r>
          </a:p>
        </p:txBody>
      </p:sp>
    </p:spTree>
    <p:extLst>
      <p:ext uri="{BB962C8B-B14F-4D97-AF65-F5344CB8AC3E}">
        <p14:creationId xmlns:p14="http://schemas.microsoft.com/office/powerpoint/2010/main" val="12154382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GB" dirty="0"/>
          </a:p>
        </p:txBody>
      </p:sp>
      <p:sp>
        <p:nvSpPr>
          <p:cNvPr id="3" name="Content Placeholder 2"/>
          <p:cNvSpPr>
            <a:spLocks noGrp="1"/>
          </p:cNvSpPr>
          <p:nvPr>
            <p:ph idx="1"/>
          </p:nvPr>
        </p:nvSpPr>
        <p:spPr/>
        <p:txBody>
          <a:bodyPr/>
          <a:lstStyle/>
          <a:p>
            <a:pPr lvl="0"/>
            <a:r>
              <a:rPr lang="en-GB" sz="2800" dirty="0" smtClean="0"/>
              <a:t>Added issue AIXM-280 in JIRA</a:t>
            </a:r>
          </a:p>
          <a:p>
            <a:pPr lvl="1"/>
            <a:r>
              <a:rPr lang="en-GB" dirty="0" smtClean="0"/>
              <a:t>Clarification necessary in the list of obstacle types, based on ICAO Annex 4 and work of the </a:t>
            </a:r>
            <a:r>
              <a:rPr lang="en-GB" dirty="0" err="1" smtClean="0"/>
              <a:t>eTOD</a:t>
            </a:r>
            <a:r>
              <a:rPr lang="en-GB" dirty="0" smtClean="0"/>
              <a:t> FG</a:t>
            </a:r>
          </a:p>
          <a:p>
            <a:r>
              <a:rPr lang="en-GB" dirty="0" smtClean="0"/>
              <a:t>Worked on issue AIXM-204</a:t>
            </a:r>
          </a:p>
          <a:p>
            <a:pPr lvl="1"/>
            <a:r>
              <a:rPr lang="en-GB" dirty="0" smtClean="0"/>
              <a:t>Proposal for adding a explicit “</a:t>
            </a:r>
            <a:r>
              <a:rPr lang="en-GB" dirty="0" err="1" smtClean="0"/>
              <a:t>horizontalResolution</a:t>
            </a:r>
            <a:r>
              <a:rPr lang="en-GB" dirty="0" smtClean="0"/>
              <a:t>” property</a:t>
            </a:r>
          </a:p>
          <a:p>
            <a:r>
              <a:rPr lang="en-GB" dirty="0" smtClean="0"/>
              <a:t>Worked on issue AIXM-269</a:t>
            </a:r>
          </a:p>
          <a:p>
            <a:pPr lvl="1"/>
            <a:r>
              <a:rPr lang="en-GB" dirty="0" smtClean="0"/>
              <a:t>Proposal for implementing the accuracy and resolution as attributes of Val types</a:t>
            </a:r>
            <a:endParaRPr lang="en-GB" dirty="0"/>
          </a:p>
          <a:p>
            <a:r>
              <a:rPr lang="en-GB" sz="2200" dirty="0" smtClean="0"/>
              <a:t>Added issue AIXM-281 in JIRA</a:t>
            </a:r>
          </a:p>
          <a:p>
            <a:pPr lvl="1"/>
            <a:r>
              <a:rPr lang="en-GB" sz="1800" dirty="0" smtClean="0"/>
              <a:t>Separate attributes for name, location, designator for both whole obstacles and obstacle parts, in order to support real publication needs</a:t>
            </a:r>
            <a:endParaRPr lang="en-GB" sz="1800" dirty="0"/>
          </a:p>
          <a:p>
            <a:pPr marL="114300" lvl="0" indent="0">
              <a:buNone/>
            </a:pPr>
            <a:endParaRPr lang="en-GB" sz="2800" dirty="0"/>
          </a:p>
          <a:p>
            <a:pPr lvl="0"/>
            <a:endParaRPr lang="en-GB" sz="2800" dirty="0" smtClean="0"/>
          </a:p>
          <a:p>
            <a:pPr lvl="0"/>
            <a:endParaRPr lang="en-GB" sz="2800" dirty="0"/>
          </a:p>
          <a:p>
            <a:pPr lvl="0"/>
            <a:endParaRPr lang="en-GB" sz="2800" dirty="0" smtClean="0"/>
          </a:p>
          <a:p>
            <a:pPr lvl="0"/>
            <a:endParaRPr lang="en-GB" sz="2800" dirty="0"/>
          </a:p>
          <a:p>
            <a:pPr lvl="0"/>
            <a:endParaRPr lang="en-GB" sz="2800" dirty="0" smtClean="0"/>
          </a:p>
        </p:txBody>
      </p:sp>
    </p:spTree>
    <p:extLst>
      <p:ext uri="{BB962C8B-B14F-4D97-AF65-F5344CB8AC3E}">
        <p14:creationId xmlns:p14="http://schemas.microsoft.com/office/powerpoint/2010/main" val="5610357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idx="1"/>
          </p:nvPr>
        </p:nvSpPr>
        <p:spPr/>
        <p:txBody>
          <a:bodyPr/>
          <a:lstStyle/>
          <a:p>
            <a:r>
              <a:rPr lang="en-GB" dirty="0" smtClean="0"/>
              <a:t>Added issue AIXM-282 – missing association between </a:t>
            </a:r>
            <a:r>
              <a:rPr lang="en-GB" dirty="0" err="1" smtClean="0"/>
              <a:t>VerticalStructure</a:t>
            </a:r>
            <a:r>
              <a:rPr lang="en-GB" dirty="0" smtClean="0"/>
              <a:t> and </a:t>
            </a:r>
            <a:r>
              <a:rPr lang="en-GB" dirty="0" err="1" smtClean="0"/>
              <a:t>ArrestingGear</a:t>
            </a:r>
            <a:endParaRPr lang="en-GB" dirty="0" smtClean="0"/>
          </a:p>
          <a:p>
            <a:pPr lvl="1"/>
            <a:r>
              <a:rPr lang="en-GB" dirty="0" smtClean="0"/>
              <a:t>Important for performance calculations</a:t>
            </a:r>
          </a:p>
          <a:p>
            <a:r>
              <a:rPr lang="en-GB" dirty="0" smtClean="0"/>
              <a:t>Added issue AIXM-283 – missing originator, provider and owner attributes for obstacles and/or obstacle areas.</a:t>
            </a:r>
          </a:p>
          <a:p>
            <a:r>
              <a:rPr lang="en-GB" dirty="0" smtClean="0"/>
              <a:t>Discussed AIXM-177, AIXM-234 related to planned data</a:t>
            </a:r>
          </a:p>
          <a:p>
            <a:pPr lvl="1"/>
            <a:r>
              <a:rPr lang="en-GB" dirty="0" smtClean="0"/>
              <a:t>See action in AIXM-177, proposal expected to be developed by FAA</a:t>
            </a:r>
            <a:endParaRPr lang="en-GB" dirty="0"/>
          </a:p>
        </p:txBody>
      </p:sp>
    </p:spTree>
    <p:extLst>
      <p:ext uri="{BB962C8B-B14F-4D97-AF65-F5344CB8AC3E}">
        <p14:creationId xmlns:p14="http://schemas.microsoft.com/office/powerpoint/2010/main" val="4070183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Side discussions</a:t>
            </a:r>
            <a:endParaRPr lang="en-GB" dirty="0"/>
          </a:p>
        </p:txBody>
      </p:sp>
      <p:sp>
        <p:nvSpPr>
          <p:cNvPr id="3" name="Content Placeholder 2"/>
          <p:cNvSpPr>
            <a:spLocks noGrp="1"/>
          </p:cNvSpPr>
          <p:nvPr>
            <p:ph idx="1"/>
          </p:nvPr>
        </p:nvSpPr>
        <p:spPr/>
        <p:txBody>
          <a:bodyPr/>
          <a:lstStyle/>
          <a:p>
            <a:r>
              <a:rPr lang="en-GB" dirty="0" smtClean="0"/>
              <a:t>Relation between ICAO AIRM (once it will exist) and the data catalogue in the ICAO PANS-AIM</a:t>
            </a:r>
          </a:p>
          <a:p>
            <a:pPr lvl="1"/>
            <a:r>
              <a:rPr lang="en-GB" dirty="0" smtClean="0"/>
              <a:t>On long term, the ideal situation would be to have the ICAO AIRM and not also a data catalogue, that would reduce the mapping requirements</a:t>
            </a:r>
          </a:p>
          <a:p>
            <a:pPr lvl="1"/>
            <a:r>
              <a:rPr lang="en-GB" dirty="0" smtClean="0"/>
              <a:t>The AIXM CCB has no mandate to discuss this, but can be raised in the reports to  the IMP as a suggestion for the IMP</a:t>
            </a:r>
          </a:p>
          <a:p>
            <a:pPr lvl="1"/>
            <a:endParaRPr lang="en-GB" dirty="0"/>
          </a:p>
        </p:txBody>
      </p:sp>
    </p:spTree>
    <p:extLst>
      <p:ext uri="{BB962C8B-B14F-4D97-AF65-F5344CB8AC3E}">
        <p14:creationId xmlns:p14="http://schemas.microsoft.com/office/powerpoint/2010/main" val="26700600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SIDE discussion</a:t>
            </a:r>
            <a:endParaRPr lang="en-GB" dirty="0"/>
          </a:p>
        </p:txBody>
      </p:sp>
      <p:sp>
        <p:nvSpPr>
          <p:cNvPr id="3" name="Content Placeholder 2"/>
          <p:cNvSpPr>
            <a:spLocks noGrp="1"/>
          </p:cNvSpPr>
          <p:nvPr>
            <p:ph idx="1"/>
          </p:nvPr>
        </p:nvSpPr>
        <p:spPr/>
        <p:txBody>
          <a:bodyPr/>
          <a:lstStyle/>
          <a:p>
            <a:r>
              <a:rPr lang="en-GB" dirty="0" smtClean="0"/>
              <a:t>What is blocking States from providing obstacle data sets in AIXM 5.1?</a:t>
            </a:r>
          </a:p>
          <a:p>
            <a:pPr lvl="1"/>
            <a:r>
              <a:rPr lang="en-GB" dirty="0" smtClean="0"/>
              <a:t>Metadata profile seems to be an issue, as the </a:t>
            </a:r>
            <a:r>
              <a:rPr lang="en-GB" dirty="0" err="1" smtClean="0"/>
              <a:t>eTOD</a:t>
            </a:r>
            <a:r>
              <a:rPr lang="en-GB" dirty="0" smtClean="0"/>
              <a:t> manual identifies many fields as being ‘metadata’ but without a clear implementation option</a:t>
            </a:r>
          </a:p>
          <a:p>
            <a:pPr lvl="2"/>
            <a:r>
              <a:rPr lang="en-GB" dirty="0" smtClean="0"/>
              <a:t>Raise it for </a:t>
            </a:r>
            <a:r>
              <a:rPr lang="en-GB" dirty="0" err="1" smtClean="0"/>
              <a:t>eTOD</a:t>
            </a:r>
            <a:r>
              <a:rPr lang="en-GB" dirty="0" smtClean="0"/>
              <a:t> WG to consider the new Annex 15 and PANS-AIM as reference, where a lot less metadata is required for data set publication. </a:t>
            </a:r>
          </a:p>
          <a:p>
            <a:pPr lvl="1"/>
            <a:r>
              <a:rPr lang="en-GB" dirty="0" smtClean="0"/>
              <a:t>ADQ regulation in Europe. It is not mandatory to provide obstacle data sets, but when provided it is necessary to comply with ADQ, which comes with metadata and other requirements that are difficult to fulfil.</a:t>
            </a:r>
          </a:p>
          <a:p>
            <a:pPr lvl="1"/>
            <a:r>
              <a:rPr lang="en-GB" dirty="0" smtClean="0"/>
              <a:t>Just providing obstacle data sets has no real operational use, unless the terrain data sets are also provided</a:t>
            </a:r>
            <a:endParaRPr lang="en-GB" dirty="0"/>
          </a:p>
        </p:txBody>
      </p:sp>
    </p:spTree>
    <p:extLst>
      <p:ext uri="{BB962C8B-B14F-4D97-AF65-F5344CB8AC3E}">
        <p14:creationId xmlns:p14="http://schemas.microsoft.com/office/powerpoint/2010/main" val="5363123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idx="1"/>
          </p:nvPr>
        </p:nvSpPr>
        <p:spPr/>
        <p:txBody>
          <a:bodyPr/>
          <a:lstStyle/>
          <a:p>
            <a:r>
              <a:rPr lang="en-GB" dirty="0" smtClean="0"/>
              <a:t>FIXM Briefing</a:t>
            </a:r>
          </a:p>
          <a:p>
            <a:pPr lvl="1"/>
            <a:r>
              <a:rPr lang="en-GB" dirty="0" smtClean="0"/>
              <a:t>Part of the regular CCB information exchanges, see slides</a:t>
            </a:r>
            <a:endParaRPr lang="en-GB" dirty="0"/>
          </a:p>
          <a:p>
            <a:pPr lvl="1"/>
            <a:r>
              <a:rPr lang="en-GB" dirty="0" smtClean="0"/>
              <a:t>Deprecation policy already applied, similarly to what is proposed for AIXM (see issue AIXM-222)</a:t>
            </a:r>
          </a:p>
          <a:p>
            <a:pPr lvl="1"/>
            <a:r>
              <a:rPr lang="en-GB" dirty="0" smtClean="0"/>
              <a:t>Note that the &lt;&lt;deprecated&gt;&gt; elements are automatically  grouped by </a:t>
            </a:r>
            <a:r>
              <a:rPr lang="en-GB" dirty="0" err="1" smtClean="0"/>
              <a:t>Sparx</a:t>
            </a:r>
            <a:r>
              <a:rPr lang="en-GB" dirty="0" smtClean="0"/>
              <a:t> in UML class diagram presentations</a:t>
            </a:r>
          </a:p>
          <a:p>
            <a:pPr lvl="1"/>
            <a:endParaRPr lang="en-GB" dirty="0" smtClean="0"/>
          </a:p>
          <a:p>
            <a:pPr lvl="1"/>
            <a:endParaRPr lang="en-GB" dirty="0" smtClean="0"/>
          </a:p>
          <a:p>
            <a:r>
              <a:rPr lang="en-GB" dirty="0" smtClean="0"/>
              <a:t>Side notes</a:t>
            </a:r>
            <a:endParaRPr lang="en-GB" dirty="0"/>
          </a:p>
          <a:p>
            <a:pPr lvl="1"/>
            <a:r>
              <a:rPr lang="en-GB" dirty="0" smtClean="0"/>
              <a:t>Eurocontrol NM already accepts flight plans in FIXM 4.0 format</a:t>
            </a:r>
            <a:endParaRPr lang="en-GB" dirty="0"/>
          </a:p>
        </p:txBody>
      </p:sp>
    </p:spTree>
    <p:extLst>
      <p:ext uri="{BB962C8B-B14F-4D97-AF65-F5344CB8AC3E}">
        <p14:creationId xmlns:p14="http://schemas.microsoft.com/office/powerpoint/2010/main" val="3017436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idx="1"/>
          </p:nvPr>
        </p:nvSpPr>
        <p:spPr/>
        <p:txBody>
          <a:bodyPr/>
          <a:lstStyle/>
          <a:p>
            <a:r>
              <a:rPr lang="en-GB" dirty="0" smtClean="0"/>
              <a:t>GML Profile – way forward</a:t>
            </a:r>
          </a:p>
          <a:p>
            <a:pPr lvl="1"/>
            <a:r>
              <a:rPr lang="en-GB" dirty="0" smtClean="0"/>
              <a:t>Suggestion for the OGC profile -&gt; do not include the abstract elements</a:t>
            </a:r>
          </a:p>
          <a:p>
            <a:pPr lvl="1"/>
            <a:r>
              <a:rPr lang="en-GB" dirty="0" smtClean="0"/>
              <a:t>Support for removing from the OGC document all the material that is “guidance” – how to use GML for AIXM</a:t>
            </a:r>
          </a:p>
          <a:p>
            <a:pPr lvl="2"/>
            <a:r>
              <a:rPr lang="en-GB" dirty="0" smtClean="0"/>
              <a:t>to be incorporated in the Coding Guidelines for the ICAO data sets</a:t>
            </a:r>
          </a:p>
          <a:p>
            <a:pPr lvl="1"/>
            <a:r>
              <a:rPr lang="en-GB" dirty="0" smtClean="0"/>
              <a:t>OGC Best Practice would incorporate just the GML profile</a:t>
            </a:r>
          </a:p>
          <a:p>
            <a:pPr lvl="2"/>
            <a:r>
              <a:rPr lang="en-GB" dirty="0" smtClean="0"/>
              <a:t>Target -&gt; second TC meeting in 2018, probably around June</a:t>
            </a:r>
          </a:p>
          <a:p>
            <a:pPr lvl="1"/>
            <a:r>
              <a:rPr lang="en-GB" dirty="0" smtClean="0"/>
              <a:t>Discussion to have in the CCB</a:t>
            </a:r>
          </a:p>
          <a:p>
            <a:pPr lvl="2"/>
            <a:r>
              <a:rPr lang="en-GB" dirty="0" smtClean="0"/>
              <a:t>Which GML version for AIXM 5.2? Remain with 3.2.1 or move to 3.3? Requires a detailed study of pros/cons.</a:t>
            </a:r>
          </a:p>
          <a:p>
            <a:pPr lvl="3"/>
            <a:r>
              <a:rPr lang="en-GB" dirty="0" smtClean="0"/>
              <a:t>See AIXM-286 in JIRA, newly created for </a:t>
            </a:r>
            <a:r>
              <a:rPr lang="en-GB" smtClean="0"/>
              <a:t>this purpose</a:t>
            </a:r>
            <a:endParaRPr lang="en-GB" dirty="0"/>
          </a:p>
        </p:txBody>
      </p:sp>
    </p:spTree>
    <p:extLst>
      <p:ext uri="{BB962C8B-B14F-4D97-AF65-F5344CB8AC3E}">
        <p14:creationId xmlns:p14="http://schemas.microsoft.com/office/powerpoint/2010/main" val="1520235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idx="1"/>
          </p:nvPr>
        </p:nvSpPr>
        <p:spPr/>
        <p:txBody>
          <a:bodyPr/>
          <a:lstStyle/>
          <a:p>
            <a:r>
              <a:rPr lang="en-GB" dirty="0" smtClean="0"/>
              <a:t>GML profile</a:t>
            </a:r>
          </a:p>
          <a:p>
            <a:pPr lvl="1"/>
            <a:r>
              <a:rPr lang="en-GB" dirty="0" smtClean="0"/>
              <a:t>Abuse of </a:t>
            </a:r>
            <a:r>
              <a:rPr lang="en-GB" dirty="0" err="1" smtClean="0"/>
              <a:t>pointProperty</a:t>
            </a:r>
            <a:r>
              <a:rPr lang="en-GB" dirty="0" smtClean="0"/>
              <a:t> is still an issue in many implementations</a:t>
            </a:r>
          </a:p>
          <a:p>
            <a:pPr lvl="1"/>
            <a:r>
              <a:rPr lang="en-GB" dirty="0" smtClean="0"/>
              <a:t>Data converted from CAD files sometimes has huge number of vertex </a:t>
            </a:r>
          </a:p>
          <a:p>
            <a:pPr lvl="2"/>
            <a:r>
              <a:rPr lang="en-GB" dirty="0" smtClean="0"/>
              <a:t>Raise it </a:t>
            </a:r>
            <a:r>
              <a:rPr lang="en-GB" dirty="0" smtClean="0"/>
              <a:t>with </a:t>
            </a:r>
            <a:r>
              <a:rPr lang="en-GB" dirty="0" smtClean="0"/>
              <a:t>the </a:t>
            </a:r>
            <a:r>
              <a:rPr lang="en-GB" dirty="0" smtClean="0"/>
              <a:t>RTCA/EUROCAE WG asking for guidance </a:t>
            </a:r>
            <a:r>
              <a:rPr lang="en-GB" dirty="0" smtClean="0"/>
              <a:t>– rules for data that is </a:t>
            </a:r>
            <a:r>
              <a:rPr lang="en-GB" dirty="0" smtClean="0"/>
              <a:t>not the result of photogrammetry/digitisation but it is actually originated by the airports/AIS, following ICAO rules</a:t>
            </a:r>
          </a:p>
          <a:p>
            <a:pPr lvl="3"/>
            <a:r>
              <a:rPr lang="en-GB" dirty="0" smtClean="0"/>
              <a:t>Manuel will prepare some more detailed questions, for particular data encoding cases</a:t>
            </a:r>
          </a:p>
          <a:p>
            <a:pPr lvl="1"/>
            <a:r>
              <a:rPr lang="en-GB" dirty="0" smtClean="0"/>
              <a:t>Arc by centre point or arc by three points</a:t>
            </a:r>
          </a:p>
          <a:p>
            <a:pPr lvl="2"/>
            <a:r>
              <a:rPr lang="en-GB" dirty="0" smtClean="0"/>
              <a:t>Stress more in the coding guidelines why arc by three points is the only true arc. Explain how DME centre can be encoded for an arc by three points.</a:t>
            </a:r>
            <a:endParaRPr lang="en-GB" dirty="0"/>
          </a:p>
        </p:txBody>
      </p:sp>
    </p:spTree>
    <p:extLst>
      <p:ext uri="{BB962C8B-B14F-4D97-AF65-F5344CB8AC3E}">
        <p14:creationId xmlns:p14="http://schemas.microsoft.com/office/powerpoint/2010/main" val="3824505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idx="1"/>
          </p:nvPr>
        </p:nvSpPr>
        <p:spPr/>
        <p:txBody>
          <a:bodyPr/>
          <a:lstStyle/>
          <a:p>
            <a:r>
              <a:rPr lang="en-GB" dirty="0" smtClean="0"/>
              <a:t>AIXM 5.2 Specification</a:t>
            </a:r>
          </a:p>
          <a:p>
            <a:pPr lvl="1"/>
            <a:r>
              <a:rPr lang="en-GB" dirty="0" smtClean="0"/>
              <a:t>The current way of presenting the AIXM 5.1.1 specification documents is OK</a:t>
            </a:r>
          </a:p>
          <a:p>
            <a:pPr lvl="1"/>
            <a:r>
              <a:rPr lang="en-GB" dirty="0" smtClean="0"/>
              <a:t>Still, better to explicitly say that all these documents have to be applied</a:t>
            </a:r>
          </a:p>
          <a:p>
            <a:pPr lvl="1"/>
            <a:r>
              <a:rPr lang="en-GB" dirty="0" smtClean="0"/>
              <a:t>Even if a consolidated document is published, then the different elements would be appendices, there is no real benefit of a single large document</a:t>
            </a:r>
          </a:p>
          <a:p>
            <a:pPr lvl="1"/>
            <a:r>
              <a:rPr lang="en-GB" dirty="0" smtClean="0"/>
              <a:t>An introductory Primer document would be the best thing</a:t>
            </a:r>
          </a:p>
          <a:p>
            <a:pPr lvl="2"/>
            <a:r>
              <a:rPr lang="en-GB" dirty="0"/>
              <a:t>See </a:t>
            </a:r>
            <a:r>
              <a:rPr lang="en-GB" sz="1200" dirty="0">
                <a:hlinkClick r:id="rId2"/>
              </a:rPr>
              <a:t>https://</a:t>
            </a:r>
            <a:r>
              <a:rPr lang="en-GB" sz="1200" dirty="0" smtClean="0">
                <a:hlinkClick r:id="rId2"/>
              </a:rPr>
              <a:t>drive.google.com/open?id=1oUnNYKIYu7rn2u7U1zDQL8BGhVFAWLsSopKGfZXTn1A</a:t>
            </a:r>
            <a:r>
              <a:rPr lang="en-GB" sz="1200" dirty="0" smtClean="0"/>
              <a:t> </a:t>
            </a:r>
          </a:p>
          <a:p>
            <a:pPr lvl="2"/>
            <a:endParaRPr lang="en-GB" dirty="0" smtClean="0"/>
          </a:p>
          <a:p>
            <a:r>
              <a:rPr lang="en-GB" dirty="0" smtClean="0"/>
              <a:t>Decision – focus on delivering a primer, not an integrated document</a:t>
            </a:r>
          </a:p>
          <a:p>
            <a:pPr lvl="1"/>
            <a:r>
              <a:rPr lang="en-GB" dirty="0" smtClean="0"/>
              <a:t>First for 5.1.1, then for AIXM 5.2</a:t>
            </a:r>
            <a:endParaRPr lang="en-GB" dirty="0"/>
          </a:p>
        </p:txBody>
      </p:sp>
    </p:spTree>
    <p:extLst>
      <p:ext uri="{BB962C8B-B14F-4D97-AF65-F5344CB8AC3E}">
        <p14:creationId xmlns:p14="http://schemas.microsoft.com/office/powerpoint/2010/main" val="19891182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9630</TotalTime>
  <Words>1300</Words>
  <Application>Microsoft Office PowerPoint</Application>
  <PresentationFormat>On-screen Show (4:3)</PresentationFormat>
  <Paragraphs>121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Apothecary</vt:lpstr>
      <vt:lpstr>AIXM CCB</vt:lpstr>
      <vt:lpstr>Summary</vt:lpstr>
      <vt:lpstr>Summary</vt:lpstr>
      <vt:lpstr>Side discussions</vt:lpstr>
      <vt:lpstr>SIDE discussion</vt:lpstr>
      <vt:lpstr>SUMMARY</vt:lpstr>
      <vt:lpstr>SUMMARY</vt:lpstr>
      <vt:lpstr>Summary</vt:lpstr>
      <vt:lpstr>Summary</vt:lpstr>
      <vt:lpstr>SUMMARY</vt:lpstr>
      <vt:lpstr>Global standardisation</vt:lpstr>
      <vt:lpstr>AIXM 5.2 Release Candidates </vt:lpstr>
      <vt:lpstr>First set of Change Proposals</vt:lpstr>
      <vt:lpstr>Summary</vt:lpstr>
      <vt:lpstr>Summary</vt:lpstr>
      <vt:lpstr>Summary</vt:lpstr>
      <vt:lpstr>Future meetings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AIXM 5.1.1 scripts and plannning</dc:title>
  <dc:creator>POROSNICU Eduard</dc:creator>
  <cp:lastModifiedBy>POROSNICU Eduard</cp:lastModifiedBy>
  <cp:revision>623</cp:revision>
  <dcterms:created xsi:type="dcterms:W3CDTF">2006-08-16T00:00:00Z</dcterms:created>
  <dcterms:modified xsi:type="dcterms:W3CDTF">2017-12-04T09:59:54Z</dcterms:modified>
</cp:coreProperties>
</file>