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82" r:id="rId3"/>
    <p:sldId id="383" r:id="rId4"/>
    <p:sldId id="384" r:id="rId5"/>
    <p:sldId id="385" r:id="rId6"/>
    <p:sldId id="387" r:id="rId7"/>
    <p:sldId id="386" r:id="rId8"/>
    <p:sldId id="388" r:id="rId9"/>
    <p:sldId id="390" r:id="rId10"/>
    <p:sldId id="395" r:id="rId11"/>
    <p:sldId id="394" r:id="rId12"/>
    <p:sldId id="39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86" autoAdjust="0"/>
    <p:restoredTop sz="94660"/>
  </p:normalViewPr>
  <p:slideViewPr>
    <p:cSldViewPr>
      <p:cViewPr>
        <p:scale>
          <a:sx n="130" d="100"/>
          <a:sy n="130" d="100"/>
        </p:scale>
        <p:origin x="-142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aixmccb.atlassian.net/browse/AIXM-136" TargetMode="External"/><Relationship Id="rId3" Type="http://schemas.openxmlformats.org/officeDocument/2006/relationships/hyperlink" Target="https://aixmccb.atlassian.net/browse/AIXM-205" TargetMode="External"/><Relationship Id="rId7" Type="http://schemas.openxmlformats.org/officeDocument/2006/relationships/hyperlink" Target="https://aixmccb.atlassian.net/browse/AIXM-148" TargetMode="External"/><Relationship Id="rId12" Type="http://schemas.openxmlformats.org/officeDocument/2006/relationships/hyperlink" Target="https://aixmccb.atlassian.net/browse/AIXM-216" TargetMode="External"/><Relationship Id="rId2" Type="http://schemas.openxmlformats.org/officeDocument/2006/relationships/hyperlink" Target="https://aixmccb.atlassian.net/browse/AIXM-1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ixmccb.atlassian.net/browse/AIXM-149" TargetMode="External"/><Relationship Id="rId11" Type="http://schemas.openxmlformats.org/officeDocument/2006/relationships/hyperlink" Target="https://aixmccb.atlassian.net/browse/AIXM-130" TargetMode="External"/><Relationship Id="rId5" Type="http://schemas.openxmlformats.org/officeDocument/2006/relationships/hyperlink" Target="https://aixmccb.atlassian.net/browse/AIXM-135" TargetMode="External"/><Relationship Id="rId10" Type="http://schemas.openxmlformats.org/officeDocument/2006/relationships/hyperlink" Target="https://aixmccb.atlassian.net/browse/AIXM-241" TargetMode="External"/><Relationship Id="rId4" Type="http://schemas.openxmlformats.org/officeDocument/2006/relationships/hyperlink" Target="https://aixmccb.atlassian.net/browse/AIXM-183" TargetMode="External"/><Relationship Id="rId9" Type="http://schemas.openxmlformats.org/officeDocument/2006/relationships/hyperlink" Target="https://aixmccb.atlassian.net/browse/AIXM-128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aixmccb.atlassian.net/browse/AIXM-187" TargetMode="External"/><Relationship Id="rId13" Type="http://schemas.openxmlformats.org/officeDocument/2006/relationships/hyperlink" Target="https://aixmccb.atlassian.net/browse/AIXM-116" TargetMode="External"/><Relationship Id="rId3" Type="http://schemas.openxmlformats.org/officeDocument/2006/relationships/hyperlink" Target="https://aixmccb.atlassian.net/browse/AIXM-254" TargetMode="External"/><Relationship Id="rId7" Type="http://schemas.openxmlformats.org/officeDocument/2006/relationships/hyperlink" Target="https://aixmccb.atlassian.net/browse/AIXM-252" TargetMode="External"/><Relationship Id="rId12" Type="http://schemas.openxmlformats.org/officeDocument/2006/relationships/hyperlink" Target="https://aixmccb.atlassian.net/browse/AIXM-117" TargetMode="External"/><Relationship Id="rId2" Type="http://schemas.openxmlformats.org/officeDocument/2006/relationships/hyperlink" Target="https://aixmccb.atlassian.net/browse/AIXM-25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ixmccb.atlassian.net/browse/AIXM-261" TargetMode="External"/><Relationship Id="rId11" Type="http://schemas.openxmlformats.org/officeDocument/2006/relationships/hyperlink" Target="https://aixmccb.atlassian.net/browse/AIXM-159" TargetMode="External"/><Relationship Id="rId5" Type="http://schemas.openxmlformats.org/officeDocument/2006/relationships/hyperlink" Target="https://aixmccb.atlassian.net/browse/AIXM-201" TargetMode="External"/><Relationship Id="rId15" Type="http://schemas.openxmlformats.org/officeDocument/2006/relationships/hyperlink" Target="https://aixmccb.atlassian.net/browse/AIXM-108" TargetMode="External"/><Relationship Id="rId10" Type="http://schemas.openxmlformats.org/officeDocument/2006/relationships/hyperlink" Target="https://aixmccb.atlassian.net/browse/AIXM-160" TargetMode="External"/><Relationship Id="rId4" Type="http://schemas.openxmlformats.org/officeDocument/2006/relationships/hyperlink" Target="https://aixmccb.atlassian.net/browse/AIXM-231" TargetMode="External"/><Relationship Id="rId9" Type="http://schemas.openxmlformats.org/officeDocument/2006/relationships/hyperlink" Target="https://aixmccb.atlassian.net/browse/AIXM-186" TargetMode="External"/><Relationship Id="rId14" Type="http://schemas.openxmlformats.org/officeDocument/2006/relationships/hyperlink" Target="https://aixmccb.atlassian.net/browse/AIXM-11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194" TargetMode="External"/><Relationship Id="rId2" Type="http://schemas.openxmlformats.org/officeDocument/2006/relationships/hyperlink" Target="https://aixmccb.atlassian.net/browse/AIXM-1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ixmccb.atlassian.net/browse/AIXM-1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12-14 JUN 2017, DFS HQ, </a:t>
            </a:r>
            <a:r>
              <a:rPr lang="en-US" dirty="0" err="1" smtClean="0"/>
              <a:t>Langen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CCB – Summary of the Discussions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Route Model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aixmccb.atlassian.net/browse/AIXM-193</a:t>
            </a:r>
            <a:endParaRPr lang="en-GB" sz="2000" dirty="0" smtClean="0"/>
          </a:p>
          <a:p>
            <a:pPr lvl="1"/>
            <a:r>
              <a:rPr lang="en-GB" sz="1400" dirty="0"/>
              <a:t>To Do – contact ICAO AIS Secretariat and ask for guidance with regard to </a:t>
            </a:r>
            <a:r>
              <a:rPr lang="en-GB" sz="1400" dirty="0" smtClean="0"/>
              <a:t>(PBCS</a:t>
            </a:r>
            <a:r>
              <a:rPr lang="en-GB" sz="1400" dirty="0"/>
              <a:t>, etc</a:t>
            </a:r>
            <a:r>
              <a:rPr lang="en-GB" sz="1400" dirty="0" smtClean="0"/>
              <a:t>.)</a:t>
            </a:r>
            <a:endParaRPr lang="en-GB" sz="1800" dirty="0" smtClean="0">
              <a:hlinkClick r:id="rId3"/>
            </a:endParaRPr>
          </a:p>
          <a:p>
            <a:r>
              <a:rPr lang="en-GB" sz="2000" dirty="0">
                <a:hlinkClick r:id="rId4"/>
              </a:rPr>
              <a:t>https://</a:t>
            </a:r>
            <a:r>
              <a:rPr lang="en-GB" sz="2000" dirty="0" smtClean="0">
                <a:hlinkClick r:id="rId4"/>
              </a:rPr>
              <a:t>aixmccb.atlassian.net/browse/AIXM-183</a:t>
            </a:r>
            <a:endParaRPr lang="en-GB" sz="2000" dirty="0" smtClean="0"/>
          </a:p>
          <a:p>
            <a:r>
              <a:rPr lang="en-GB" sz="2000" dirty="0">
                <a:hlinkClick r:id="rId5"/>
              </a:rPr>
              <a:t>https://</a:t>
            </a:r>
            <a:r>
              <a:rPr lang="en-GB" sz="2000" dirty="0" smtClean="0">
                <a:hlinkClick r:id="rId5"/>
              </a:rPr>
              <a:t>aixmccb.atlassian.net/browse/AIXM-135</a:t>
            </a:r>
            <a:endParaRPr lang="en-GB" sz="2000" dirty="0" smtClean="0"/>
          </a:p>
          <a:p>
            <a:pPr lvl="1"/>
            <a:r>
              <a:rPr lang="en-GB" sz="1400" dirty="0"/>
              <a:t>including all related PBN, RNP issues</a:t>
            </a:r>
            <a:endParaRPr lang="en-GB" sz="1400" dirty="0">
              <a:hlinkClick r:id="rId3"/>
            </a:endParaRPr>
          </a:p>
          <a:p>
            <a:r>
              <a:rPr lang="en-GB" sz="2000" dirty="0">
                <a:hlinkClick r:id="rId6"/>
              </a:rPr>
              <a:t>https://</a:t>
            </a:r>
            <a:r>
              <a:rPr lang="en-GB" sz="2000" dirty="0" smtClean="0">
                <a:hlinkClick r:id="rId6"/>
              </a:rPr>
              <a:t>aixmccb.atlassian.net/browse/AIXM-149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7"/>
              </a:rPr>
              <a:t>https://</a:t>
            </a:r>
            <a:r>
              <a:rPr lang="en-GB" sz="2000" dirty="0" smtClean="0">
                <a:hlinkClick r:id="rId7"/>
              </a:rPr>
              <a:t>aixmccb.atlassian.net/browse/AIXM-148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8"/>
              </a:rPr>
              <a:t>https://</a:t>
            </a:r>
            <a:r>
              <a:rPr lang="en-GB" sz="2000" dirty="0" smtClean="0">
                <a:hlinkClick r:id="rId8"/>
              </a:rPr>
              <a:t>aixmccb.atlassian.net/browse/AIXM-136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9"/>
              </a:rPr>
              <a:t>https://</a:t>
            </a:r>
            <a:r>
              <a:rPr lang="en-GB" sz="2000" dirty="0" smtClean="0">
                <a:hlinkClick r:id="rId9"/>
              </a:rPr>
              <a:t>aixmccb.atlassian.net/browse/AIXM-128</a:t>
            </a:r>
            <a:r>
              <a:rPr lang="en-GB" sz="2000" dirty="0" smtClean="0"/>
              <a:t> </a:t>
            </a:r>
            <a:endParaRPr lang="en-GB" sz="2000" b="1" dirty="0" smtClean="0">
              <a:hlinkClick r:id="rId3"/>
            </a:endParaRPr>
          </a:p>
          <a:p>
            <a:r>
              <a:rPr lang="en-GB" sz="2000" dirty="0" smtClean="0">
                <a:hlinkClick r:id="rId3"/>
              </a:rPr>
              <a:t>https</a:t>
            </a:r>
            <a:r>
              <a:rPr lang="en-GB" sz="2000" dirty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aixmccb.atlassian.net/browse/AIXM-205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 smtClean="0">
                <a:hlinkClick r:id="rId10"/>
              </a:rPr>
              <a:t>https</a:t>
            </a:r>
            <a:r>
              <a:rPr lang="en-GB" sz="2000" dirty="0">
                <a:hlinkClick r:id="rId10"/>
              </a:rPr>
              <a:t>://</a:t>
            </a:r>
            <a:r>
              <a:rPr lang="en-GB" sz="2000" dirty="0" smtClean="0">
                <a:hlinkClick r:id="rId10"/>
              </a:rPr>
              <a:t>aixmccb.atlassian.net/browse/AIXM-241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11"/>
              </a:rPr>
              <a:t>https://</a:t>
            </a:r>
            <a:r>
              <a:rPr lang="en-GB" sz="2000" dirty="0" smtClean="0">
                <a:hlinkClick r:id="rId11"/>
              </a:rPr>
              <a:t>aixmccb.atlassian.net/browse/AIXM-130</a:t>
            </a:r>
            <a:endParaRPr lang="en-GB" sz="2000" dirty="0" smtClean="0"/>
          </a:p>
          <a:p>
            <a:r>
              <a:rPr lang="en-GB" sz="2000" dirty="0">
                <a:hlinkClick r:id="rId12"/>
              </a:rPr>
              <a:t>https://</a:t>
            </a:r>
            <a:r>
              <a:rPr lang="en-GB" sz="2000" dirty="0" smtClean="0">
                <a:hlinkClick r:id="rId12"/>
              </a:rPr>
              <a:t>aixmccb.atlassian.net/browse/AIXM-216</a:t>
            </a:r>
            <a:r>
              <a:rPr lang="en-GB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695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Procedures model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aixmccb.atlassian.net/browse/AIXM-256</a:t>
            </a:r>
            <a:endParaRPr lang="en-GB" sz="1800" dirty="0" smtClean="0"/>
          </a:p>
          <a:p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aixmccb.atlassian.net/browse/AIXM-254</a:t>
            </a:r>
            <a:endParaRPr lang="en-GB" sz="1800" dirty="0" smtClean="0"/>
          </a:p>
          <a:p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aixmccb.atlassian.net/browse/AIXM-231</a:t>
            </a:r>
            <a:endParaRPr lang="en-GB" sz="1800" dirty="0" smtClean="0"/>
          </a:p>
          <a:p>
            <a:r>
              <a:rPr lang="en-GB" sz="1800" dirty="0">
                <a:hlinkClick r:id="rId5"/>
              </a:rPr>
              <a:t>https://</a:t>
            </a:r>
            <a:r>
              <a:rPr lang="en-GB" sz="1800" dirty="0" smtClean="0">
                <a:hlinkClick r:id="rId5"/>
              </a:rPr>
              <a:t>aixmccb.atlassian.net/browse/AIXM-201</a:t>
            </a:r>
            <a:endParaRPr lang="en-GB" sz="1800" dirty="0" smtClean="0"/>
          </a:p>
          <a:p>
            <a:r>
              <a:rPr lang="en-GB" sz="1800" dirty="0">
                <a:hlinkClick r:id="rId6"/>
              </a:rPr>
              <a:t>https://</a:t>
            </a:r>
            <a:r>
              <a:rPr lang="en-GB" sz="1800" dirty="0" smtClean="0">
                <a:hlinkClick r:id="rId6"/>
              </a:rPr>
              <a:t>aixmccb.atlassian.net/browse/AIXM-261</a:t>
            </a:r>
            <a:endParaRPr lang="en-GB" sz="1800" dirty="0" smtClean="0"/>
          </a:p>
          <a:p>
            <a:r>
              <a:rPr lang="en-GB" sz="1800" dirty="0">
                <a:hlinkClick r:id="rId7"/>
              </a:rPr>
              <a:t>https://</a:t>
            </a:r>
            <a:r>
              <a:rPr lang="en-GB" sz="1800" dirty="0" smtClean="0">
                <a:hlinkClick r:id="rId7"/>
              </a:rPr>
              <a:t>aixmccb.atlassian.net/browse/AIXM-252</a:t>
            </a:r>
            <a:endParaRPr lang="en-GB" sz="1800" dirty="0" smtClean="0"/>
          </a:p>
          <a:p>
            <a:r>
              <a:rPr lang="en-GB" sz="1800" dirty="0">
                <a:hlinkClick r:id="rId8"/>
              </a:rPr>
              <a:t>https://</a:t>
            </a:r>
            <a:r>
              <a:rPr lang="en-GB" sz="1800" dirty="0" smtClean="0">
                <a:hlinkClick r:id="rId8"/>
              </a:rPr>
              <a:t>aixmccb.atlassian.net/browse/AIXM-187</a:t>
            </a:r>
            <a:endParaRPr lang="en-GB" sz="1800" dirty="0" smtClean="0"/>
          </a:p>
          <a:p>
            <a:r>
              <a:rPr lang="en-GB" sz="1800" dirty="0">
                <a:hlinkClick r:id="rId9"/>
              </a:rPr>
              <a:t>https://</a:t>
            </a:r>
            <a:r>
              <a:rPr lang="en-GB" sz="1800" dirty="0" smtClean="0">
                <a:hlinkClick r:id="rId9"/>
              </a:rPr>
              <a:t>aixmccb.atlassian.net/browse/AIXM-186</a:t>
            </a:r>
            <a:endParaRPr lang="en-GB" sz="1800" dirty="0" smtClean="0"/>
          </a:p>
          <a:p>
            <a:r>
              <a:rPr lang="en-GB" sz="1800" dirty="0">
                <a:hlinkClick r:id="rId10"/>
              </a:rPr>
              <a:t>https://</a:t>
            </a:r>
            <a:r>
              <a:rPr lang="en-GB" sz="1800" dirty="0" smtClean="0">
                <a:hlinkClick r:id="rId10"/>
              </a:rPr>
              <a:t>aixmccb.atlassian.net/browse/AIXM-160</a:t>
            </a:r>
            <a:endParaRPr lang="en-GB" sz="1800" dirty="0" smtClean="0"/>
          </a:p>
          <a:p>
            <a:r>
              <a:rPr lang="en-GB" sz="1800" dirty="0">
                <a:hlinkClick r:id="rId11"/>
              </a:rPr>
              <a:t>https://</a:t>
            </a:r>
            <a:r>
              <a:rPr lang="en-GB" sz="1800" dirty="0" smtClean="0">
                <a:hlinkClick r:id="rId11"/>
              </a:rPr>
              <a:t>aixmccb.atlassian.net/browse/AIXM-159</a:t>
            </a:r>
            <a:endParaRPr lang="en-GB" sz="1800" dirty="0" smtClean="0"/>
          </a:p>
          <a:p>
            <a:r>
              <a:rPr lang="en-GB" sz="1800" dirty="0">
                <a:hlinkClick r:id="rId12"/>
              </a:rPr>
              <a:t>https://</a:t>
            </a:r>
            <a:r>
              <a:rPr lang="en-GB" sz="1800" dirty="0" smtClean="0">
                <a:hlinkClick r:id="rId12"/>
              </a:rPr>
              <a:t>aixmccb.atlassian.net/browse/AIXM-117</a:t>
            </a:r>
            <a:endParaRPr lang="en-GB" sz="1800" dirty="0" smtClean="0"/>
          </a:p>
          <a:p>
            <a:r>
              <a:rPr lang="en-GB" sz="1800" dirty="0">
                <a:hlinkClick r:id="rId13"/>
              </a:rPr>
              <a:t>https://</a:t>
            </a:r>
            <a:r>
              <a:rPr lang="en-GB" sz="1800" dirty="0" smtClean="0">
                <a:hlinkClick r:id="rId13"/>
              </a:rPr>
              <a:t>aixmccb.atlassian.net/browse/AIXM-116</a:t>
            </a:r>
            <a:endParaRPr lang="en-GB" sz="1800" dirty="0" smtClean="0"/>
          </a:p>
          <a:p>
            <a:r>
              <a:rPr lang="en-GB" sz="1800" dirty="0">
                <a:hlinkClick r:id="rId14"/>
              </a:rPr>
              <a:t>https://</a:t>
            </a:r>
            <a:r>
              <a:rPr lang="en-GB" sz="1800" dirty="0" smtClean="0">
                <a:hlinkClick r:id="rId14"/>
              </a:rPr>
              <a:t>aixmccb.atlassian.net/browse/AIXM-113</a:t>
            </a:r>
            <a:endParaRPr lang="en-GB" sz="1800" dirty="0" smtClean="0"/>
          </a:p>
          <a:p>
            <a:r>
              <a:rPr lang="en-GB" sz="1800" dirty="0">
                <a:hlinkClick r:id="rId15"/>
              </a:rPr>
              <a:t>https://</a:t>
            </a:r>
            <a:r>
              <a:rPr lang="en-GB" sz="1800" dirty="0" smtClean="0">
                <a:hlinkClick r:id="rId15"/>
              </a:rPr>
              <a:t>aixmccb.atlassian.net/browse/AIXM-108</a:t>
            </a:r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152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conclusions /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Dedicated Webex for Metadata</a:t>
            </a:r>
          </a:p>
          <a:p>
            <a:pPr lvl="1"/>
            <a:r>
              <a:rPr lang="en-GB" dirty="0" smtClean="0"/>
              <a:t>July 18 at 14:30 (Brussels </a:t>
            </a:r>
            <a:r>
              <a:rPr lang="en-GB" smtClean="0"/>
              <a:t>time)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397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ATIEC / ICAO Workshop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ATIEC / ICAO Workshop in Brussels </a:t>
            </a:r>
          </a:p>
          <a:p>
            <a:pPr lvl="1"/>
            <a:r>
              <a:rPr lang="en-GB" dirty="0" smtClean="0"/>
              <a:t>2-6 October 2017</a:t>
            </a:r>
          </a:p>
          <a:p>
            <a:pPr lvl="1"/>
            <a:r>
              <a:rPr lang="en-GB" dirty="0" smtClean="0"/>
              <a:t>Side CCB session  (TUE full day, Wed morning)</a:t>
            </a:r>
          </a:p>
          <a:p>
            <a:pPr lvl="2"/>
            <a:r>
              <a:rPr lang="en-GB" dirty="0" smtClean="0"/>
              <a:t>Plan a) Technical AIXM workshop (presentations for participants in the ICAO Symposium who are interested in AIXM technical aspects)</a:t>
            </a:r>
          </a:p>
          <a:p>
            <a:pPr lvl="2"/>
            <a:r>
              <a:rPr lang="en-GB" dirty="0" smtClean="0"/>
              <a:t>Plan b) if not in conflict with exhibition or other plans, some limited AIXM CCB discussions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24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 of valid </a:t>
            </a:r>
            <a:r>
              <a:rPr lang="en-GB" dirty="0" err="1" smtClean="0"/>
              <a:t>Timeslice</a:t>
            </a:r>
            <a:r>
              <a:rPr lang="en-GB" dirty="0" smtClean="0"/>
              <a:t> clarified</a:t>
            </a:r>
          </a:p>
          <a:p>
            <a:r>
              <a:rPr lang="en-GB" dirty="0" smtClean="0"/>
              <a:t>Use case for </a:t>
            </a:r>
            <a:r>
              <a:rPr lang="en-GB" dirty="0" err="1" smtClean="0"/>
              <a:t>TimeSlice</a:t>
            </a:r>
            <a:r>
              <a:rPr lang="en-GB" dirty="0" smtClean="0"/>
              <a:t> “snapshot for time period” (“version”)</a:t>
            </a:r>
          </a:p>
          <a:p>
            <a:pPr lvl="1"/>
            <a:r>
              <a:rPr lang="en-GB" dirty="0" smtClean="0"/>
              <a:t>Initially introduced for performance reasons – to avoid calculating Snapshot “on the fly”</a:t>
            </a:r>
          </a:p>
          <a:p>
            <a:pPr lvl="1"/>
            <a:r>
              <a:rPr lang="en-GB" dirty="0" smtClean="0"/>
              <a:t>Would be limited to time periods for which there is no change in Baseline or </a:t>
            </a:r>
            <a:r>
              <a:rPr lang="en-GB" dirty="0" err="1" smtClean="0"/>
              <a:t>Tempdelta</a:t>
            </a:r>
            <a:r>
              <a:rPr lang="en-GB" dirty="0" smtClean="0"/>
              <a:t>. Each time there is a change, a new such </a:t>
            </a:r>
            <a:r>
              <a:rPr lang="en-GB" dirty="0" err="1" smtClean="0"/>
              <a:t>TimeSlice</a:t>
            </a:r>
            <a:r>
              <a:rPr lang="en-GB" dirty="0" smtClean="0"/>
              <a:t> would have to be presented.</a:t>
            </a:r>
          </a:p>
          <a:p>
            <a:pPr lvl="1"/>
            <a:r>
              <a:rPr lang="en-GB" dirty="0" smtClean="0"/>
              <a:t>Use case still not clear – any obvious business need for this apart fro technical convenience?</a:t>
            </a:r>
          </a:p>
        </p:txBody>
      </p:sp>
    </p:spTree>
    <p:extLst>
      <p:ext uri="{BB962C8B-B14F-4D97-AF65-F5344CB8AC3E}">
        <p14:creationId xmlns:p14="http://schemas.microsoft.com/office/powerpoint/2010/main" val="13491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AIRM introduces the concept of “last revision (date/time)”</a:t>
            </a:r>
          </a:p>
          <a:p>
            <a:pPr lvl="1"/>
            <a:r>
              <a:rPr lang="en-GB" dirty="0" smtClean="0"/>
              <a:t>Can this be an alternative mechanism instead of </a:t>
            </a:r>
            <a:r>
              <a:rPr lang="en-GB" dirty="0" err="1" smtClean="0"/>
              <a:t>sequenceNumber</a:t>
            </a:r>
            <a:r>
              <a:rPr lang="en-GB" dirty="0" smtClean="0"/>
              <a:t>/</a:t>
            </a:r>
            <a:r>
              <a:rPr lang="en-GB" dirty="0" err="1" smtClean="0"/>
              <a:t>correctionNumber</a:t>
            </a:r>
            <a:r>
              <a:rPr lang="en-GB" dirty="0" smtClean="0"/>
              <a:t>? Does it cover all AIS use cases (see chapter 5). To be discussed using JIRA for AIXM 5.2, if still considered as an option…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To do:</a:t>
            </a:r>
          </a:p>
          <a:p>
            <a:pPr lvl="2"/>
            <a:r>
              <a:rPr lang="en-GB" dirty="0" smtClean="0"/>
              <a:t>add missing examples in chapter 4 and 5</a:t>
            </a:r>
          </a:p>
          <a:p>
            <a:pPr lvl="2"/>
            <a:r>
              <a:rPr lang="en-GB" dirty="0" smtClean="0"/>
              <a:t>See other open comments</a:t>
            </a:r>
          </a:p>
        </p:txBody>
      </p:sp>
    </p:spTree>
    <p:extLst>
      <p:ext uri="{BB962C8B-B14F-4D97-AF65-F5344CB8AC3E}">
        <p14:creationId xmlns:p14="http://schemas.microsoft.com/office/powerpoint/2010/main" val="40506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Namespace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See in JIRA text for proposal for issue AIXM-245</a:t>
            </a:r>
          </a:p>
          <a:p>
            <a:pPr lvl="1"/>
            <a:r>
              <a:rPr lang="en-GB" dirty="0" smtClean="0"/>
              <a:t>Just one comment, suggesting to use the same policy also for message and other namespaces under the control of the CCB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Need to align with FIXM a cross-XM decision </a:t>
            </a:r>
            <a:r>
              <a:rPr lang="en-GB" dirty="0" smtClean="0"/>
              <a:t>with regard to the naming of the versions (major/minor/patch, major/regular/minor, etc.)</a:t>
            </a:r>
            <a:endParaRPr lang="en-GB" dirty="0"/>
          </a:p>
          <a:p>
            <a:r>
              <a:rPr lang="en-GB" dirty="0" smtClean="0"/>
              <a:t>ICAO IMP</a:t>
            </a:r>
          </a:p>
          <a:p>
            <a:pPr lvl="1"/>
            <a:r>
              <a:rPr lang="en-GB" dirty="0" smtClean="0"/>
              <a:t>There is work in progress on a namespace structure (?) policy – use of URI/URL/etc.</a:t>
            </a:r>
          </a:p>
          <a:p>
            <a:pPr lvl="1"/>
            <a:r>
              <a:rPr lang="en-GB" dirty="0" smtClean="0"/>
              <a:t>Proposal – AP/IP for the IMP meeting in Nov 2017 – explain the AIXM versioning namespace policy and suggest to e applied cross-XM</a:t>
            </a:r>
          </a:p>
          <a:p>
            <a:pPr lvl="2"/>
            <a:r>
              <a:rPr lang="en-GB" dirty="0" smtClean="0"/>
              <a:t>First step – inform the Architecture WG – on 28 June or 23 June Webex </a:t>
            </a:r>
            <a:r>
              <a:rPr lang="en-GB" dirty="0" smtClean="0">
                <a:solidFill>
                  <a:srgbClr val="FF0000"/>
                </a:solidFill>
              </a:rPr>
              <a:t>(action for Andreea/Razvan)</a:t>
            </a:r>
          </a:p>
        </p:txBody>
      </p:sp>
    </p:spTree>
    <p:extLst>
      <p:ext uri="{BB962C8B-B14F-4D97-AF65-F5344CB8AC3E}">
        <p14:creationId xmlns:p14="http://schemas.microsoft.com/office/powerpoint/2010/main" val="30071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Urgent things to be aligned with FIXM CCB (before AIXM 5.2)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Version level naming (major/minor/patch) – discussed already in both AIXM and FIXM CCB</a:t>
            </a:r>
          </a:p>
          <a:p>
            <a:pPr lvl="1"/>
            <a:r>
              <a:rPr lang="en-GB" sz="1600" dirty="0" smtClean="0"/>
              <a:t>See also semver.org : major/minor/patch with some rules of what kind of changes are foreseen for which level</a:t>
            </a:r>
          </a:p>
          <a:p>
            <a:pPr lvl="1"/>
            <a:r>
              <a:rPr lang="en-GB" sz="1600" dirty="0" smtClean="0"/>
              <a:t>CCB Frankfurt – we see no drawback if the naming major/minor/patch is used</a:t>
            </a:r>
          </a:p>
          <a:p>
            <a:r>
              <a:rPr lang="en-GB" sz="1800" dirty="0" smtClean="0"/>
              <a:t>Namespace policy for versions (proposed by AIXM)</a:t>
            </a:r>
          </a:p>
          <a:p>
            <a:pPr lvl="1"/>
            <a:r>
              <a:rPr lang="en-GB" sz="1600" dirty="0" smtClean="0"/>
              <a:t>Check what was done for FIXM 3.0.1</a:t>
            </a:r>
          </a:p>
          <a:p>
            <a:pPr lvl="1"/>
            <a:r>
              <a:rPr lang="en-GB" sz="1600" dirty="0" smtClean="0"/>
              <a:t>Align also the XSD file location composition (ex: use 5.2.0, not 5.2 for first non-patch version)?</a:t>
            </a:r>
          </a:p>
          <a:p>
            <a:r>
              <a:rPr lang="en-GB" sz="1800" dirty="0" smtClean="0"/>
              <a:t>Deprecation rules (proposed by FIXM)</a:t>
            </a:r>
          </a:p>
          <a:p>
            <a:endParaRPr lang="en-GB" sz="1800" dirty="0"/>
          </a:p>
          <a:p>
            <a:r>
              <a:rPr lang="en-GB" sz="1800" dirty="0" err="1" smtClean="0"/>
              <a:t>ToDo</a:t>
            </a:r>
            <a:r>
              <a:rPr lang="en-GB" sz="1800" dirty="0" smtClean="0"/>
              <a:t> – </a:t>
            </a:r>
            <a:r>
              <a:rPr lang="en-GB" sz="1800" dirty="0" smtClean="0">
                <a:solidFill>
                  <a:srgbClr val="FF0000"/>
                </a:solidFill>
              </a:rPr>
              <a:t>agree with the FIXM CCB secretariat on a joint Webex or time for a discussion during the CCB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Once AIXM/FIXM/</a:t>
            </a:r>
            <a:r>
              <a:rPr lang="en-GB" sz="1800" dirty="0" err="1" smtClean="0">
                <a:solidFill>
                  <a:srgbClr val="FF0000"/>
                </a:solidFill>
              </a:rPr>
              <a:t>iWXXM</a:t>
            </a:r>
            <a:r>
              <a:rPr lang="en-GB" sz="1800" dirty="0" smtClean="0">
                <a:solidFill>
                  <a:srgbClr val="FF0000"/>
                </a:solidFill>
              </a:rPr>
              <a:t> agreement is reached, inform IMP</a:t>
            </a:r>
          </a:p>
          <a:p>
            <a:endParaRPr lang="en-GB" sz="1800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025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Conversion between versions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Performance to be tested for scripts</a:t>
            </a:r>
          </a:p>
          <a:p>
            <a:pPr lvl="1"/>
            <a:r>
              <a:rPr lang="en-GB" sz="1800" dirty="0" smtClean="0"/>
              <a:t>Provide streaming-capable XSLT</a:t>
            </a:r>
          </a:p>
          <a:p>
            <a:pPr lvl="1"/>
            <a:r>
              <a:rPr lang="en-GB" sz="1800" dirty="0" smtClean="0"/>
              <a:t>Test conversion of AIP Data sets from 5.2 into 5.1.1</a:t>
            </a:r>
          </a:p>
          <a:p>
            <a:pPr lvl="1"/>
            <a:r>
              <a:rPr lang="en-GB" sz="1800" dirty="0" smtClean="0"/>
              <a:t>Acceptable conversion times for an AIP Data set is in the range of minutes (for a medium size country)</a:t>
            </a:r>
          </a:p>
          <a:p>
            <a:pPr lvl="1"/>
            <a:r>
              <a:rPr lang="en-GB" sz="1800" dirty="0" smtClean="0"/>
              <a:t>Pay attention to how the script is provided from a certification / quality assurance point of view:</a:t>
            </a:r>
          </a:p>
          <a:p>
            <a:pPr lvl="2"/>
            <a:r>
              <a:rPr lang="en-GB" sz="1600" dirty="0" smtClean="0"/>
              <a:t>Proof-of-concept (with disclaimer)</a:t>
            </a:r>
          </a:p>
          <a:p>
            <a:pPr lvl="2"/>
            <a:r>
              <a:rPr lang="en-GB" sz="1600" dirty="0" smtClean="0"/>
              <a:t>Documented/tested in support of eventual certifications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 smtClean="0"/>
              <a:t>Side issue – size of AIXM files</a:t>
            </a:r>
          </a:p>
          <a:p>
            <a:pPr lvl="2"/>
            <a:r>
              <a:rPr lang="en-GB" sz="1600" dirty="0" smtClean="0"/>
              <a:t>Metadata</a:t>
            </a:r>
          </a:p>
          <a:p>
            <a:pPr lvl="2"/>
            <a:r>
              <a:rPr lang="en-GB" sz="1600" dirty="0" smtClean="0"/>
              <a:t>Non-optimised geometries (such as use of </a:t>
            </a:r>
            <a:r>
              <a:rPr lang="en-GB" sz="1600" dirty="0" err="1" smtClean="0"/>
              <a:t>gml:pos</a:t>
            </a:r>
            <a:r>
              <a:rPr lang="en-GB" sz="1600" dirty="0" smtClean="0"/>
              <a:t> instead of </a:t>
            </a:r>
            <a:r>
              <a:rPr lang="en-GB" sz="1600" dirty="0" err="1" smtClean="0"/>
              <a:t>gml:posList</a:t>
            </a:r>
            <a:endParaRPr lang="en-GB" sz="1600" dirty="0" smtClean="0"/>
          </a:p>
          <a:p>
            <a:pPr lvl="2"/>
            <a:r>
              <a:rPr lang="en-GB" sz="1600" dirty="0" smtClean="0"/>
              <a:t>Cm-level interpolation for arcs (in AMDB files)</a:t>
            </a:r>
          </a:p>
        </p:txBody>
      </p:sp>
    </p:spTree>
    <p:extLst>
      <p:ext uri="{BB962C8B-B14F-4D97-AF65-F5344CB8AC3E}">
        <p14:creationId xmlns:p14="http://schemas.microsoft.com/office/powerpoint/2010/main" val="25892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Other things to be discussed with FIXM CCB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FIXM 4.1 – use of AIXM </a:t>
            </a:r>
            <a:r>
              <a:rPr lang="en-GB" dirty="0" err="1" smtClean="0"/>
              <a:t>gml:identifier</a:t>
            </a:r>
            <a:r>
              <a:rPr lang="en-GB" dirty="0" smtClean="0"/>
              <a:t> (UUID) as non-ambiguous identification of the route element 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2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Point Model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aixmccb.atlassian.net/browse/AIXM-180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aixmccb.atlassian.net/browse/AIXM-194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4"/>
              </a:rPr>
              <a:t>https://</a:t>
            </a:r>
            <a:r>
              <a:rPr lang="en-GB" sz="2000" dirty="0" smtClean="0">
                <a:hlinkClick r:id="rId4"/>
              </a:rPr>
              <a:t>aixmccb.atlassian.net/browse/AIXM-181</a:t>
            </a:r>
            <a:r>
              <a:rPr lang="en-GB" sz="2000" dirty="0" smtClean="0"/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394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9718</TotalTime>
  <Words>737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Apothecary</vt:lpstr>
      <vt:lpstr>AIXM CCB – Summary of the Discussions</vt:lpstr>
      <vt:lpstr>ATIEC / ICAO Workshop</vt:lpstr>
      <vt:lpstr>Temporality</vt:lpstr>
      <vt:lpstr>Temporality</vt:lpstr>
      <vt:lpstr>Namespace policy</vt:lpstr>
      <vt:lpstr>Urgent things to be aligned with FIXM CCB (before AIXM 5.2)</vt:lpstr>
      <vt:lpstr>Conversion between versions</vt:lpstr>
      <vt:lpstr>Other things to be discussed with FIXM CCB</vt:lpstr>
      <vt:lpstr>Point Model issues</vt:lpstr>
      <vt:lpstr>Route Model issues</vt:lpstr>
      <vt:lpstr>Procedures model issues</vt:lpstr>
      <vt:lpstr>Other conclusions / Actions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607</cp:revision>
  <dcterms:created xsi:type="dcterms:W3CDTF">2006-08-16T00:00:00Z</dcterms:created>
  <dcterms:modified xsi:type="dcterms:W3CDTF">2017-06-22T12:31:50Z</dcterms:modified>
</cp:coreProperties>
</file>