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6" r:id="rId2"/>
    <p:sldId id="290" r:id="rId3"/>
    <p:sldId id="291" r:id="rId4"/>
    <p:sldId id="294" r:id="rId5"/>
    <p:sldId id="292" r:id="rId6"/>
    <p:sldId id="293" r:id="rId7"/>
    <p:sldId id="305" r:id="rId8"/>
    <p:sldId id="296" r:id="rId9"/>
    <p:sldId id="301" r:id="rId10"/>
    <p:sldId id="297" r:id="rId11"/>
    <p:sldId id="298" r:id="rId12"/>
    <p:sldId id="299" r:id="rId13"/>
    <p:sldId id="300" r:id="rId14"/>
    <p:sldId id="302" r:id="rId15"/>
    <p:sldId id="306" r:id="rId16"/>
    <p:sldId id="307" r:id="rId17"/>
    <p:sldId id="289" r:id="rId18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CC"/>
    <a:srgbClr val="002A54"/>
    <a:srgbClr val="F8F8F8"/>
    <a:srgbClr val="EAEAEA"/>
    <a:srgbClr val="808080"/>
    <a:srgbClr val="DDDDDD"/>
    <a:srgbClr val="00132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5" autoAdjust="0"/>
    <p:restoredTop sz="95025" autoAdjust="0"/>
  </p:normalViewPr>
  <p:slideViewPr>
    <p:cSldViewPr snapToGrid="0">
      <p:cViewPr>
        <p:scale>
          <a:sx n="125" d="100"/>
          <a:sy n="125" d="100"/>
        </p:scale>
        <p:origin x="-912" y="-246"/>
      </p:cViewPr>
      <p:guideLst>
        <p:guide orient="horz" pos="4252"/>
        <p:guide pos="28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286" y="-11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0180DB-2D76-459F-8D6C-5725DDD365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808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DB1FC3-8932-4A47-85F8-3EBE0AD541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3895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CC9D-0424-4864-91B3-733E23A5540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05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 userDrawn="1"/>
        </p:nvSpPr>
        <p:spPr bwMode="auto">
          <a:xfrm>
            <a:off x="0" y="3429000"/>
            <a:ext cx="9144000" cy="34290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58975"/>
            <a:ext cx="7772400" cy="1470025"/>
          </a:xfrm>
        </p:spPr>
        <p:txBody>
          <a:bodyPr lIns="432000" anchor="b"/>
          <a:lstStyle>
            <a:lvl1pPr>
              <a:defRPr sz="32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7083425" cy="900113"/>
          </a:xfrm>
          <a:solidFill>
            <a:srgbClr val="002A54"/>
          </a:solidFill>
        </p:spPr>
        <p:txBody>
          <a:bodyPr lIns="432000" anchor="ctr"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pic>
        <p:nvPicPr>
          <p:cNvPr id="3086" name="Picture 14" descr="ecl-logo-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9525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88C6F2-63F1-4F03-B9C7-05B18EA150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41041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7838"/>
            <a:ext cx="2057400" cy="5640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38"/>
            <a:ext cx="6019800" cy="5640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6F2F15-6EE0-4025-813A-32ED401769B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60691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BB9589-B845-4A7F-AF7C-FBFF431C3E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14575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863F19-ADAA-4BB8-A46D-6004CE0C74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055671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4488"/>
            <a:ext cx="4038600" cy="4503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4488"/>
            <a:ext cx="4038600" cy="4503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71D36E-6D0D-4AE5-8D4F-2C2FF2A3D8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802422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DBC032-5302-4CEB-8C0E-04AD197B17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43837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5CE901-A2A0-438A-AB17-F160DC94E0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330329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6EC4BF-BBBE-4F1C-80BC-CC6CACB69F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46788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540BBC-0A1E-4B3E-99FC-3F15B2B1DC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864069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95FC63-5A4A-476C-8A78-17EE36271B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01390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207963"/>
          </a:xfrm>
          <a:prstGeom prst="rect">
            <a:avLst/>
          </a:prstGeom>
          <a:solidFill>
            <a:srgbClr val="002A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40" name="Picture 16" descr="ecl-logo-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9525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7838"/>
            <a:ext cx="683895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14488"/>
            <a:ext cx="822960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1263" y="6572250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GB" altLang="en-US" smtClean="0"/>
              <a:t>FIXM briefing</a:t>
            </a: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0550" y="6572250"/>
            <a:ext cx="4762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08080"/>
                </a:solidFill>
              </a:defRPr>
            </a:lvl1pPr>
          </a:lstStyle>
          <a:p>
            <a:fld id="{943E2298-A708-41B3-85AB-E421663BA43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8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dirty="0" smtClean="0"/>
              <a:t>ICAO AIRM briefing</a:t>
            </a:r>
            <a:endParaRPr lang="en-US" altLang="en-US" sz="4800" dirty="0"/>
          </a:p>
        </p:txBody>
      </p:sp>
      <p:sp>
        <p:nvSpPr>
          <p:cNvPr id="122889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for the AIXM CCB</a:t>
            </a:r>
            <a:endParaRPr lang="en-US" altLang="en-US" dirty="0"/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4419600" y="5708650"/>
            <a:ext cx="4067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25000"/>
              </a:spcBef>
            </a:pPr>
            <a:r>
              <a:rPr lang="en-GB" altLang="en-US" sz="1400" dirty="0" smtClean="0">
                <a:solidFill>
                  <a:schemeClr val="bg1"/>
                </a:solidFill>
              </a:rPr>
              <a:t>Scott WILSON</a:t>
            </a:r>
            <a:endParaRPr lang="en-GB" altLang="en-US" sz="1400" dirty="0">
              <a:solidFill>
                <a:schemeClr val="bg1"/>
              </a:solidFill>
            </a:endParaRPr>
          </a:p>
          <a:p>
            <a:pPr algn="r">
              <a:spcBef>
                <a:spcPct val="25000"/>
              </a:spcBef>
            </a:pPr>
            <a:r>
              <a:rPr lang="en-GB" altLang="en-US" sz="1200" dirty="0" smtClean="0">
                <a:solidFill>
                  <a:srgbClr val="3399CC"/>
                </a:solidFill>
              </a:rPr>
              <a:t>EUROCONTROL, ATM/STR/SWM</a:t>
            </a:r>
            <a:endParaRPr lang="en-GB" altLang="en-US" sz="1200" dirty="0">
              <a:solidFill>
                <a:srgbClr val="3399CC"/>
              </a:solidFill>
            </a:endParaRPr>
          </a:p>
          <a:p>
            <a:pPr algn="r">
              <a:spcBef>
                <a:spcPct val="25000"/>
              </a:spcBef>
            </a:pPr>
            <a:r>
              <a:rPr lang="en-GB" altLang="en-US" sz="1200" dirty="0" smtClean="0">
                <a:solidFill>
                  <a:schemeClr val="bg1"/>
                </a:solidFill>
              </a:rPr>
              <a:t>05-Dec-2016</a:t>
            </a:r>
            <a:endParaRPr lang="en-GB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6200"/>
            <a:ext cx="9258011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619500" y="685800"/>
            <a:ext cx="2705100" cy="4408884"/>
          </a:xfrm>
          <a:prstGeom prst="roundRect">
            <a:avLst/>
          </a:prstGeom>
          <a:solidFill>
            <a:srgbClr val="FFC000">
              <a:alpha val="98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ICAO AIRM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2667000" cy="1858962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“Sneak Peek” Modelling Environment: </a:t>
            </a:r>
            <a:r>
              <a:rPr lang="en-GB" sz="3200" b="1" u="sng" dirty="0" smtClean="0"/>
              <a:t>ICAO</a:t>
            </a:r>
            <a:endParaRPr lang="en-GB" sz="3200" b="1" u="sng" dirty="0"/>
          </a:p>
        </p:txBody>
      </p:sp>
      <p:sp>
        <p:nvSpPr>
          <p:cNvPr id="5" name="Rounded Rectangle 4"/>
          <p:cNvSpPr/>
          <p:nvPr/>
        </p:nvSpPr>
        <p:spPr>
          <a:xfrm>
            <a:off x="4032104" y="1371600"/>
            <a:ext cx="1828800" cy="82311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ICAO ATM business terms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968603" y="2743200"/>
            <a:ext cx="1905001" cy="92154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smtClean="0">
                <a:solidFill>
                  <a:schemeClr val="tx1"/>
                </a:solidFill>
              </a:rPr>
              <a:t>Added Relationships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55903" y="4114800"/>
            <a:ext cx="1905001" cy="84455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smtClean="0">
                <a:solidFill>
                  <a:schemeClr val="tx1"/>
                </a:solidFill>
              </a:rPr>
              <a:t>Added Types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838200"/>
            <a:ext cx="2086397" cy="148420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9" name="TextBox 8"/>
          <p:cNvSpPr txBox="1"/>
          <p:nvPr/>
        </p:nvSpPr>
        <p:spPr>
          <a:xfrm>
            <a:off x="5542915" y="6425926"/>
            <a:ext cx="3544625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</a:t>
            </a:r>
            <a:r>
              <a:rPr lang="en-GB" dirty="0" smtClean="0"/>
              <a:t>ICAO AIRM Sneak Peek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028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Added ICAO ATM Business Terms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929640"/>
            <a:ext cx="10516082" cy="4747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42915" y="6425926"/>
            <a:ext cx="3544625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</a:t>
            </a:r>
            <a:r>
              <a:rPr lang="en-GB" dirty="0" smtClean="0"/>
              <a:t>ICAO AIRM Sneak Peek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844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Added Relationships</a:t>
            </a:r>
            <a:endParaRPr lang="en-GB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1066799"/>
            <a:ext cx="10528300" cy="917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42915" y="6425926"/>
            <a:ext cx="3544625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</a:t>
            </a:r>
            <a:r>
              <a:rPr lang="en-GB" dirty="0" smtClean="0"/>
              <a:t>ICAO AIRM Sneak Peek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0502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Added Data Types</a:t>
            </a:r>
            <a:endParaRPr lang="en-GB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1524000"/>
            <a:ext cx="931025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42915" y="6425926"/>
            <a:ext cx="3544625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</a:t>
            </a:r>
            <a:r>
              <a:rPr lang="en-GB" dirty="0" smtClean="0"/>
              <a:t>ICAO AIRM Sneak Peek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817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Mature for Review in ICAO AIRM Alpha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48" y="1067753"/>
            <a:ext cx="6772275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50867" y="6320585"/>
            <a:ext cx="3809313" cy="46166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</a:t>
            </a:r>
            <a:r>
              <a:rPr lang="en-GB" sz="1200" dirty="0" smtClean="0"/>
              <a:t>: </a:t>
            </a:r>
          </a:p>
          <a:p>
            <a:r>
              <a:rPr lang="en-US" sz="1200" dirty="0" smtClean="0"/>
              <a:t>IMPWG3WP16 </a:t>
            </a:r>
            <a:r>
              <a:rPr lang="en-US" sz="1200" dirty="0"/>
              <a:t>Architecture ICAO AIRM Alpha v2.pdf</a:t>
            </a:r>
            <a:endParaRPr lang="en-GB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760" y="4215560"/>
            <a:ext cx="52578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5613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2016</a:t>
            </a:r>
          </a:p>
          <a:p>
            <a:pPr lvl="1"/>
            <a:r>
              <a:rPr lang="en-GB" sz="2600" dirty="0" smtClean="0"/>
              <a:t>Now - </a:t>
            </a:r>
            <a:r>
              <a:rPr lang="en-GB" sz="2600" dirty="0"/>
              <a:t>ICAO AIRM Alpha review </a:t>
            </a:r>
            <a:endParaRPr lang="en-GB" sz="2600" dirty="0" smtClean="0"/>
          </a:p>
          <a:p>
            <a:endParaRPr lang="en-GB" sz="2800" dirty="0"/>
          </a:p>
          <a:p>
            <a:r>
              <a:rPr lang="en-GB" sz="2800" dirty="0" smtClean="0"/>
              <a:t>2017</a:t>
            </a:r>
          </a:p>
          <a:p>
            <a:pPr lvl="1"/>
            <a:r>
              <a:rPr lang="en-GB" sz="2600" dirty="0" smtClean="0"/>
              <a:t>March – Start to work on ICAO AIRM Beta</a:t>
            </a:r>
            <a:endParaRPr lang="en-GB" sz="2600" dirty="0" smtClean="0"/>
          </a:p>
          <a:p>
            <a:pPr lvl="1"/>
            <a:r>
              <a:rPr lang="en-GB" sz="2600" dirty="0" smtClean="0"/>
              <a:t>November - ICAO </a:t>
            </a:r>
            <a:r>
              <a:rPr lang="en-GB" sz="2600" dirty="0" smtClean="0"/>
              <a:t>AIRM </a:t>
            </a:r>
            <a:r>
              <a:rPr lang="en-GB" sz="2600" dirty="0" smtClean="0"/>
              <a:t>Beta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2018</a:t>
            </a:r>
          </a:p>
          <a:p>
            <a:pPr lvl="1"/>
            <a:r>
              <a:rPr lang="en-GB" sz="2600" dirty="0" smtClean="0"/>
              <a:t>November - ICAO </a:t>
            </a:r>
            <a:r>
              <a:rPr lang="en-GB" sz="2600" dirty="0" smtClean="0"/>
              <a:t>AIRM </a:t>
            </a:r>
            <a:r>
              <a:rPr lang="en-GB" sz="2600" dirty="0" smtClean="0"/>
              <a:t>v1.0</a:t>
            </a:r>
            <a:endParaRPr lang="en-GB" sz="2600" dirty="0" smtClean="0"/>
          </a:p>
        </p:txBody>
      </p:sp>
      <p:sp>
        <p:nvSpPr>
          <p:cNvPr id="4" name="AutoShape 2" descr="Image result for calend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733" y="4425315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74292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Purpose and role of the ICAO AIRM agreed</a:t>
            </a:r>
            <a:endParaRPr lang="en-GB" sz="2800" dirty="0"/>
          </a:p>
          <a:p>
            <a:r>
              <a:rPr lang="en-US" sz="2800" dirty="0" smtClean="0"/>
              <a:t>ICAO </a:t>
            </a:r>
            <a:r>
              <a:rPr lang="en-US" sz="2800" dirty="0"/>
              <a:t>AIRM </a:t>
            </a:r>
            <a:r>
              <a:rPr lang="en-US" sz="2800" dirty="0" smtClean="0"/>
              <a:t>Alpha delivered in November</a:t>
            </a:r>
          </a:p>
          <a:p>
            <a:r>
              <a:rPr lang="en-US" sz="2800" dirty="0" smtClean="0"/>
              <a:t>Work towards Beta will </a:t>
            </a:r>
            <a:r>
              <a:rPr lang="en-US" sz="2800" dirty="0" smtClean="0"/>
              <a:t>start soon</a:t>
            </a:r>
            <a:endParaRPr lang="en-US" sz="2800" dirty="0" smtClean="0"/>
          </a:p>
          <a:p>
            <a:r>
              <a:rPr lang="en-US" sz="2800" dirty="0" smtClean="0"/>
              <a:t>Need to ensure the coordination with AIXM community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142593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Afbeelding 3" descr="faq_questionmar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341" y="1679896"/>
            <a:ext cx="2987040" cy="3734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983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ICAO AIRM Purpose and Role</a:t>
            </a:r>
          </a:p>
          <a:p>
            <a:pPr lvl="1"/>
            <a:r>
              <a:rPr lang="en-GB" sz="2800" dirty="0" smtClean="0"/>
              <a:t>IMP Job Card</a:t>
            </a:r>
            <a:endParaRPr lang="en-GB" sz="2800" dirty="0" smtClean="0"/>
          </a:p>
          <a:p>
            <a:pPr lvl="1"/>
            <a:r>
              <a:rPr lang="en-GB" sz="2800" dirty="0" smtClean="0"/>
              <a:t>Relation with Information Exchange </a:t>
            </a:r>
            <a:r>
              <a:rPr lang="en-GB" sz="2800" dirty="0" smtClean="0"/>
              <a:t>Models</a:t>
            </a:r>
          </a:p>
          <a:p>
            <a:pPr lvl="1"/>
            <a:r>
              <a:rPr lang="en-GB" sz="2800" dirty="0" smtClean="0"/>
              <a:t>GANP</a:t>
            </a:r>
            <a:endParaRPr lang="en-GB" sz="2800" dirty="0" smtClean="0"/>
          </a:p>
          <a:p>
            <a:r>
              <a:rPr lang="en-GB" sz="2800" dirty="0" smtClean="0"/>
              <a:t>ICAO </a:t>
            </a:r>
            <a:r>
              <a:rPr lang="en-GB" sz="2800" dirty="0" smtClean="0"/>
              <a:t>AIRM Alpha </a:t>
            </a:r>
            <a:r>
              <a:rPr lang="en-GB" sz="2800" dirty="0" smtClean="0"/>
              <a:t>Release</a:t>
            </a:r>
          </a:p>
          <a:p>
            <a:pPr lvl="1"/>
            <a:r>
              <a:rPr lang="en-GB" sz="2800" dirty="0" smtClean="0"/>
              <a:t>Sneak Peek</a:t>
            </a:r>
          </a:p>
          <a:p>
            <a:pPr lvl="1"/>
            <a:r>
              <a:rPr lang="en-GB" sz="2800" dirty="0" smtClean="0"/>
              <a:t>Content</a:t>
            </a:r>
            <a:endParaRPr lang="en-GB" sz="2800" dirty="0" smtClean="0"/>
          </a:p>
          <a:p>
            <a:r>
              <a:rPr lang="en-GB" sz="2800" dirty="0" smtClean="0"/>
              <a:t>Towards the ICAO AIRM Beta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4070332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ICAO ATM Information Reference Model </a:t>
            </a:r>
            <a:br>
              <a:rPr lang="en-GB" dirty="0" smtClean="0"/>
            </a:br>
            <a:r>
              <a:rPr lang="en-GB" dirty="0" smtClean="0"/>
              <a:t>(ICAO AIRM)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1530669"/>
            <a:ext cx="8229600" cy="1502091"/>
          </a:xfr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a </a:t>
            </a:r>
            <a:r>
              <a:rPr lang="en-US" sz="2800" dirty="0"/>
              <a:t>structured, traceable, unified, </a:t>
            </a:r>
            <a:r>
              <a:rPr lang="en-US" sz="2800" dirty="0" err="1"/>
              <a:t>harmonised</a:t>
            </a:r>
            <a:r>
              <a:rPr lang="en-US" sz="2800" dirty="0"/>
              <a:t>, common, digital representation based on standard modelling </a:t>
            </a:r>
            <a:r>
              <a:rPr lang="en-US" sz="2800" dirty="0" smtClean="0"/>
              <a:t>notation</a:t>
            </a:r>
          </a:p>
          <a:p>
            <a:endParaRPr lang="en-US" dirty="0"/>
          </a:p>
        </p:txBody>
      </p:sp>
      <p:pic>
        <p:nvPicPr>
          <p:cNvPr id="1026" name="Picture 2" descr="Image result for job c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830" y="2660904"/>
            <a:ext cx="1657350" cy="9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48640" y="3970020"/>
            <a:ext cx="8229600" cy="1905000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1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99CC"/>
              </a:buClr>
              <a:buFont typeface="Wingdings" pitchFamily="2" charset="2"/>
              <a:buChar char="§"/>
              <a:defRPr sz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800" dirty="0"/>
          </a:p>
          <a:p>
            <a:pPr marL="0" indent="0" algn="ctr">
              <a:buNone/>
            </a:pPr>
            <a:r>
              <a:rPr lang="en-US" sz="5100" dirty="0" smtClean="0"/>
              <a:t>UML </a:t>
            </a:r>
            <a:r>
              <a:rPr lang="en-US" sz="5100" dirty="0"/>
              <a:t>class model comprised of ATM-specific terms, definitions, and essential associations, that serve as the common ICAO </a:t>
            </a:r>
            <a:r>
              <a:rPr lang="en-US" sz="5100" dirty="0" smtClean="0"/>
              <a:t>reference</a:t>
            </a:r>
            <a:endParaRPr lang="en-US" sz="5100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4877487" y="5345225"/>
            <a:ext cx="3809313" cy="46166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</a:t>
            </a:r>
            <a:r>
              <a:rPr lang="en-GB" sz="1200" dirty="0" smtClean="0"/>
              <a:t>: </a:t>
            </a:r>
          </a:p>
          <a:p>
            <a:r>
              <a:rPr lang="en-US" sz="1200" dirty="0" smtClean="0"/>
              <a:t>IMPWG3WP16 </a:t>
            </a:r>
            <a:r>
              <a:rPr lang="en-US" sz="1200" dirty="0"/>
              <a:t>Architecture ICAO AIRM Alpha v2.pdf</a:t>
            </a:r>
            <a:endParaRPr lang="en-GB" sz="1200" dirty="0"/>
          </a:p>
        </p:txBody>
      </p:sp>
      <p:sp>
        <p:nvSpPr>
          <p:cNvPr id="4" name="Down Arrow 3"/>
          <p:cNvSpPr/>
          <p:nvPr/>
        </p:nvSpPr>
        <p:spPr>
          <a:xfrm>
            <a:off x="4421124" y="3124962"/>
            <a:ext cx="484632" cy="792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988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" y="338791"/>
            <a:ext cx="6850380" cy="1828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" y="2139230"/>
            <a:ext cx="6850380" cy="411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65775" y="6377049"/>
            <a:ext cx="3518912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</a:t>
            </a:r>
            <a:r>
              <a:rPr lang="en-GB" dirty="0" smtClean="0"/>
              <a:t>ICAO Doc 9750 - GANP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95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 with </a:t>
            </a:r>
            <a:r>
              <a:rPr lang="en-GB" dirty="0" smtClean="0"/>
              <a:t>Information Exchange </a:t>
            </a:r>
            <a:r>
              <a:rPr lang="en-GB" dirty="0" smtClean="0"/>
              <a:t>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469708"/>
            <a:ext cx="8229600" cy="4503737"/>
          </a:xfrm>
        </p:spPr>
        <p:txBody>
          <a:bodyPr>
            <a:normAutofit/>
          </a:bodyPr>
          <a:lstStyle/>
          <a:p>
            <a:r>
              <a:rPr lang="en-US" sz="2800" dirty="0"/>
              <a:t>AIRM </a:t>
            </a:r>
          </a:p>
          <a:p>
            <a:pPr lvl="1"/>
            <a:r>
              <a:rPr lang="en-US" sz="2800" dirty="0"/>
              <a:t>ensuring collaborative, semantic alignment </a:t>
            </a:r>
          </a:p>
          <a:p>
            <a:pPr lvl="1"/>
            <a:r>
              <a:rPr lang="en-US" sz="2800" b="1" u="sng" dirty="0"/>
              <a:t>reference</a:t>
            </a:r>
            <a:r>
              <a:rPr lang="en-US" sz="2800" dirty="0"/>
              <a:t> for the XMs and information services</a:t>
            </a:r>
            <a:endParaRPr lang="en-GB" sz="2800" dirty="0"/>
          </a:p>
          <a:p>
            <a:r>
              <a:rPr lang="en-US" sz="2800" dirty="0" smtClean="0"/>
              <a:t>XM</a:t>
            </a:r>
            <a:endParaRPr lang="en-US" sz="2800" dirty="0" smtClean="0"/>
          </a:p>
          <a:p>
            <a:pPr lvl="1"/>
            <a:r>
              <a:rPr lang="en-US" sz="2800" dirty="0" smtClean="0"/>
              <a:t>enable </a:t>
            </a:r>
            <a:r>
              <a:rPr lang="en-US" sz="2800" dirty="0"/>
              <a:t>the management and distribution of information services data in digital </a:t>
            </a:r>
            <a:r>
              <a:rPr lang="en-US" sz="2800" dirty="0" smtClean="0"/>
              <a:t>format</a:t>
            </a:r>
          </a:p>
          <a:p>
            <a:pPr lvl="1"/>
            <a:r>
              <a:rPr lang="en-US" sz="2800" dirty="0" smtClean="0"/>
              <a:t>needed </a:t>
            </a:r>
            <a:r>
              <a:rPr lang="en-US" sz="2800" dirty="0"/>
              <a:t>for implementation </a:t>
            </a:r>
            <a:r>
              <a:rPr lang="en-US" sz="2800" dirty="0" smtClean="0"/>
              <a:t>work</a:t>
            </a:r>
            <a:endParaRPr lang="en-US" sz="2800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75861" y="6377049"/>
            <a:ext cx="4058278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IMP-WG-1  WP-04 AIRM.pdf</a:t>
            </a:r>
          </a:p>
        </p:txBody>
      </p:sp>
      <p:sp>
        <p:nvSpPr>
          <p:cNvPr id="5" name="AutoShape 2" descr="Image result for yin ya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277" y="4842748"/>
            <a:ext cx="1442861" cy="144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9960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019" y="2819400"/>
            <a:ext cx="6062449" cy="426719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551" y="-533400"/>
            <a:ext cx="6062449" cy="426719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4774886" y="1176868"/>
            <a:ext cx="1600200" cy="533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AIRM Conceptual Model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90219" y="5935133"/>
            <a:ext cx="16002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AIXM XSD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0219" y="5215466"/>
            <a:ext cx="16002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AIXM Logical Model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595219" y="5198533"/>
            <a:ext cx="16002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AIXM Based Services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774886" y="1837269"/>
            <a:ext cx="1600200" cy="533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AIRM Logical Model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774886" y="584205"/>
            <a:ext cx="1600200" cy="533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AIRM Contextual Model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4419600"/>
            <a:ext cx="19050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/>
              <a:t>Aeronautical Information Community of Interest</a:t>
            </a:r>
            <a:endParaRPr lang="en-GB" sz="2000" b="1" u="sng" dirty="0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521970" y="1410281"/>
            <a:ext cx="861060" cy="42698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ICAO</a:t>
            </a:r>
            <a:endParaRPr lang="en-GB" sz="2000" b="1" u="sng" dirty="0"/>
          </a:p>
        </p:txBody>
      </p:sp>
      <p:sp>
        <p:nvSpPr>
          <p:cNvPr id="24" name="Down Arrow 23"/>
          <p:cNvSpPr/>
          <p:nvPr/>
        </p:nvSpPr>
        <p:spPr>
          <a:xfrm>
            <a:off x="701040" y="2971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221095" y="6425926"/>
            <a:ext cx="2835071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</a:t>
            </a:r>
            <a:r>
              <a:rPr lang="en-GB" dirty="0" smtClean="0"/>
              <a:t>Working material!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6835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5" grpId="0" animBg="1"/>
      <p:bldP spid="22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05600" cy="4164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36699"/>
            <a:ext cx="5867400" cy="4239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 rot="6564439">
            <a:off x="3110484" y="1202032"/>
            <a:ext cx="484632" cy="97840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6622"/>
            <a:ext cx="5144033" cy="32353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9" name="Down Arrow 8"/>
          <p:cNvSpPr/>
          <p:nvPr/>
        </p:nvSpPr>
        <p:spPr>
          <a:xfrm rot="13793183">
            <a:off x="4182662" y="2970189"/>
            <a:ext cx="484632" cy="97840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542915" y="6425926"/>
            <a:ext cx="3544625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</a:t>
            </a:r>
            <a:r>
              <a:rPr lang="en-GB" dirty="0" smtClean="0"/>
              <a:t>ICAO AIRM Sneak Peek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8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Building the ICAO AIRM </a:t>
            </a:r>
            <a:r>
              <a:rPr lang="en-GB" b="1" dirty="0" smtClean="0"/>
              <a:t>Alpha</a:t>
            </a:r>
            <a:endParaRPr lang="en-GB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1409299"/>
            <a:ext cx="3018772" cy="2397012"/>
            <a:chOff x="838200" y="2704699"/>
            <a:chExt cx="3018772" cy="2397012"/>
          </a:xfrm>
          <a:solidFill>
            <a:srgbClr val="002060"/>
          </a:solidFill>
        </p:grpSpPr>
        <p:sp>
          <p:nvSpPr>
            <p:cNvPr id="5" name="Right Arrow 4"/>
            <p:cNvSpPr/>
            <p:nvPr/>
          </p:nvSpPr>
          <p:spPr>
            <a:xfrm>
              <a:off x="2878564" y="3352800"/>
              <a:ext cx="978408" cy="949960"/>
            </a:xfrm>
            <a:prstGeom prst="right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8200" y="2704699"/>
              <a:ext cx="2040364" cy="23970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Business Requirements</a:t>
              </a:r>
            </a:p>
            <a:p>
              <a:pPr algn="ctr"/>
              <a:endParaRPr lang="en-GB" dirty="0"/>
            </a:p>
            <a:p>
              <a:pPr algn="ctr"/>
              <a:r>
                <a:rPr lang="en-GB" dirty="0" smtClean="0"/>
                <a:t>Terms</a:t>
              </a:r>
            </a:p>
            <a:p>
              <a:pPr algn="ctr"/>
              <a:r>
                <a:rPr lang="en-GB" dirty="0" smtClean="0"/>
                <a:t>SARPS</a:t>
              </a:r>
            </a:p>
            <a:p>
              <a:pPr algn="ctr"/>
              <a:r>
                <a:rPr lang="en-GB" dirty="0" smtClean="0"/>
                <a:t>PANS</a:t>
              </a:r>
              <a:br>
                <a:rPr lang="en-GB" dirty="0" smtClean="0"/>
              </a:br>
              <a:r>
                <a:rPr lang="en-GB" dirty="0" smtClean="0"/>
                <a:t>Guidance</a:t>
              </a:r>
              <a:endParaRPr lang="en-GB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6324600" y="1394460"/>
            <a:ext cx="2057400" cy="239701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Publications, </a:t>
            </a:r>
            <a:endParaRPr lang="en-GB" b="1" dirty="0" smtClean="0"/>
          </a:p>
          <a:p>
            <a:pPr algn="ctr"/>
            <a:r>
              <a:rPr lang="en-GB" b="1" dirty="0" smtClean="0"/>
              <a:t>Technical Artefacts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Data Dictionary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Information Exchange Models</a:t>
            </a:r>
          </a:p>
          <a:p>
            <a:pPr algn="ctr"/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3733800" y="1524000"/>
            <a:ext cx="2578608" cy="1981200"/>
            <a:chOff x="3886200" y="2819400"/>
            <a:chExt cx="2578608" cy="1981200"/>
          </a:xfrm>
          <a:solidFill>
            <a:srgbClr val="002060"/>
          </a:solidFill>
        </p:grpSpPr>
        <p:sp>
          <p:nvSpPr>
            <p:cNvPr id="4" name="Flowchart: Magnetic Disk 3"/>
            <p:cNvSpPr/>
            <p:nvPr/>
          </p:nvSpPr>
          <p:spPr>
            <a:xfrm>
              <a:off x="3886200" y="2819400"/>
              <a:ext cx="1600200" cy="1981200"/>
            </a:xfrm>
            <a:prstGeom prst="flowChartMagneticDisk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/>
                <a:t>ICAO</a:t>
              </a:r>
            </a:p>
            <a:p>
              <a:pPr algn="ctr"/>
              <a:r>
                <a:rPr lang="en-GB" sz="2800" dirty="0" smtClean="0"/>
                <a:t>AIRM</a:t>
              </a:r>
              <a:endParaRPr lang="en-GB" sz="2800" dirty="0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5486400" y="3352800"/>
              <a:ext cx="978408" cy="949960"/>
            </a:xfrm>
            <a:prstGeom prst="right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86000" y="4201835"/>
            <a:ext cx="5067300" cy="156966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Agree scope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Agree priorities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Agree working arrangements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Set-up modelling </a:t>
            </a:r>
            <a:r>
              <a:rPr lang="en-GB" sz="2400" dirty="0" smtClean="0"/>
              <a:t>environment</a:t>
            </a:r>
            <a:endParaRPr lang="en-GB" sz="2400" i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5542915" y="6425926"/>
            <a:ext cx="3544625" cy="369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Source</a:t>
            </a:r>
            <a:r>
              <a:rPr lang="en-GB" dirty="0"/>
              <a:t>: </a:t>
            </a:r>
            <a:r>
              <a:rPr lang="en-GB" dirty="0" smtClean="0"/>
              <a:t>ICAO AIRM Sneak Peek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130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Priorities for ICAO AIRM Alpha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48" y="1798320"/>
            <a:ext cx="7498811" cy="3588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50867" y="6320585"/>
            <a:ext cx="3809313" cy="46166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</a:t>
            </a:r>
            <a:r>
              <a:rPr lang="en-GB" sz="1200" dirty="0" smtClean="0"/>
              <a:t>: </a:t>
            </a:r>
          </a:p>
          <a:p>
            <a:r>
              <a:rPr lang="en-US" sz="1200" dirty="0" smtClean="0"/>
              <a:t>IMPWG3WP16 </a:t>
            </a:r>
            <a:r>
              <a:rPr lang="en-US" sz="1200" dirty="0"/>
              <a:t>Architecture ICAO AIRM Alpha v2.pdf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5011463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-template-2012-ecl FINAL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slide-template-2012-ecl FINAL</Template>
  <TotalTime>384</TotalTime>
  <Words>351</Words>
  <Application>Microsoft Office PowerPoint</Application>
  <PresentationFormat>On-screen Show (4:3)</PresentationFormat>
  <Paragraphs>92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slide-template-2012-ecl FINAL</vt:lpstr>
      <vt:lpstr>ICAO AIRM briefing</vt:lpstr>
      <vt:lpstr>Content</vt:lpstr>
      <vt:lpstr>The ICAO ATM Information Reference Model  (ICAO AIRM)</vt:lpstr>
      <vt:lpstr>PowerPoint Presentation</vt:lpstr>
      <vt:lpstr>Relation with Information Exchange Models</vt:lpstr>
      <vt:lpstr>ICAO</vt:lpstr>
      <vt:lpstr>PowerPoint Presentation</vt:lpstr>
      <vt:lpstr>Building the ICAO AIRM Alpha</vt:lpstr>
      <vt:lpstr>Priorities for ICAO AIRM Alpha</vt:lpstr>
      <vt:lpstr>“Sneak Peek” Modelling Environment: ICAO</vt:lpstr>
      <vt:lpstr>Added ICAO ATM Business Terms</vt:lpstr>
      <vt:lpstr>Added Relationships</vt:lpstr>
      <vt:lpstr>Added Data Types</vt:lpstr>
      <vt:lpstr>Mature for Review in ICAO AIRM Alpha</vt:lpstr>
      <vt:lpstr>Next Steps</vt:lpstr>
      <vt:lpstr>Summary</vt:lpstr>
      <vt:lpstr>PowerPoint Presentation</vt:lpstr>
    </vt:vector>
  </TitlesOfParts>
  <Company>EUROCONTROL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FIXM briefing…</dc:title>
  <dc:creator>LEPORI Hubert</dc:creator>
  <cp:lastModifiedBy>WILSON Scott</cp:lastModifiedBy>
  <cp:revision>113</cp:revision>
  <dcterms:created xsi:type="dcterms:W3CDTF">2016-11-29T09:09:18Z</dcterms:created>
  <dcterms:modified xsi:type="dcterms:W3CDTF">2016-12-02T13:08:19Z</dcterms:modified>
</cp:coreProperties>
</file>