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66" r:id="rId2"/>
    <p:sldId id="274" r:id="rId3"/>
    <p:sldId id="277" r:id="rId4"/>
    <p:sldId id="275" r:id="rId5"/>
    <p:sldId id="267" r:id="rId6"/>
    <p:sldId id="286" r:id="rId7"/>
    <p:sldId id="268" r:id="rId8"/>
    <p:sldId id="269" r:id="rId9"/>
    <p:sldId id="270" r:id="rId10"/>
    <p:sldId id="273" r:id="rId11"/>
    <p:sldId id="272" r:id="rId12"/>
    <p:sldId id="280" r:id="rId13"/>
    <p:sldId id="282" r:id="rId14"/>
    <p:sldId id="276" r:id="rId15"/>
    <p:sldId id="287" r:id="rId16"/>
    <p:sldId id="283" r:id="rId17"/>
    <p:sldId id="284" r:id="rId18"/>
    <p:sldId id="288" r:id="rId19"/>
    <p:sldId id="289" r:id="rId20"/>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CC"/>
    <a:srgbClr val="002A54"/>
    <a:srgbClr val="F8F8F8"/>
    <a:srgbClr val="EAEAEA"/>
    <a:srgbClr val="808080"/>
    <a:srgbClr val="DDDDDD"/>
    <a:srgbClr val="00132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5025" autoAdjust="0"/>
  </p:normalViewPr>
  <p:slideViewPr>
    <p:cSldViewPr snapToGrid="0">
      <p:cViewPr>
        <p:scale>
          <a:sx n="125" d="100"/>
          <a:sy n="125" d="100"/>
        </p:scale>
        <p:origin x="-1398" y="-78"/>
      </p:cViewPr>
      <p:guideLst>
        <p:guide orient="horz" pos="4252"/>
        <p:guide pos="288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286"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29027" name="Rectangle 3"/>
          <p:cNvSpPr>
            <a:spLocks noGrp="1" noChangeArrowheads="1"/>
          </p:cNvSpPr>
          <p:nvPr>
            <p:ph type="dt" sz="quarter"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29028" name="Rectangle 4"/>
          <p:cNvSpPr>
            <a:spLocks noGrp="1" noChangeArrowheads="1"/>
          </p:cNvSpPr>
          <p:nvPr>
            <p:ph type="ftr" sz="quarter" idx="2"/>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29029" name="Rectangle 5"/>
          <p:cNvSpPr>
            <a:spLocks noGrp="1" noChangeArrowheads="1"/>
          </p:cNvSpPr>
          <p:nvPr>
            <p:ph type="sldNum" sz="quarter" idx="3"/>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B0180DB-2D76-459F-8D6C-5725DDD36550}" type="slidenum">
              <a:rPr lang="en-GB" altLang="en-US"/>
              <a:pPr/>
              <a:t>‹#›</a:t>
            </a:fld>
            <a:endParaRPr lang="en-GB" altLang="en-US"/>
          </a:p>
        </p:txBody>
      </p:sp>
    </p:spTree>
    <p:extLst>
      <p:ext uri="{BB962C8B-B14F-4D97-AF65-F5344CB8AC3E}">
        <p14:creationId xmlns:p14="http://schemas.microsoft.com/office/powerpoint/2010/main" val="290680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123" name="Rectangle 3"/>
          <p:cNvSpPr>
            <a:spLocks noGrp="1" noChangeArrowheads="1"/>
          </p:cNvSpPr>
          <p:nvPr>
            <p:ph type="dt"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5124"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1038" y="4722813"/>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126" name="Rectangle 6"/>
          <p:cNvSpPr>
            <a:spLocks noGrp="1" noChangeArrowheads="1"/>
          </p:cNvSpPr>
          <p:nvPr>
            <p:ph type="ftr" sz="quarter" idx="4"/>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127" name="Rectangle 7"/>
          <p:cNvSpPr>
            <a:spLocks noGrp="1" noChangeArrowheads="1"/>
          </p:cNvSpPr>
          <p:nvPr>
            <p:ph type="sldNum" sz="quarter" idx="5"/>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ADB1FC3-8932-4A47-85F8-3EBE0AD54179}" type="slidenum">
              <a:rPr lang="en-GB" altLang="en-US"/>
              <a:pPr/>
              <a:t>‹#›</a:t>
            </a:fld>
            <a:endParaRPr lang="en-GB" altLang="en-US"/>
          </a:p>
        </p:txBody>
      </p:sp>
    </p:spTree>
    <p:extLst>
      <p:ext uri="{BB962C8B-B14F-4D97-AF65-F5344CB8AC3E}">
        <p14:creationId xmlns:p14="http://schemas.microsoft.com/office/powerpoint/2010/main" val="1343895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08050" y="4722813"/>
            <a:ext cx="499427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requirement for FIXM was identified by International Civil Aviation Organisation (ICAO) Air Traffic Management Requirements and Performance Panel (ATMRPP) and endorsed at the 12th Air Navigation Conference as part of the Aviation System Block Upgrades (ASBU) and as described in Flight and Flow Information for a Collaborative Environment (FF-ICE) . </a:t>
            </a:r>
            <a:r>
              <a:rPr lang="en-US" altLang="en-US" dirty="0" smtClean="0"/>
              <a:t>This concept is expected to form the basis for more detailed concepts developed by SESAR in Europe and </a:t>
            </a:r>
            <a:r>
              <a:rPr lang="en-US" altLang="en-US" dirty="0" err="1" smtClean="0"/>
              <a:t>Nextgen</a:t>
            </a:r>
            <a:r>
              <a:rPr lang="en-US" altLang="en-US" dirty="0" smtClean="0"/>
              <a:t> in the USA, and thus FIXM should be used by those </a:t>
            </a:r>
            <a:r>
              <a:rPr lang="en-US" altLang="en-US" dirty="0" err="1" smtClean="0"/>
              <a:t>programmes</a:t>
            </a:r>
            <a:r>
              <a:rPr lang="en-US" altLang="en-US" dirty="0" smtClean="0"/>
              <a:t> in any related work.</a:t>
            </a:r>
          </a:p>
          <a:p>
            <a:endParaRPr lang="en-US" altLang="en-US" dirty="0" smtClean="0"/>
          </a:p>
          <a:p>
            <a:r>
              <a:rPr lang="en-US" altLang="en-US" dirty="0" smtClean="0"/>
              <a:t>FIXM will be used to define the payloads for data exchanges defined either through services or via more traditional message exchanges.</a:t>
            </a:r>
          </a:p>
          <a:p>
            <a:endParaRPr lang="en-US" altLang="en-US" dirty="0" smtClean="0"/>
          </a:p>
          <a:p>
            <a:r>
              <a:rPr lang="en-US" altLang="en-US" dirty="0" smtClean="0"/>
              <a:t>As FIXM develops and matures it is expected that other users will adopt it on an opportunistic basis, and in the longer term regulation to support its implementation is not ruled out.</a:t>
            </a:r>
          </a:p>
          <a:p>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49758-D910-4902-A2CA-25600C621B07}" type="slidenum">
              <a:rPr lang="en-GB" altLang="en-US"/>
              <a:pPr/>
              <a:t>6</a:t>
            </a:fld>
            <a:endParaRPr lang="en-GB"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9" name="Rectangle 7"/>
          <p:cNvSpPr>
            <a:spLocks noChangeArrowheads="1"/>
          </p:cNvSpPr>
          <p:nvPr userDrawn="1"/>
        </p:nvSpPr>
        <p:spPr bwMode="auto">
          <a:xfrm>
            <a:off x="0" y="3429000"/>
            <a:ext cx="9144000" cy="3429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74" name="Rectangle 2"/>
          <p:cNvSpPr>
            <a:spLocks noGrp="1" noChangeArrowheads="1"/>
          </p:cNvSpPr>
          <p:nvPr>
            <p:ph type="ctrTitle"/>
          </p:nvPr>
        </p:nvSpPr>
        <p:spPr>
          <a:xfrm>
            <a:off x="0" y="1958975"/>
            <a:ext cx="7772400" cy="1470025"/>
          </a:xfrm>
        </p:spPr>
        <p:txBody>
          <a:bodyPr lIns="432000" anchor="b"/>
          <a:lstStyle>
            <a:lvl1pPr>
              <a:defRPr sz="3200"/>
            </a:lvl1pPr>
          </a:lstStyle>
          <a:p>
            <a:pPr lvl="0"/>
            <a:r>
              <a:rPr lang="en-US" altLang="en-US" noProof="0" smtClean="0"/>
              <a:t>Click to edit Master title style</a:t>
            </a:r>
            <a:endParaRPr lang="en-GB" altLang="en-US" noProof="0" smtClean="0"/>
          </a:p>
        </p:txBody>
      </p:sp>
      <p:sp>
        <p:nvSpPr>
          <p:cNvPr id="3075" name="Rectangle 3"/>
          <p:cNvSpPr>
            <a:spLocks noGrp="1" noChangeArrowheads="1"/>
          </p:cNvSpPr>
          <p:nvPr>
            <p:ph type="subTitle" idx="1"/>
          </p:nvPr>
        </p:nvSpPr>
        <p:spPr>
          <a:xfrm>
            <a:off x="0" y="3429000"/>
            <a:ext cx="7083425" cy="900113"/>
          </a:xfrm>
          <a:solidFill>
            <a:srgbClr val="002A54"/>
          </a:solidFill>
        </p:spPr>
        <p:txBody>
          <a:bodyPr lIns="432000" anchor="ctr"/>
          <a:lstStyle>
            <a:lvl1pPr marL="0" indent="0">
              <a:buFont typeface="Wingdings" pitchFamily="2" charset="2"/>
              <a:buNone/>
              <a:defRPr>
                <a:solidFill>
                  <a:schemeClr val="bg1"/>
                </a:solidFill>
              </a:defRPr>
            </a:lvl1pPr>
          </a:lstStyle>
          <a:p>
            <a:pPr lvl="0"/>
            <a:r>
              <a:rPr lang="en-US" altLang="en-US" noProof="0" smtClean="0"/>
              <a:t>Click to edit Master subtitle style</a:t>
            </a:r>
            <a:endParaRPr lang="en-GB" altLang="en-US" noProof="0" smtClean="0"/>
          </a:p>
        </p:txBody>
      </p:sp>
      <p:pic>
        <p:nvPicPr>
          <p:cNvPr id="3086" name="Picture 14" descr="ecl-logo-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0"/>
            <a:ext cx="952500"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lvl1pPr>
              <a:defRPr/>
            </a:lvl1pPr>
          </a:lstStyle>
          <a:p>
            <a:fld id="{5888C6F2-63F1-4F03-B9C7-05B18EA15026}" type="slidenum">
              <a:rPr lang="en-GB" altLang="en-US"/>
              <a:pPr/>
              <a:t>‹#›</a:t>
            </a:fld>
            <a:endParaRPr lang="en-GB" altLang="en-US"/>
          </a:p>
        </p:txBody>
      </p:sp>
    </p:spTree>
    <p:extLst>
      <p:ext uri="{BB962C8B-B14F-4D97-AF65-F5344CB8AC3E}">
        <p14:creationId xmlns:p14="http://schemas.microsoft.com/office/powerpoint/2010/main" val="10674104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640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77838"/>
            <a:ext cx="6019800" cy="5640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lvl1pPr>
              <a:defRPr/>
            </a:lvl1pPr>
          </a:lstStyle>
          <a:p>
            <a:fld id="{E46F2F15-6EE0-4025-813A-32ED401769BE}" type="slidenum">
              <a:rPr lang="en-GB" altLang="en-US"/>
              <a:pPr/>
              <a:t>‹#›</a:t>
            </a:fld>
            <a:endParaRPr lang="en-GB" altLang="en-US"/>
          </a:p>
        </p:txBody>
      </p:sp>
    </p:spTree>
    <p:extLst>
      <p:ext uri="{BB962C8B-B14F-4D97-AF65-F5344CB8AC3E}">
        <p14:creationId xmlns:p14="http://schemas.microsoft.com/office/powerpoint/2010/main" val="17260691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6838950" cy="776287"/>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14488"/>
            <a:ext cx="4038600"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14488"/>
            <a:ext cx="4038600"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76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en-US" smtClean="0"/>
              <a:t>FIXM briefing</a:t>
            </a:r>
            <a:endParaRPr lang="en-GB"/>
          </a:p>
        </p:txBody>
      </p:sp>
      <p:sp>
        <p:nvSpPr>
          <p:cNvPr id="7" name="Rectangle 6"/>
          <p:cNvSpPr>
            <a:spLocks noGrp="1" noChangeArrowheads="1"/>
          </p:cNvSpPr>
          <p:nvPr>
            <p:ph type="sldNum" sz="quarter" idx="11"/>
          </p:nvPr>
        </p:nvSpPr>
        <p:spPr>
          <a:ln/>
        </p:spPr>
        <p:txBody>
          <a:bodyPr/>
          <a:lstStyle>
            <a:lvl1pPr>
              <a:defRPr/>
            </a:lvl1pPr>
          </a:lstStyle>
          <a:p>
            <a:pPr>
              <a:defRPr/>
            </a:pPr>
            <a:fld id="{5FF8E70D-5D78-4FAB-8EEB-49E2311EA05D}" type="slidenum">
              <a:rPr lang="en-GB"/>
              <a:pPr>
                <a:defRPr/>
              </a:pPr>
              <a:t>‹#›</a:t>
            </a:fld>
            <a:endParaRPr lang="en-GB"/>
          </a:p>
        </p:txBody>
      </p:sp>
    </p:spTree>
    <p:extLst>
      <p:ext uri="{BB962C8B-B14F-4D97-AF65-F5344CB8AC3E}">
        <p14:creationId xmlns:p14="http://schemas.microsoft.com/office/powerpoint/2010/main" val="2546787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lvl1pPr>
              <a:defRPr/>
            </a:lvl1pPr>
          </a:lstStyle>
          <a:p>
            <a:fld id="{4FBB9589-B845-4A7F-AF7C-FBFF431C3E20}" type="slidenum">
              <a:rPr lang="en-GB" altLang="en-US"/>
              <a:pPr/>
              <a:t>‹#›</a:t>
            </a:fld>
            <a:endParaRPr lang="en-GB" altLang="en-US"/>
          </a:p>
        </p:txBody>
      </p:sp>
    </p:spTree>
    <p:extLst>
      <p:ext uri="{BB962C8B-B14F-4D97-AF65-F5344CB8AC3E}">
        <p14:creationId xmlns:p14="http://schemas.microsoft.com/office/powerpoint/2010/main" val="31681457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lvl1pPr>
              <a:defRPr/>
            </a:lvl1pPr>
          </a:lstStyle>
          <a:p>
            <a:fld id="{F8863F19-ADAA-4BB8-A46D-6004CE0C7444}" type="slidenum">
              <a:rPr lang="en-GB" altLang="en-US"/>
              <a:pPr/>
              <a:t>‹#›</a:t>
            </a:fld>
            <a:endParaRPr lang="en-GB" altLang="en-US"/>
          </a:p>
        </p:txBody>
      </p:sp>
    </p:spTree>
    <p:extLst>
      <p:ext uri="{BB962C8B-B14F-4D97-AF65-F5344CB8AC3E}">
        <p14:creationId xmlns:p14="http://schemas.microsoft.com/office/powerpoint/2010/main" val="21305567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14488"/>
            <a:ext cx="4038600" cy="4503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14488"/>
            <a:ext cx="4038600" cy="4503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6" name="Slide Number Placeholder 5"/>
          <p:cNvSpPr>
            <a:spLocks noGrp="1"/>
          </p:cNvSpPr>
          <p:nvPr>
            <p:ph type="sldNum" sz="quarter" idx="11"/>
          </p:nvPr>
        </p:nvSpPr>
        <p:spPr/>
        <p:txBody>
          <a:bodyPr/>
          <a:lstStyle>
            <a:lvl1pPr>
              <a:defRPr/>
            </a:lvl1pPr>
          </a:lstStyle>
          <a:p>
            <a:fld id="{AB71D36E-6D0D-4AE5-8D4F-2C2FF2A3D8D6}" type="slidenum">
              <a:rPr lang="en-GB" altLang="en-US"/>
              <a:pPr/>
              <a:t>‹#›</a:t>
            </a:fld>
            <a:endParaRPr lang="en-GB" altLang="en-US"/>
          </a:p>
        </p:txBody>
      </p:sp>
    </p:spTree>
    <p:extLst>
      <p:ext uri="{BB962C8B-B14F-4D97-AF65-F5344CB8AC3E}">
        <p14:creationId xmlns:p14="http://schemas.microsoft.com/office/powerpoint/2010/main" val="17280242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8" name="Slide Number Placeholder 7"/>
          <p:cNvSpPr>
            <a:spLocks noGrp="1"/>
          </p:cNvSpPr>
          <p:nvPr>
            <p:ph type="sldNum" sz="quarter" idx="11"/>
          </p:nvPr>
        </p:nvSpPr>
        <p:spPr/>
        <p:txBody>
          <a:bodyPr/>
          <a:lstStyle>
            <a:lvl1pPr>
              <a:defRPr/>
            </a:lvl1pPr>
          </a:lstStyle>
          <a:p>
            <a:fld id="{27DBC032-5302-4CEB-8C0E-04AD197B1750}" type="slidenum">
              <a:rPr lang="en-GB" altLang="en-US"/>
              <a:pPr/>
              <a:t>‹#›</a:t>
            </a:fld>
            <a:endParaRPr lang="en-GB" altLang="en-US"/>
          </a:p>
        </p:txBody>
      </p:sp>
    </p:spTree>
    <p:extLst>
      <p:ext uri="{BB962C8B-B14F-4D97-AF65-F5344CB8AC3E}">
        <p14:creationId xmlns:p14="http://schemas.microsoft.com/office/powerpoint/2010/main" val="24643837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4" name="Slide Number Placeholder 3"/>
          <p:cNvSpPr>
            <a:spLocks noGrp="1"/>
          </p:cNvSpPr>
          <p:nvPr>
            <p:ph type="sldNum" sz="quarter" idx="11"/>
          </p:nvPr>
        </p:nvSpPr>
        <p:spPr/>
        <p:txBody>
          <a:bodyPr/>
          <a:lstStyle>
            <a:lvl1pPr>
              <a:defRPr/>
            </a:lvl1pPr>
          </a:lstStyle>
          <a:p>
            <a:fld id="{3F5CE901-A2A0-438A-AB17-F160DC94E001}" type="slidenum">
              <a:rPr lang="en-GB" altLang="en-US"/>
              <a:pPr/>
              <a:t>‹#›</a:t>
            </a:fld>
            <a:endParaRPr lang="en-GB" altLang="en-US"/>
          </a:p>
        </p:txBody>
      </p:sp>
    </p:spTree>
    <p:extLst>
      <p:ext uri="{BB962C8B-B14F-4D97-AF65-F5344CB8AC3E}">
        <p14:creationId xmlns:p14="http://schemas.microsoft.com/office/powerpoint/2010/main" val="5333032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3" name="Slide Number Placeholder 2"/>
          <p:cNvSpPr>
            <a:spLocks noGrp="1"/>
          </p:cNvSpPr>
          <p:nvPr>
            <p:ph type="sldNum" sz="quarter" idx="11"/>
          </p:nvPr>
        </p:nvSpPr>
        <p:spPr/>
        <p:txBody>
          <a:bodyPr/>
          <a:lstStyle>
            <a:lvl1pPr>
              <a:defRPr/>
            </a:lvl1pPr>
          </a:lstStyle>
          <a:p>
            <a:fld id="{EA6EC4BF-BBBE-4F1C-80BC-CC6CACB69FE6}" type="slidenum">
              <a:rPr lang="en-GB" altLang="en-US"/>
              <a:pPr/>
              <a:t>‹#›</a:t>
            </a:fld>
            <a:endParaRPr lang="en-GB" altLang="en-US"/>
          </a:p>
        </p:txBody>
      </p:sp>
    </p:spTree>
    <p:extLst>
      <p:ext uri="{BB962C8B-B14F-4D97-AF65-F5344CB8AC3E}">
        <p14:creationId xmlns:p14="http://schemas.microsoft.com/office/powerpoint/2010/main" val="40746788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6" name="Slide Number Placeholder 5"/>
          <p:cNvSpPr>
            <a:spLocks noGrp="1"/>
          </p:cNvSpPr>
          <p:nvPr>
            <p:ph type="sldNum" sz="quarter" idx="11"/>
          </p:nvPr>
        </p:nvSpPr>
        <p:spPr/>
        <p:txBody>
          <a:bodyPr/>
          <a:lstStyle>
            <a:lvl1pPr>
              <a:defRPr/>
            </a:lvl1pPr>
          </a:lstStyle>
          <a:p>
            <a:fld id="{3F540BBC-0A1E-4B3E-99FC-3F15B2B1DC66}" type="slidenum">
              <a:rPr lang="en-GB" altLang="en-US"/>
              <a:pPr/>
              <a:t>‹#›</a:t>
            </a:fld>
            <a:endParaRPr lang="en-GB" altLang="en-US"/>
          </a:p>
        </p:txBody>
      </p:sp>
    </p:spTree>
    <p:extLst>
      <p:ext uri="{BB962C8B-B14F-4D97-AF65-F5344CB8AC3E}">
        <p14:creationId xmlns:p14="http://schemas.microsoft.com/office/powerpoint/2010/main" val="21186406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smtClean="0"/>
              <a:t>FIXM briefing</a:t>
            </a:r>
            <a:endParaRPr lang="en-GB" altLang="en-US"/>
          </a:p>
        </p:txBody>
      </p:sp>
      <p:sp>
        <p:nvSpPr>
          <p:cNvPr id="6" name="Slide Number Placeholder 5"/>
          <p:cNvSpPr>
            <a:spLocks noGrp="1"/>
          </p:cNvSpPr>
          <p:nvPr>
            <p:ph type="sldNum" sz="quarter" idx="11"/>
          </p:nvPr>
        </p:nvSpPr>
        <p:spPr/>
        <p:txBody>
          <a:bodyPr/>
          <a:lstStyle>
            <a:lvl1pPr>
              <a:defRPr/>
            </a:lvl1pPr>
          </a:lstStyle>
          <a:p>
            <a:fld id="{5D95FC63-5A4A-476C-8A78-17EE36271B2E}" type="slidenum">
              <a:rPr lang="en-GB" altLang="en-US"/>
              <a:pPr/>
              <a:t>‹#›</a:t>
            </a:fld>
            <a:endParaRPr lang="en-GB" altLang="en-US"/>
          </a:p>
        </p:txBody>
      </p:sp>
    </p:spTree>
    <p:extLst>
      <p:ext uri="{BB962C8B-B14F-4D97-AF65-F5344CB8AC3E}">
        <p14:creationId xmlns:p14="http://schemas.microsoft.com/office/powerpoint/2010/main" val="170013904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0"/>
            <a:ext cx="9144000" cy="207963"/>
          </a:xfrm>
          <a:prstGeom prst="rect">
            <a:avLst/>
          </a:prstGeom>
          <a:solidFill>
            <a:srgbClr val="002A5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40" name="Picture 16" descr="ecl-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7600" y="0"/>
            <a:ext cx="952500" cy="104775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0" y="6318250"/>
            <a:ext cx="9144000" cy="53975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 name="Rectangle 2"/>
          <p:cNvSpPr>
            <a:spLocks noGrp="1" noChangeArrowheads="1"/>
          </p:cNvSpPr>
          <p:nvPr>
            <p:ph type="title"/>
          </p:nvPr>
        </p:nvSpPr>
        <p:spPr bwMode="auto">
          <a:xfrm>
            <a:off x="457200" y="477838"/>
            <a:ext cx="68389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57200" y="1614488"/>
            <a:ext cx="82296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Rectangle 5"/>
          <p:cNvSpPr>
            <a:spLocks noGrp="1" noChangeArrowheads="1"/>
          </p:cNvSpPr>
          <p:nvPr>
            <p:ph type="ftr" sz="quarter" idx="3"/>
          </p:nvPr>
        </p:nvSpPr>
        <p:spPr bwMode="auto">
          <a:xfrm>
            <a:off x="2481263" y="6572250"/>
            <a:ext cx="41719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solidFill>
                  <a:srgbClr val="808080"/>
                </a:solidFill>
              </a:defRPr>
            </a:lvl1pPr>
          </a:lstStyle>
          <a:p>
            <a:r>
              <a:rPr lang="en-GB" altLang="en-US" smtClean="0"/>
              <a:t>FIXM briefing</a:t>
            </a:r>
            <a:endParaRPr lang="en-GB" altLang="en-US"/>
          </a:p>
        </p:txBody>
      </p:sp>
      <p:sp>
        <p:nvSpPr>
          <p:cNvPr id="1030" name="Rectangle 6"/>
          <p:cNvSpPr>
            <a:spLocks noGrp="1" noChangeArrowheads="1"/>
          </p:cNvSpPr>
          <p:nvPr>
            <p:ph type="sldNum" sz="quarter" idx="4"/>
          </p:nvPr>
        </p:nvSpPr>
        <p:spPr bwMode="auto">
          <a:xfrm>
            <a:off x="8210550" y="6572250"/>
            <a:ext cx="4762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solidFill>
                  <a:srgbClr val="808080"/>
                </a:solidFill>
              </a:defRPr>
            </a:lvl1pPr>
          </a:lstStyle>
          <a:p>
            <a:fld id="{943E2298-A708-41B3-85AB-E421663BA43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dt="0"/>
  <p:txStyles>
    <p:titleStyle>
      <a:lvl1pPr algn="l" rtl="0" eaLnBrk="1" fontAlgn="base" hangingPunct="1">
        <a:spcBef>
          <a:spcPct val="0"/>
        </a:spcBef>
        <a:spcAft>
          <a:spcPct val="0"/>
        </a:spcAft>
        <a:defRPr sz="24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p:titleStyle>
    <p:bodyStyle>
      <a:lvl1pPr marL="342900" indent="-342900" algn="l" rtl="0" eaLnBrk="1" fontAlgn="base" hangingPunct="1">
        <a:spcBef>
          <a:spcPct val="20000"/>
        </a:spcBef>
        <a:spcAft>
          <a:spcPct val="0"/>
        </a:spcAft>
        <a:buClr>
          <a:srgbClr val="3399CC"/>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Wingdings" pitchFamily="2" charset="2"/>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hyperlink" Target="http://www.fixm.aero/sites/default/files/documents/FIXM%20Change%20Management%20Charter%20v1.0.pdf" TargetMode="External"/><Relationship Id="rId16"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6.jpe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hyperlink" Target="http://www.fixm.aero/sites/default/files/documents/FIXM%20Strategy%20v1.0.pdf" TargetMode="External"/><Relationship Id="rId9" Type="http://schemas.openxmlformats.org/officeDocument/2006/relationships/image" Target="../media/image14.jpe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www.fixm.aero/releases/FIXM-4.0.0/FIXM_Core_v4_0_0_Primer_20161031.pdf" TargetMode="External"/><Relationship Id="rId4" Type="http://schemas.openxmlformats.org/officeDocument/2006/relationships/hyperlink" Target="http://www.fixm.aer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8" name="Rectangle 8"/>
          <p:cNvSpPr>
            <a:spLocks noGrp="1" noChangeArrowheads="1"/>
          </p:cNvSpPr>
          <p:nvPr>
            <p:ph type="ctrTitle"/>
          </p:nvPr>
        </p:nvSpPr>
        <p:spPr/>
        <p:txBody>
          <a:bodyPr/>
          <a:lstStyle/>
          <a:p>
            <a:r>
              <a:rPr lang="en-US" altLang="en-US" sz="4800" dirty="0" smtClean="0"/>
              <a:t>FIXM briefing</a:t>
            </a:r>
            <a:endParaRPr lang="en-US" altLang="en-US" sz="4800" dirty="0"/>
          </a:p>
        </p:txBody>
      </p:sp>
      <p:sp>
        <p:nvSpPr>
          <p:cNvPr id="122889" name="Rectangle 9"/>
          <p:cNvSpPr>
            <a:spLocks noGrp="1" noChangeArrowheads="1"/>
          </p:cNvSpPr>
          <p:nvPr>
            <p:ph type="subTitle" idx="1"/>
          </p:nvPr>
        </p:nvSpPr>
        <p:spPr/>
        <p:txBody>
          <a:bodyPr/>
          <a:lstStyle/>
          <a:p>
            <a:r>
              <a:rPr lang="en-US" altLang="en-US" dirty="0" smtClean="0"/>
              <a:t>for the AIXM CCB</a:t>
            </a:r>
            <a:endParaRPr lang="en-US" altLang="en-US" dirty="0"/>
          </a:p>
        </p:txBody>
      </p:sp>
      <p:sp>
        <p:nvSpPr>
          <p:cNvPr id="122890" name="Text Box 10"/>
          <p:cNvSpPr txBox="1">
            <a:spLocks noChangeArrowheads="1"/>
          </p:cNvSpPr>
          <p:nvPr/>
        </p:nvSpPr>
        <p:spPr bwMode="auto">
          <a:xfrm>
            <a:off x="4419600" y="5708650"/>
            <a:ext cx="4067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5000"/>
              </a:spcBef>
            </a:pPr>
            <a:r>
              <a:rPr lang="en-GB" altLang="en-US" sz="1400" dirty="0" smtClean="0">
                <a:solidFill>
                  <a:schemeClr val="bg1"/>
                </a:solidFill>
              </a:rPr>
              <a:t>Hubert LEPORI</a:t>
            </a:r>
            <a:endParaRPr lang="en-GB" altLang="en-US" sz="1400" dirty="0">
              <a:solidFill>
                <a:schemeClr val="bg1"/>
              </a:solidFill>
            </a:endParaRPr>
          </a:p>
          <a:p>
            <a:pPr algn="r">
              <a:spcBef>
                <a:spcPct val="25000"/>
              </a:spcBef>
            </a:pPr>
            <a:r>
              <a:rPr lang="en-GB" altLang="en-US" sz="1200" dirty="0" smtClean="0">
                <a:solidFill>
                  <a:srgbClr val="3399CC"/>
                </a:solidFill>
              </a:rPr>
              <a:t>EUROCONTROL, ATM/STR/SWM</a:t>
            </a:r>
            <a:endParaRPr lang="en-GB" altLang="en-US" sz="1200" dirty="0">
              <a:solidFill>
                <a:srgbClr val="3399CC"/>
              </a:solidFill>
            </a:endParaRPr>
          </a:p>
          <a:p>
            <a:pPr algn="r">
              <a:spcBef>
                <a:spcPct val="25000"/>
              </a:spcBef>
            </a:pPr>
            <a:r>
              <a:rPr lang="en-GB" altLang="en-US" sz="1200" dirty="0" smtClean="0">
                <a:solidFill>
                  <a:schemeClr val="bg1"/>
                </a:solidFill>
              </a:rPr>
              <a:t>05-Dec-2016</a:t>
            </a:r>
            <a:endParaRPr lang="en-GB" alt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FIXM Governance</a:t>
            </a:r>
            <a:endParaRPr lang="en-GB" dirty="0"/>
          </a:p>
        </p:txBody>
      </p:sp>
      <p:sp>
        <p:nvSpPr>
          <p:cNvPr id="6" name="Footer Placeholder 5"/>
          <p:cNvSpPr>
            <a:spLocks noGrp="1"/>
          </p:cNvSpPr>
          <p:nvPr>
            <p:ph type="ftr" sz="quarter" idx="10"/>
          </p:nvPr>
        </p:nvSpPr>
        <p:spPr/>
        <p:txBody>
          <a:bodyPr/>
          <a:lstStyle/>
          <a:p>
            <a:pPr>
              <a:defRPr/>
            </a:pPr>
            <a:r>
              <a:rPr lang="en-GB" smtClean="0"/>
              <a:t>FIXM briefing</a:t>
            </a:r>
            <a:endParaRPr lang="en-GB" dirty="0"/>
          </a:p>
        </p:txBody>
      </p:sp>
      <p:pic>
        <p:nvPicPr>
          <p:cNvPr id="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0728" t="11453" r="31563" b="1369"/>
          <a:stretch>
            <a:fillRect/>
          </a:stretch>
        </p:blipFill>
        <p:spPr bwMode="auto">
          <a:xfrm>
            <a:off x="7474590" y="4436977"/>
            <a:ext cx="1641429" cy="231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0714" t="11546" r="31508" b="1453"/>
          <a:stretch>
            <a:fillRect/>
          </a:stretch>
        </p:blipFill>
        <p:spPr bwMode="auto">
          <a:xfrm>
            <a:off x="5996765" y="4289613"/>
            <a:ext cx="1655390" cy="232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logo-icao"/>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3636963" y="284163"/>
            <a:ext cx="1736725" cy="1622425"/>
          </a:xfrm>
          <a:noFill/>
        </p:spPr>
      </p:pic>
      <p:sp>
        <p:nvSpPr>
          <p:cNvPr id="11" name="TextBox 10"/>
          <p:cNvSpPr txBox="1"/>
          <p:nvPr/>
        </p:nvSpPr>
        <p:spPr>
          <a:xfrm>
            <a:off x="3221370" y="1887523"/>
            <a:ext cx="2659309" cy="523220"/>
          </a:xfrm>
          <a:prstGeom prst="rect">
            <a:avLst/>
          </a:prstGeom>
          <a:noFill/>
        </p:spPr>
        <p:txBody>
          <a:bodyPr wrap="square" rtlCol="0">
            <a:spAutoFit/>
          </a:bodyPr>
          <a:lstStyle/>
          <a:p>
            <a:pPr algn="ctr"/>
            <a:r>
              <a:rPr lang="en-US" sz="2800" b="1" dirty="0" smtClean="0"/>
              <a:t>ICAO ATMRPP</a:t>
            </a:r>
            <a:endParaRPr lang="en-GB" sz="2800" b="1" dirty="0"/>
          </a:p>
        </p:txBody>
      </p:sp>
      <p:sp>
        <p:nvSpPr>
          <p:cNvPr id="12" name="TextBox 11"/>
          <p:cNvSpPr txBox="1"/>
          <p:nvPr/>
        </p:nvSpPr>
        <p:spPr>
          <a:xfrm>
            <a:off x="3552735" y="3219821"/>
            <a:ext cx="1996580" cy="523220"/>
          </a:xfrm>
          <a:prstGeom prst="rect">
            <a:avLst/>
          </a:prstGeom>
          <a:noFill/>
        </p:spPr>
        <p:txBody>
          <a:bodyPr wrap="square" rtlCol="0">
            <a:spAutoFit/>
          </a:bodyPr>
          <a:lstStyle/>
          <a:p>
            <a:r>
              <a:rPr lang="en-US" sz="2800" b="1" dirty="0" smtClean="0"/>
              <a:t>FIXM CCB</a:t>
            </a:r>
            <a:endParaRPr lang="en-GB" sz="2800" b="1" dirty="0"/>
          </a:p>
        </p:txBody>
      </p:sp>
      <p:sp>
        <p:nvSpPr>
          <p:cNvPr id="13" name="TextBox 12"/>
          <p:cNvSpPr txBox="1"/>
          <p:nvPr/>
        </p:nvSpPr>
        <p:spPr>
          <a:xfrm>
            <a:off x="5880680" y="1779801"/>
            <a:ext cx="3235340"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i="1" dirty="0" smtClean="0"/>
              <a:t>Defines the FF-ICE IERs</a:t>
            </a:r>
          </a:p>
          <a:p>
            <a:pPr marL="285750" indent="-285750">
              <a:buFont typeface="Wingdings" panose="05000000000000000000" pitchFamily="2" charset="2"/>
              <a:buChar char="Ø"/>
            </a:pPr>
            <a:r>
              <a:rPr lang="en-US" sz="1400" i="1" dirty="0" smtClean="0"/>
              <a:t>Decides what is globally applicable</a:t>
            </a:r>
          </a:p>
          <a:p>
            <a:pPr marL="285750" indent="-285750">
              <a:buFont typeface="Wingdings" panose="05000000000000000000" pitchFamily="2" charset="2"/>
              <a:buChar char="Ø"/>
            </a:pPr>
            <a:r>
              <a:rPr lang="en-US" sz="1400" i="1" dirty="0" smtClean="0"/>
              <a:t>Supervises the FIXM development</a:t>
            </a:r>
            <a:endParaRPr lang="en-GB" sz="1400" i="1" dirty="0"/>
          </a:p>
        </p:txBody>
      </p:sp>
      <p:sp>
        <p:nvSpPr>
          <p:cNvPr id="14" name="TextBox 13"/>
          <p:cNvSpPr txBox="1"/>
          <p:nvPr/>
        </p:nvSpPr>
        <p:spPr>
          <a:xfrm>
            <a:off x="5880680" y="3231583"/>
            <a:ext cx="3235340"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i="1" dirty="0"/>
              <a:t>Governs the evolution of FIXM under ATMRPP supervision.</a:t>
            </a:r>
          </a:p>
        </p:txBody>
      </p:sp>
      <p:sp>
        <p:nvSpPr>
          <p:cNvPr id="15" name="TextBox 14"/>
          <p:cNvSpPr txBox="1"/>
          <p:nvPr/>
        </p:nvSpPr>
        <p:spPr>
          <a:xfrm>
            <a:off x="402672" y="1887523"/>
            <a:ext cx="1870745" cy="523220"/>
          </a:xfrm>
          <a:prstGeom prst="rect">
            <a:avLst/>
          </a:prstGeom>
          <a:noFill/>
        </p:spPr>
        <p:txBody>
          <a:bodyPr wrap="square" rtlCol="0">
            <a:spAutoFit/>
          </a:bodyPr>
          <a:lstStyle/>
          <a:p>
            <a:pPr algn="ctr"/>
            <a:r>
              <a:rPr lang="en-US" sz="2800" b="1" dirty="0" smtClean="0"/>
              <a:t>ICAO IMP</a:t>
            </a:r>
            <a:endParaRPr lang="en-GB" sz="2800" b="1" dirty="0"/>
          </a:p>
        </p:txBody>
      </p:sp>
      <p:grpSp>
        <p:nvGrpSpPr>
          <p:cNvPr id="30" name="Group 29"/>
          <p:cNvGrpSpPr/>
          <p:nvPr/>
        </p:nvGrpSpPr>
        <p:grpSpPr>
          <a:xfrm flipV="1">
            <a:off x="3999249" y="2318687"/>
            <a:ext cx="957942" cy="962689"/>
            <a:chOff x="2627784" y="1403821"/>
            <a:chExt cx="4032448" cy="4041403"/>
          </a:xfrm>
          <a:effectLst>
            <a:outerShdw blurRad="50800" dist="38100" dir="5400000" algn="t" rotWithShape="0">
              <a:prstClr val="black">
                <a:alpha val="40000"/>
              </a:prstClr>
            </a:outerShdw>
          </a:effectLst>
        </p:grpSpPr>
        <p:sp>
          <p:nvSpPr>
            <p:cNvPr id="31" name="Circular Arrow 30"/>
            <p:cNvSpPr/>
            <p:nvPr/>
          </p:nvSpPr>
          <p:spPr>
            <a:xfrm rot="10800000">
              <a:off x="2699792" y="1403821"/>
              <a:ext cx="3960440" cy="4032448"/>
            </a:xfrm>
            <a:prstGeom prst="circularArrow">
              <a:avLst>
                <a:gd name="adj1" fmla="val 14218"/>
                <a:gd name="adj2" fmla="val 1095580"/>
                <a:gd name="adj3" fmla="val 16405616"/>
                <a:gd name="adj4" fmla="val 12151969"/>
                <a:gd name="adj5" fmla="val 14835"/>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1587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GB" kern="0">
                <a:solidFill>
                  <a:sysClr val="windowText" lastClr="000000"/>
                </a:solidFill>
                <a:latin typeface="Calibri"/>
              </a:endParaRPr>
            </a:p>
          </p:txBody>
        </p:sp>
        <p:sp>
          <p:nvSpPr>
            <p:cNvPr id="32" name="Circular Arrow 31"/>
            <p:cNvSpPr/>
            <p:nvPr/>
          </p:nvSpPr>
          <p:spPr>
            <a:xfrm rot="16200000">
              <a:off x="2663788" y="1437736"/>
              <a:ext cx="3960440" cy="4032448"/>
            </a:xfrm>
            <a:prstGeom prst="circularArrow">
              <a:avLst>
                <a:gd name="adj1" fmla="val 15224"/>
                <a:gd name="adj2" fmla="val 1095580"/>
                <a:gd name="adj3" fmla="val 16407623"/>
                <a:gd name="adj4" fmla="val 12075811"/>
                <a:gd name="adj5" fmla="val 14835"/>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1587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GB" kern="0">
                <a:solidFill>
                  <a:sysClr val="windowText" lastClr="000000"/>
                </a:solidFill>
                <a:latin typeface="Calibri"/>
              </a:endParaRPr>
            </a:p>
          </p:txBody>
        </p:sp>
        <p:sp>
          <p:nvSpPr>
            <p:cNvPr id="33" name="Circular Arrow 32"/>
            <p:cNvSpPr/>
            <p:nvPr/>
          </p:nvSpPr>
          <p:spPr>
            <a:xfrm rot="5400000">
              <a:off x="2663788" y="1368735"/>
              <a:ext cx="3960440" cy="4032448"/>
            </a:xfrm>
            <a:prstGeom prst="circularArrow">
              <a:avLst>
                <a:gd name="adj1" fmla="val 14981"/>
                <a:gd name="adj2" fmla="val 1095580"/>
                <a:gd name="adj3" fmla="val 16484299"/>
                <a:gd name="adj4" fmla="val 12138220"/>
                <a:gd name="adj5" fmla="val 14835"/>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1587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GB" kern="0">
                <a:solidFill>
                  <a:sysClr val="windowText" lastClr="000000"/>
                </a:solidFill>
                <a:latin typeface="Calibri"/>
              </a:endParaRPr>
            </a:p>
          </p:txBody>
        </p:sp>
        <p:sp>
          <p:nvSpPr>
            <p:cNvPr id="34" name="Circular Arrow 33"/>
            <p:cNvSpPr/>
            <p:nvPr/>
          </p:nvSpPr>
          <p:spPr>
            <a:xfrm>
              <a:off x="2627784" y="1412776"/>
              <a:ext cx="3960440" cy="4032448"/>
            </a:xfrm>
            <a:prstGeom prst="circularArrow">
              <a:avLst>
                <a:gd name="adj1" fmla="val 15309"/>
                <a:gd name="adj2" fmla="val 1095580"/>
                <a:gd name="adj3" fmla="val 16461751"/>
                <a:gd name="adj4" fmla="val 12086288"/>
                <a:gd name="adj5" fmla="val 14835"/>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1587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GB" kern="0">
                <a:solidFill>
                  <a:sysClr val="windowText" lastClr="000000"/>
                </a:solidFill>
                <a:latin typeface="Calibri"/>
              </a:endParaRPr>
            </a:p>
          </p:txBody>
        </p:sp>
      </p:grpSp>
      <p:sp>
        <p:nvSpPr>
          <p:cNvPr id="29" name="TextBox 28"/>
          <p:cNvSpPr txBox="1"/>
          <p:nvPr/>
        </p:nvSpPr>
        <p:spPr>
          <a:xfrm>
            <a:off x="109056" y="2337754"/>
            <a:ext cx="2993861" cy="738664"/>
          </a:xfrm>
          <a:prstGeom prst="rect">
            <a:avLst/>
          </a:prstGeom>
          <a:noFill/>
        </p:spPr>
        <p:txBody>
          <a:bodyPr wrap="square" rtlCol="0">
            <a:spAutoFit/>
          </a:bodyPr>
          <a:lstStyle/>
          <a:p>
            <a:pPr marL="285750" indent="-285750">
              <a:buFont typeface="Wingdings" panose="05000000000000000000" pitchFamily="2" charset="2"/>
              <a:buChar char="Ø"/>
            </a:pPr>
            <a:r>
              <a:rPr lang="en-GB" sz="1400" i="1" dirty="0" smtClean="0"/>
              <a:t>ICAO AIRM, </a:t>
            </a:r>
          </a:p>
          <a:p>
            <a:pPr marL="285750" indent="-285750">
              <a:buFont typeface="Wingdings" panose="05000000000000000000" pitchFamily="2" charset="2"/>
              <a:buChar char="Ø"/>
            </a:pPr>
            <a:r>
              <a:rPr lang="en-US" sz="1400" i="1" dirty="0" smtClean="0"/>
              <a:t>SWIM governance</a:t>
            </a:r>
          </a:p>
          <a:p>
            <a:pPr marL="285750" indent="-285750">
              <a:buFont typeface="Wingdings" panose="05000000000000000000" pitchFamily="2" charset="2"/>
              <a:buChar char="Ø"/>
            </a:pPr>
            <a:r>
              <a:rPr lang="en-US" sz="1400" i="1" dirty="0" smtClean="0"/>
              <a:t>…</a:t>
            </a:r>
            <a:endParaRPr lang="en-GB" sz="1400" i="1" dirty="0"/>
          </a:p>
        </p:txBody>
      </p:sp>
      <p:grpSp>
        <p:nvGrpSpPr>
          <p:cNvPr id="3" name="Group 2"/>
          <p:cNvGrpSpPr/>
          <p:nvPr/>
        </p:nvGrpSpPr>
        <p:grpSpPr>
          <a:xfrm>
            <a:off x="3010843" y="3767192"/>
            <a:ext cx="3070748" cy="2748869"/>
            <a:chOff x="3010843" y="3767192"/>
            <a:chExt cx="3070748" cy="2748869"/>
          </a:xfrm>
        </p:grpSpPr>
        <p:sp>
          <p:nvSpPr>
            <p:cNvPr id="19" name="Rounded Rectangle 18"/>
            <p:cNvSpPr/>
            <p:nvPr/>
          </p:nvSpPr>
          <p:spPr>
            <a:xfrm>
              <a:off x="3010843" y="3767192"/>
              <a:ext cx="3070748" cy="2748869"/>
            </a:xfrm>
            <a:prstGeom prst="roundRect">
              <a:avLst>
                <a:gd name="adj" fmla="val 7465"/>
              </a:avLst>
            </a:prstGeom>
            <a:solidFill>
              <a:schemeClr val="accent3"/>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 name="Picture 5"/>
            <p:cNvPicPr>
              <a:picLocks noChangeAspect="1" noChangeArrowheads="1"/>
            </p:cNvPicPr>
            <p:nvPr/>
          </p:nvPicPr>
          <p:blipFill>
            <a:blip r:embed="rId7">
              <a:extLst>
                <a:ext uri="{28A0092B-C50C-407E-A947-70E740481C1C}">
                  <a14:useLocalDpi xmlns:a14="http://schemas.microsoft.com/office/drawing/2010/main" val="0"/>
                </a:ext>
              </a:extLst>
            </a:blip>
            <a:srcRect l="4271" t="8795" b="-2"/>
            <a:stretch>
              <a:fillRect/>
            </a:stretch>
          </p:blipFill>
          <p:spPr bwMode="auto">
            <a:xfrm>
              <a:off x="3102917" y="3820877"/>
              <a:ext cx="1025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eurocontr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9591" y="5768307"/>
              <a:ext cx="6731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NAT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94530" y="5146896"/>
              <a:ext cx="9699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SESAR JU_Q.JPG"/>
            <p:cNvPicPr>
              <a:picLocks noChangeAspect="1"/>
            </p:cNvPicPr>
            <p:nvPr/>
          </p:nvPicPr>
          <p:blipFill>
            <a:blip r:embed="rId10">
              <a:extLst>
                <a:ext uri="{28A0092B-C50C-407E-A947-70E740481C1C}">
                  <a14:useLocalDpi xmlns:a14="http://schemas.microsoft.com/office/drawing/2010/main" val="0"/>
                </a:ext>
              </a:extLst>
            </a:blip>
            <a:srcRect l="4175" t="8792" r="12822" b="12422"/>
            <a:stretch>
              <a:fillRect/>
            </a:stretch>
          </p:blipFill>
          <p:spPr bwMode="auto">
            <a:xfrm>
              <a:off x="5087127" y="3865326"/>
              <a:ext cx="909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faa-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3051" y="5729887"/>
              <a:ext cx="6572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jca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4716" y="4436977"/>
              <a:ext cx="5651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13">
              <a:extLst>
                <a:ext uri="{28A0092B-C50C-407E-A947-70E740481C1C}">
                  <a14:useLocalDpi xmlns:a14="http://schemas.microsoft.com/office/drawing/2010/main" val="0"/>
                </a:ext>
              </a:extLst>
            </a:blip>
            <a:srcRect l="7584" t="53670" r="65646" b="23164"/>
            <a:stretch>
              <a:fillRect/>
            </a:stretch>
          </p:blipFill>
          <p:spPr bwMode="auto">
            <a:xfrm>
              <a:off x="3102916" y="5010057"/>
              <a:ext cx="80645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3" descr="navcanada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56473" y="5166641"/>
              <a:ext cx="979487" cy="447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8442" y="3917241"/>
              <a:ext cx="966088" cy="40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61858" y="4592630"/>
              <a:ext cx="1841089" cy="3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Slide Number Placeholder 3"/>
          <p:cNvSpPr>
            <a:spLocks noGrp="1"/>
          </p:cNvSpPr>
          <p:nvPr>
            <p:ph type="sldNum" sz="quarter" idx="11"/>
          </p:nvPr>
        </p:nvSpPr>
        <p:spPr/>
        <p:txBody>
          <a:bodyPr/>
          <a:lstStyle/>
          <a:p>
            <a:pPr>
              <a:defRPr/>
            </a:pPr>
            <a:fld id="{5FF8E70D-5D78-4FAB-8EEB-49E2311EA05D}" type="slidenum">
              <a:rPr lang="en-GB" smtClean="0"/>
              <a:pPr>
                <a:defRPr/>
              </a:pPr>
              <a:t>10</a:t>
            </a:fld>
            <a:endParaRPr lang="en-GB"/>
          </a:p>
        </p:txBody>
      </p:sp>
    </p:spTree>
    <p:extLst>
      <p:ext uri="{BB962C8B-B14F-4D97-AF65-F5344CB8AC3E}">
        <p14:creationId xmlns:p14="http://schemas.microsoft.com/office/powerpoint/2010/main" val="2676290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childTnLst>
                          </p:cTn>
                        </p:par>
                        <p:par>
                          <p:cTn id="30" fill="hold">
                            <p:stCondLst>
                              <p:cond delay="1000"/>
                            </p:stCondLst>
                            <p:childTnLst>
                              <p:par>
                                <p:cTn id="31" presetID="8" presetClass="emph" presetSubtype="0" repeatCount="indefinite" fill="hold" nodeType="afterEffect">
                                  <p:stCondLst>
                                    <p:cond delay="0"/>
                                  </p:stCondLst>
                                  <p:childTnLst>
                                    <p:animRot by="-21600000">
                                      <p:cBhvr>
                                        <p:cTn id="32" dur="3000" fill="hold"/>
                                        <p:tgtEl>
                                          <p:spTgt spid="3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11</a:t>
            </a:fld>
            <a:endParaRPr lang="en-GB"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18" y="1924495"/>
            <a:ext cx="4822825"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42446" y="1740704"/>
            <a:ext cx="742069" cy="68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735018" y="2060018"/>
            <a:ext cx="3331228" cy="338554"/>
          </a:xfrm>
          <a:prstGeom prst="rect">
            <a:avLst/>
          </a:prstGeom>
          <a:solidFill>
            <a:schemeClr val="bg1"/>
          </a:solidFill>
          <a:ln>
            <a:noFill/>
          </a:ln>
        </p:spPr>
        <p:txBody>
          <a:bodyPr wrap="square" rtlCol="0">
            <a:spAutoFit/>
          </a:bodyPr>
          <a:lstStyle/>
          <a:p>
            <a:pPr algn="ctr"/>
            <a:r>
              <a:rPr lang="en-GB" sz="1600" dirty="0" smtClean="0"/>
              <a:t>FIXM </a:t>
            </a:r>
            <a:r>
              <a:rPr lang="en-GB" sz="1600" dirty="0"/>
              <a:t>CCB </a:t>
            </a:r>
            <a:r>
              <a:rPr lang="en-GB" sz="1600" dirty="0" smtClean="0"/>
              <a:t>+ </a:t>
            </a:r>
            <a:r>
              <a:rPr lang="en-GB" sz="1600" dirty="0"/>
              <a:t>ATMRPP </a:t>
            </a:r>
            <a:r>
              <a:rPr lang="en-GB" sz="1600" dirty="0" smtClean="0"/>
              <a:t>supervision</a:t>
            </a:r>
            <a:endParaRPr lang="en-GB" sz="1600" dirty="0"/>
          </a:p>
        </p:txBody>
      </p:sp>
      <p:cxnSp>
        <p:nvCxnSpPr>
          <p:cNvPr id="9" name="Straight Connector 8"/>
          <p:cNvCxnSpPr/>
          <p:nvPr/>
        </p:nvCxnSpPr>
        <p:spPr>
          <a:xfrm flipV="1">
            <a:off x="6156962" y="2082003"/>
            <a:ext cx="0" cy="3413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22532" y="2082003"/>
            <a:ext cx="0" cy="3413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96"/>
          <a:stretch/>
        </p:blipFill>
        <p:spPr bwMode="auto">
          <a:xfrm>
            <a:off x="1432559" y="1"/>
            <a:ext cx="771143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8"/>
          <p:cNvSpPr>
            <a:spLocks noGrp="1"/>
          </p:cNvSpPr>
          <p:nvPr>
            <p:ph type="title"/>
          </p:nvPr>
        </p:nvSpPr>
        <p:spPr>
          <a:xfrm>
            <a:off x="457200" y="477838"/>
            <a:ext cx="1866900" cy="776287"/>
          </a:xfrm>
        </p:spPr>
        <p:txBody>
          <a:bodyPr/>
          <a:lstStyle/>
          <a:p>
            <a:r>
              <a:rPr lang="en-US" dirty="0" smtClean="0"/>
              <a:t>Extensions</a:t>
            </a:r>
            <a:br>
              <a:rPr lang="en-US" dirty="0" smtClean="0"/>
            </a:br>
            <a:r>
              <a:rPr lang="en-US" dirty="0" smtClean="0"/>
              <a:t>to</a:t>
            </a:r>
            <a:br>
              <a:rPr lang="en-US" dirty="0" smtClean="0"/>
            </a:br>
            <a:r>
              <a:rPr lang="en-US" dirty="0" smtClean="0"/>
              <a:t>FIXM</a:t>
            </a:r>
            <a:endParaRPr lang="en-GB" dirty="0"/>
          </a:p>
        </p:txBody>
      </p:sp>
    </p:spTree>
    <p:extLst>
      <p:ext uri="{BB962C8B-B14F-4D97-AF65-F5344CB8AC3E}">
        <p14:creationId xmlns:p14="http://schemas.microsoft.com/office/powerpoint/2010/main" val="3151583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12</a:t>
            </a:fld>
            <a:endParaRPr lang="en-GB" alt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t>Part 2</a:t>
            </a:r>
          </a:p>
          <a:p>
            <a:pPr algn="ctr"/>
            <a:r>
              <a:rPr lang="en-US" sz="5400" b="1" dirty="0" smtClean="0"/>
              <a:t>FIXM talking points</a:t>
            </a:r>
            <a:endParaRPr lang="en-GB" sz="5400" b="1" dirty="0" smtClean="0"/>
          </a:p>
          <a:p>
            <a:pPr algn="ctr"/>
            <a:r>
              <a:rPr lang="en-US" sz="5400" b="1" dirty="0" smtClean="0"/>
              <a:t>for the AIXM CCB</a:t>
            </a:r>
            <a:endParaRPr lang="en-GB" sz="5400" b="1" dirty="0"/>
          </a:p>
        </p:txBody>
      </p:sp>
    </p:spTree>
    <p:extLst>
      <p:ext uri="{BB962C8B-B14F-4D97-AF65-F5344CB8AC3E}">
        <p14:creationId xmlns:p14="http://schemas.microsoft.com/office/powerpoint/2010/main" val="27572292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 route designator</a:t>
            </a:r>
            <a:endParaRPr lang="en-GB" dirty="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13</a:t>
            </a:fld>
            <a:endParaRPr lang="en-GB" altLang="en-US"/>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9663" t="11209" r="1751" b="13187"/>
          <a:stretch/>
        </p:blipFill>
        <p:spPr bwMode="auto">
          <a:xfrm>
            <a:off x="126925" y="1413197"/>
            <a:ext cx="3094519"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545" t="17073" r="4545" b="10366"/>
          <a:stretch/>
        </p:blipFill>
        <p:spPr bwMode="auto">
          <a:xfrm>
            <a:off x="4135047" y="584520"/>
            <a:ext cx="5045849"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21734" y="3508697"/>
            <a:ext cx="876300" cy="646331"/>
          </a:xfrm>
          <a:prstGeom prst="rect">
            <a:avLst/>
          </a:prstGeom>
          <a:noFill/>
        </p:spPr>
        <p:txBody>
          <a:bodyPr wrap="square" rtlCol="0">
            <a:spAutoFit/>
          </a:bodyPr>
          <a:lstStyle/>
          <a:p>
            <a:pPr algn="ctr"/>
            <a:r>
              <a:rPr lang="en-US" i="1" dirty="0" smtClean="0"/>
              <a:t>FIXM v4.0.0</a:t>
            </a:r>
            <a:endParaRPr lang="en-GB" i="1" dirty="0"/>
          </a:p>
        </p:txBody>
      </p:sp>
      <p:sp>
        <p:nvSpPr>
          <p:cNvPr id="9" name="Rectangle 8"/>
          <p:cNvSpPr/>
          <p:nvPr/>
        </p:nvSpPr>
        <p:spPr>
          <a:xfrm>
            <a:off x="7248089" y="3655695"/>
            <a:ext cx="813043" cy="646331"/>
          </a:xfrm>
          <a:prstGeom prst="rect">
            <a:avLst/>
          </a:prstGeom>
        </p:spPr>
        <p:txBody>
          <a:bodyPr wrap="none">
            <a:spAutoFit/>
          </a:bodyPr>
          <a:lstStyle/>
          <a:p>
            <a:pPr algn="ctr"/>
            <a:r>
              <a:rPr lang="en-US" i="1" dirty="0" smtClean="0"/>
              <a:t>AIXM</a:t>
            </a:r>
            <a:br>
              <a:rPr lang="en-US" i="1" dirty="0" smtClean="0"/>
            </a:br>
            <a:r>
              <a:rPr lang="en-US" i="1" dirty="0" smtClean="0"/>
              <a:t>v5.1.1</a:t>
            </a:r>
            <a:endParaRPr lang="en-GB" i="1"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40" t="12331" r="2174" b="18161"/>
          <a:stretch/>
        </p:blipFill>
        <p:spPr bwMode="auto">
          <a:xfrm>
            <a:off x="4188386" y="2392708"/>
            <a:ext cx="4368874" cy="147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Right Arrow 9"/>
          <p:cNvSpPr/>
          <p:nvPr/>
        </p:nvSpPr>
        <p:spPr>
          <a:xfrm>
            <a:off x="3269069" y="2303149"/>
            <a:ext cx="762000" cy="315595"/>
          </a:xfrm>
          <a:prstGeom prst="lef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88" t="21692" r="4833" b="13692"/>
          <a:stretch/>
        </p:blipFill>
        <p:spPr bwMode="auto">
          <a:xfrm>
            <a:off x="4135045" y="5364481"/>
            <a:ext cx="3519565" cy="104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299" t="15632" r="3801" b="19594"/>
          <a:stretch/>
        </p:blipFill>
        <p:spPr bwMode="auto">
          <a:xfrm>
            <a:off x="4206328" y="4116256"/>
            <a:ext cx="4350932" cy="124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340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14</a:t>
            </a:fld>
            <a:endParaRPr lang="en-GB" altLang="en-US"/>
          </a:p>
        </p:txBody>
      </p:sp>
      <p:pic>
        <p:nvPicPr>
          <p:cNvPr id="142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21" t="6989" r="2906" b="3660"/>
          <a:stretch/>
        </p:blipFill>
        <p:spPr bwMode="auto">
          <a:xfrm>
            <a:off x="1303021" y="990599"/>
            <a:ext cx="6400800" cy="511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771775" y="5286376"/>
            <a:ext cx="3886200" cy="819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743075" y="2438400"/>
            <a:ext cx="2581276"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95475" y="1245973"/>
            <a:ext cx="876300" cy="646331"/>
          </a:xfrm>
          <a:prstGeom prst="rect">
            <a:avLst/>
          </a:prstGeom>
          <a:noFill/>
        </p:spPr>
        <p:txBody>
          <a:bodyPr wrap="square" rtlCol="0">
            <a:spAutoFit/>
          </a:bodyPr>
          <a:lstStyle/>
          <a:p>
            <a:pPr algn="ctr"/>
            <a:r>
              <a:rPr lang="en-US" i="1" dirty="0" smtClean="0"/>
              <a:t>FIXM v4.0.0</a:t>
            </a:r>
            <a:endParaRPr lang="en-GB" i="1" dirty="0"/>
          </a:p>
        </p:txBody>
      </p:sp>
      <p:sp>
        <p:nvSpPr>
          <p:cNvPr id="3" name="Title 2"/>
          <p:cNvSpPr>
            <a:spLocks noGrp="1"/>
          </p:cNvSpPr>
          <p:nvPr>
            <p:ph type="title"/>
          </p:nvPr>
        </p:nvSpPr>
        <p:spPr/>
        <p:txBody>
          <a:bodyPr/>
          <a:lstStyle/>
          <a:p>
            <a:r>
              <a:rPr lang="en-US" dirty="0" smtClean="0"/>
              <a:t>Significant point</a:t>
            </a:r>
            <a:endParaRPr lang="en-GB" dirty="0"/>
          </a:p>
        </p:txBody>
      </p:sp>
    </p:spTree>
    <p:extLst>
      <p:ext uri="{BB962C8B-B14F-4D97-AF65-F5344CB8AC3E}">
        <p14:creationId xmlns:p14="http://schemas.microsoft.com/office/powerpoint/2010/main" val="189050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fade">
                                      <p:cBhvr>
                                        <p:cTn id="7" dur="500"/>
                                        <p:tgtEl>
                                          <p:spTgt spid="1423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2900" y="2442567"/>
            <a:ext cx="4411980" cy="1021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&lt;</a:t>
            </a:r>
            <a:r>
              <a:rPr lang="en-GB" sz="1200" dirty="0" err="1">
                <a:solidFill>
                  <a:schemeClr val="tx1"/>
                </a:solidFill>
              </a:rPr>
              <a:t>complexType</a:t>
            </a:r>
            <a:r>
              <a:rPr lang="en-GB" sz="1200" dirty="0">
                <a:solidFill>
                  <a:schemeClr val="tx1"/>
                </a:solidFill>
              </a:rPr>
              <a:t> abstract="true" name="</a:t>
            </a:r>
            <a:r>
              <a:rPr lang="en-GB" sz="1200" dirty="0" err="1">
                <a:solidFill>
                  <a:srgbClr val="FF0000"/>
                </a:solidFill>
              </a:rPr>
              <a:t>SignificantPointType</a:t>
            </a:r>
            <a:r>
              <a:rPr lang="en-GB" sz="1200" dirty="0">
                <a:solidFill>
                  <a:schemeClr val="tx1"/>
                </a:solidFill>
              </a:rPr>
              <a:t>"&gt;</a:t>
            </a:r>
          </a:p>
          <a:p>
            <a:r>
              <a:rPr lang="en-GB" sz="1200" dirty="0">
                <a:solidFill>
                  <a:schemeClr val="tx1"/>
                </a:solidFill>
              </a:rPr>
              <a:t>...</a:t>
            </a:r>
          </a:p>
          <a:p>
            <a:r>
              <a:rPr lang="en-GB" sz="1200" dirty="0">
                <a:solidFill>
                  <a:srgbClr val="FF0000"/>
                </a:solidFill>
              </a:rPr>
              <a:t>&lt;</a:t>
            </a:r>
            <a:r>
              <a:rPr lang="en-GB" sz="1200" dirty="0" err="1">
                <a:solidFill>
                  <a:srgbClr val="FF0000"/>
                </a:solidFill>
              </a:rPr>
              <a:t>attributeGroup</a:t>
            </a:r>
            <a:r>
              <a:rPr lang="en-GB" sz="1200" dirty="0">
                <a:solidFill>
                  <a:srgbClr val="FF0000"/>
                </a:solidFill>
              </a:rPr>
              <a:t> ref="</a:t>
            </a:r>
            <a:r>
              <a:rPr lang="en-GB" sz="1200" dirty="0" err="1">
                <a:solidFill>
                  <a:srgbClr val="FF0000"/>
                </a:solidFill>
              </a:rPr>
              <a:t>xlink:simpleAttrs</a:t>
            </a:r>
            <a:r>
              <a:rPr lang="en-GB" sz="1200" dirty="0" smtClean="0">
                <a:solidFill>
                  <a:srgbClr val="FF0000"/>
                </a:solidFill>
              </a:rPr>
              <a:t>"/&gt;</a:t>
            </a:r>
            <a:endParaRPr lang="en-GB" sz="1200" dirty="0">
              <a:solidFill>
                <a:srgbClr val="FF0000"/>
              </a:solidFill>
            </a:endParaRPr>
          </a:p>
          <a:p>
            <a:r>
              <a:rPr lang="en-GB" sz="1200" dirty="0">
                <a:solidFill>
                  <a:schemeClr val="tx1"/>
                </a:solidFill>
              </a:rPr>
              <a:t>&lt;/</a:t>
            </a:r>
            <a:r>
              <a:rPr lang="en-GB" sz="1200" dirty="0" err="1">
                <a:solidFill>
                  <a:schemeClr val="tx1"/>
                </a:solidFill>
              </a:rPr>
              <a:t>complexType</a:t>
            </a:r>
            <a:r>
              <a:rPr lang="en-GB" sz="1200" dirty="0" smtClean="0">
                <a:solidFill>
                  <a:schemeClr val="tx1"/>
                </a:solidFill>
              </a:rPr>
              <a:t>&gt;</a:t>
            </a:r>
            <a:endParaRPr lang="en-GB" sz="1200" dirty="0">
              <a:solidFill>
                <a:schemeClr val="tx1"/>
              </a:solidFill>
            </a:endParaRPr>
          </a:p>
        </p:txBody>
      </p:sp>
      <p:sp>
        <p:nvSpPr>
          <p:cNvPr id="6" name="Rectangle 5"/>
          <p:cNvSpPr/>
          <p:nvPr/>
        </p:nvSpPr>
        <p:spPr>
          <a:xfrm>
            <a:off x="289024" y="1796534"/>
            <a:ext cx="7978676" cy="615553"/>
          </a:xfrm>
          <a:prstGeom prst="rect">
            <a:avLst/>
          </a:prstGeom>
        </p:spPr>
        <p:txBody>
          <a:bodyPr wrap="square">
            <a:spAutoFit/>
          </a:bodyPr>
          <a:lstStyle/>
          <a:p>
            <a:r>
              <a:rPr lang="en-GB" b="1" u="sng" dirty="0"/>
              <a:t> </a:t>
            </a:r>
            <a:r>
              <a:rPr lang="en-GB" b="1" u="sng" dirty="0" smtClean="0"/>
              <a:t>CR - Unrestricted </a:t>
            </a:r>
            <a:r>
              <a:rPr lang="en-GB" b="1" u="sng" dirty="0"/>
              <a:t>URI </a:t>
            </a:r>
            <a:r>
              <a:rPr lang="en-GB" b="1" u="sng" dirty="0" smtClean="0"/>
              <a:t>Referencing</a:t>
            </a:r>
          </a:p>
          <a:p>
            <a:pPr marL="285750" indent="-285750">
              <a:buFont typeface="Wingdings" panose="05000000000000000000" pitchFamily="2" charset="2"/>
              <a:buChar char="Ø"/>
            </a:pPr>
            <a:r>
              <a:rPr lang="en-GB" sz="1600" dirty="0" smtClean="0"/>
              <a:t>Enable the inclusion of </a:t>
            </a:r>
            <a:r>
              <a:rPr lang="en-GB" sz="1600" dirty="0" err="1"/>
              <a:t>XLink</a:t>
            </a:r>
            <a:r>
              <a:rPr lang="en-GB" sz="1600" dirty="0"/>
              <a:t> </a:t>
            </a:r>
            <a:r>
              <a:rPr lang="en-GB" sz="1600" dirty="0" smtClean="0"/>
              <a:t>references (to AIXM data) in FIXM datasets</a:t>
            </a:r>
            <a:endParaRPr lang="en-GB" sz="1600" dirty="0"/>
          </a:p>
        </p:txBody>
      </p:sp>
      <p:sp>
        <p:nvSpPr>
          <p:cNvPr id="2" name="Title 1"/>
          <p:cNvSpPr>
            <a:spLocks noGrp="1"/>
          </p:cNvSpPr>
          <p:nvPr>
            <p:ph type="title"/>
          </p:nvPr>
        </p:nvSpPr>
        <p:spPr/>
        <p:txBody>
          <a:bodyPr/>
          <a:lstStyle/>
          <a:p>
            <a:r>
              <a:rPr lang="en-US" dirty="0" smtClean="0"/>
              <a:t>Some </a:t>
            </a:r>
            <a:r>
              <a:rPr lang="en-US" b="1" dirty="0" smtClean="0">
                <a:solidFill>
                  <a:srgbClr val="FF0000"/>
                </a:solidFill>
              </a:rPr>
              <a:t>candidate</a:t>
            </a:r>
            <a:r>
              <a:rPr lang="en-US" dirty="0" smtClean="0">
                <a:solidFill>
                  <a:srgbClr val="FF0000"/>
                </a:solidFill>
              </a:rPr>
              <a:t> </a:t>
            </a:r>
            <a:r>
              <a:rPr lang="en-US" dirty="0" smtClean="0"/>
              <a:t>FIXM v4.1.0 </a:t>
            </a:r>
            <a:br>
              <a:rPr lang="en-US" dirty="0" smtClean="0"/>
            </a:br>
            <a:r>
              <a:rPr lang="en-US" dirty="0" smtClean="0"/>
              <a:t>Change Requests</a:t>
            </a:r>
            <a:endParaRPr lang="en-GB" dirty="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15</a:t>
            </a:fld>
            <a:endParaRPr lang="en-GB" altLang="en-US"/>
          </a:p>
        </p:txBody>
      </p:sp>
      <p:sp>
        <p:nvSpPr>
          <p:cNvPr id="12" name="Rectangle 11"/>
          <p:cNvSpPr/>
          <p:nvPr/>
        </p:nvSpPr>
        <p:spPr>
          <a:xfrm>
            <a:off x="3618964" y="3946563"/>
            <a:ext cx="5166896" cy="615553"/>
          </a:xfrm>
          <a:prstGeom prst="rect">
            <a:avLst/>
          </a:prstGeom>
        </p:spPr>
        <p:txBody>
          <a:bodyPr wrap="square">
            <a:spAutoFit/>
          </a:bodyPr>
          <a:lstStyle/>
          <a:p>
            <a:r>
              <a:rPr lang="en-GB" b="1" u="sng" dirty="0"/>
              <a:t> </a:t>
            </a:r>
            <a:r>
              <a:rPr lang="en-GB" b="1" u="sng" dirty="0" smtClean="0"/>
              <a:t>CR - </a:t>
            </a:r>
            <a:r>
              <a:rPr lang="en-US" b="1" u="sng" dirty="0"/>
              <a:t>Make use of the GML Aviation Profile</a:t>
            </a:r>
          </a:p>
          <a:p>
            <a:pPr marL="285750" indent="-285750">
              <a:buFont typeface="Wingdings" panose="05000000000000000000" pitchFamily="2" charset="2"/>
              <a:buChar char="Ø"/>
            </a:pPr>
            <a:r>
              <a:rPr lang="en-GB" sz="1600" dirty="0" smtClean="0"/>
              <a:t>Or develop another profile…</a:t>
            </a:r>
            <a:endParaRPr lang="en-GB" sz="1600" dirty="0"/>
          </a:p>
        </p:txBody>
      </p:sp>
      <p:sp>
        <p:nvSpPr>
          <p:cNvPr id="13" name="TextBox 12"/>
          <p:cNvSpPr txBox="1"/>
          <p:nvPr/>
        </p:nvSpPr>
        <p:spPr>
          <a:xfrm>
            <a:off x="342900" y="5336620"/>
            <a:ext cx="8100060" cy="369332"/>
          </a:xfrm>
          <a:prstGeom prst="rect">
            <a:avLst/>
          </a:prstGeom>
          <a:noFill/>
        </p:spPr>
        <p:txBody>
          <a:bodyPr wrap="square" rtlCol="0">
            <a:spAutoFit/>
          </a:bodyPr>
          <a:lstStyle/>
          <a:p>
            <a:r>
              <a:rPr lang="en-US" dirty="0"/>
              <a:t>More candidate </a:t>
            </a:r>
            <a:r>
              <a:rPr lang="en-US" dirty="0" smtClean="0"/>
              <a:t>CRs in the OGC </a:t>
            </a:r>
            <a:r>
              <a:rPr lang="en-US" b="1" u="sng" dirty="0" smtClean="0"/>
              <a:t>Testbed-12 </a:t>
            </a:r>
            <a:r>
              <a:rPr lang="en-US" b="1" u="sng" dirty="0"/>
              <a:t>FIXM GML Engineering Report</a:t>
            </a:r>
            <a:endParaRPr lang="en-GB" b="1" u="sng" dirty="0"/>
          </a:p>
        </p:txBody>
      </p:sp>
      <p:sp>
        <p:nvSpPr>
          <p:cNvPr id="10" name="TextBox 9"/>
          <p:cNvSpPr txBox="1"/>
          <p:nvPr/>
        </p:nvSpPr>
        <p:spPr>
          <a:xfrm rot="1577073">
            <a:off x="4772474" y="683394"/>
            <a:ext cx="2164212" cy="584775"/>
          </a:xfrm>
          <a:prstGeom prst="rect">
            <a:avLst/>
          </a:prstGeom>
          <a:solidFill>
            <a:schemeClr val="bg1"/>
          </a:solidFill>
          <a:ln w="25400">
            <a:solidFill>
              <a:srgbClr val="FF0000"/>
            </a:solidFill>
          </a:ln>
        </p:spPr>
        <p:txBody>
          <a:bodyPr wrap="square" rtlCol="0">
            <a:spAutoFit/>
          </a:bodyPr>
          <a:lstStyle/>
          <a:p>
            <a:pPr algn="ctr"/>
            <a:r>
              <a:rPr lang="en-US" sz="1600" dirty="0" smtClean="0">
                <a:solidFill>
                  <a:srgbClr val="FF0000"/>
                </a:solidFill>
              </a:rPr>
              <a:t>Not yet discussed by FIXM CCB!</a:t>
            </a:r>
            <a:endParaRPr lang="en-GB" sz="1600" dirty="0">
              <a:solidFill>
                <a:srgbClr val="FF0000"/>
              </a:solidFill>
            </a:endParaRPr>
          </a:p>
        </p:txBody>
      </p:sp>
    </p:spTree>
    <p:extLst>
      <p:ext uri="{BB962C8B-B14F-4D97-AF65-F5344CB8AC3E}">
        <p14:creationId xmlns:p14="http://schemas.microsoft.com/office/powerpoint/2010/main" val="52576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AIXM and FIXM are different solutions for different business cases</a:t>
            </a:r>
            <a:endParaRPr lang="en-GB" dirty="0"/>
          </a:p>
        </p:txBody>
      </p:sp>
      <p:sp>
        <p:nvSpPr>
          <p:cNvPr id="3" name="Content Placeholder 2"/>
          <p:cNvSpPr>
            <a:spLocks noGrp="1"/>
          </p:cNvSpPr>
          <p:nvPr>
            <p:ph idx="1"/>
          </p:nvPr>
        </p:nvSpPr>
        <p:spPr/>
        <p:txBody>
          <a:bodyPr/>
          <a:lstStyle/>
          <a:p>
            <a:r>
              <a:rPr lang="en-US" b="1" dirty="0" smtClean="0"/>
              <a:t>FIXM and AIXM have different technical designs</a:t>
            </a:r>
          </a:p>
          <a:p>
            <a:pPr lvl="1"/>
            <a:r>
              <a:rPr lang="en-US" dirty="0" smtClean="0"/>
              <a:t>This is normal! </a:t>
            </a:r>
          </a:p>
          <a:p>
            <a:pPr lvl="1"/>
            <a:r>
              <a:rPr lang="en-US" dirty="0" smtClean="0"/>
              <a:t>AIXM and FIXM are designed and optimized for their respective use cases!</a:t>
            </a:r>
          </a:p>
          <a:p>
            <a:r>
              <a:rPr lang="en-US" b="1" dirty="0" smtClean="0"/>
              <a:t>FIXM </a:t>
            </a:r>
            <a:r>
              <a:rPr lang="en-US" b="1" dirty="0"/>
              <a:t>does not import a profile of </a:t>
            </a:r>
            <a:r>
              <a:rPr lang="en-US" b="1" dirty="0" smtClean="0"/>
              <a:t>AIXM</a:t>
            </a:r>
          </a:p>
          <a:p>
            <a:pPr lvl="1"/>
            <a:r>
              <a:rPr lang="en-US" dirty="0" smtClean="0"/>
              <a:t>Why should FIXM integrate and then misuse the AIXM temporality model, which is created for enabling Digital </a:t>
            </a:r>
            <a:r>
              <a:rPr lang="en-US" dirty="0" smtClean="0"/>
              <a:t>NOTAM exchanges</a:t>
            </a:r>
            <a:r>
              <a:rPr lang="en-US" dirty="0" smtClean="0"/>
              <a:t>?</a:t>
            </a:r>
          </a:p>
          <a:p>
            <a:pPr marL="0" indent="0">
              <a:buNone/>
            </a:pPr>
            <a:r>
              <a:rPr lang="en-US" u="sng" dirty="0" smtClean="0"/>
              <a:t>BUT</a:t>
            </a:r>
          </a:p>
          <a:p>
            <a:r>
              <a:rPr lang="en-US" dirty="0" smtClean="0"/>
              <a:t>FIXM is </a:t>
            </a:r>
            <a:r>
              <a:rPr lang="en-US" b="1" dirty="0" smtClean="0"/>
              <a:t>“</a:t>
            </a:r>
            <a:r>
              <a:rPr lang="en-US" b="1" dirty="0" err="1" smtClean="0"/>
              <a:t>mappable</a:t>
            </a:r>
            <a:r>
              <a:rPr lang="en-US" b="1" dirty="0" smtClean="0"/>
              <a:t>”</a:t>
            </a:r>
            <a:r>
              <a:rPr lang="en-US" dirty="0" smtClean="0"/>
              <a:t> to AIXM</a:t>
            </a:r>
          </a:p>
          <a:p>
            <a:r>
              <a:rPr lang="en-US" dirty="0"/>
              <a:t>The next FIXM version might enable references to AIXM data using </a:t>
            </a:r>
            <a:r>
              <a:rPr lang="en-US" dirty="0" err="1"/>
              <a:t>Xlink</a:t>
            </a:r>
            <a:r>
              <a:rPr lang="en-US" dirty="0"/>
              <a:t> </a:t>
            </a:r>
            <a:r>
              <a:rPr lang="en-US" dirty="0" err="1"/>
              <a:t>href</a:t>
            </a:r>
            <a:endParaRPr lang="en-US" dirty="0"/>
          </a:p>
          <a:p>
            <a:r>
              <a:rPr lang="en-US" dirty="0" smtClean="0"/>
              <a:t>Eventually, FIXM and AIXM should map to the </a:t>
            </a:r>
            <a:r>
              <a:rPr lang="en-US" b="1" dirty="0" smtClean="0"/>
              <a:t>ICAO AIRM</a:t>
            </a:r>
          </a:p>
          <a:p>
            <a:pPr lvl="1"/>
            <a:endParaRPr lang="en-GB" dirty="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16</a:t>
            </a:fld>
            <a:endParaRPr lang="en-GB" altLang="en-US"/>
          </a:p>
        </p:txBody>
      </p:sp>
    </p:spTree>
    <p:extLst>
      <p:ext uri="{BB962C8B-B14F-4D97-AF65-F5344CB8AC3E}">
        <p14:creationId xmlns:p14="http://schemas.microsoft.com/office/powerpoint/2010/main" val="304181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about the ICAO AIRM</a:t>
            </a:r>
            <a:endParaRPr lang="en-GB" dirty="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17</a:t>
            </a:fld>
            <a:endParaRPr lang="en-GB"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 y="1109537"/>
            <a:ext cx="7034984" cy="52531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063569">
            <a:off x="4450082" y="5433059"/>
            <a:ext cx="2979420" cy="923330"/>
          </a:xfrm>
          <a:prstGeom prst="rect">
            <a:avLst/>
          </a:prstGeom>
          <a:solidFill>
            <a:schemeClr val="bg1"/>
          </a:solidFill>
          <a:ln w="25400">
            <a:solidFill>
              <a:srgbClr val="FFC000"/>
            </a:solidFill>
          </a:ln>
        </p:spPr>
        <p:txBody>
          <a:bodyPr wrap="square" rtlCol="0">
            <a:spAutoFit/>
          </a:bodyPr>
          <a:lstStyle/>
          <a:p>
            <a:r>
              <a:rPr lang="en-US" dirty="0" smtClean="0">
                <a:solidFill>
                  <a:srgbClr val="FFC000"/>
                </a:solidFill>
              </a:rPr>
              <a:t>Slide presented during the ATMRPP/IMP joint session (Nov 2016)</a:t>
            </a:r>
            <a:endParaRPr lang="en-GB" dirty="0">
              <a:solidFill>
                <a:srgbClr val="FFC000"/>
              </a:solidFill>
            </a:endParaRPr>
          </a:p>
        </p:txBody>
      </p:sp>
    </p:spTree>
    <p:extLst>
      <p:ext uri="{BB962C8B-B14F-4D97-AF65-F5344CB8AC3E}">
        <p14:creationId xmlns:p14="http://schemas.microsoft.com/office/powerpoint/2010/main" val="41678809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about the ICAO AIRM</a:t>
            </a:r>
            <a:endParaRPr lang="en-GB" dirty="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18</a:t>
            </a:fld>
            <a:endParaRPr lang="en-GB"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112585"/>
            <a:ext cx="6948085" cy="52985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063569">
            <a:off x="4450082" y="5433059"/>
            <a:ext cx="2979420" cy="923330"/>
          </a:xfrm>
          <a:prstGeom prst="rect">
            <a:avLst/>
          </a:prstGeom>
          <a:solidFill>
            <a:schemeClr val="bg1"/>
          </a:solidFill>
          <a:ln w="25400">
            <a:solidFill>
              <a:srgbClr val="FFC000"/>
            </a:solidFill>
          </a:ln>
        </p:spPr>
        <p:txBody>
          <a:bodyPr wrap="square" rtlCol="0">
            <a:spAutoFit/>
          </a:bodyPr>
          <a:lstStyle/>
          <a:p>
            <a:r>
              <a:rPr lang="en-US" dirty="0" smtClean="0">
                <a:solidFill>
                  <a:srgbClr val="FFC000"/>
                </a:solidFill>
              </a:rPr>
              <a:t>Slide presented during the ATMRPP/IMP joint session (Nov 2016)</a:t>
            </a:r>
            <a:endParaRPr lang="en-GB" dirty="0">
              <a:solidFill>
                <a:srgbClr val="FFC000"/>
              </a:solidFill>
            </a:endParaRPr>
          </a:p>
        </p:txBody>
      </p:sp>
    </p:spTree>
    <p:extLst>
      <p:ext uri="{BB962C8B-B14F-4D97-AF65-F5344CB8AC3E}">
        <p14:creationId xmlns:p14="http://schemas.microsoft.com/office/powerpoint/2010/main" val="29713095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19</a:t>
            </a:fld>
            <a:endParaRPr lang="en-GB" altLang="en-US"/>
          </a:p>
        </p:txBody>
      </p:sp>
      <p:pic>
        <p:nvPicPr>
          <p:cNvPr id="6" name="Afbeelding 3" descr="faq_questionma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1341" y="1679896"/>
            <a:ext cx="2987040" cy="373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831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GB" dirty="0"/>
          </a:p>
        </p:txBody>
      </p:sp>
      <p:sp>
        <p:nvSpPr>
          <p:cNvPr id="3" name="Content Placeholder 2"/>
          <p:cNvSpPr>
            <a:spLocks noGrp="1"/>
          </p:cNvSpPr>
          <p:nvPr>
            <p:ph idx="1"/>
          </p:nvPr>
        </p:nvSpPr>
        <p:spPr/>
        <p:txBody>
          <a:bodyPr/>
          <a:lstStyle/>
          <a:p>
            <a:r>
              <a:rPr lang="en-US" dirty="0" smtClean="0"/>
              <a:t>Part 1: FIXM overview</a:t>
            </a:r>
          </a:p>
          <a:p>
            <a:endParaRPr lang="en-US" dirty="0" smtClean="0"/>
          </a:p>
          <a:p>
            <a:endParaRPr lang="en-US" dirty="0"/>
          </a:p>
          <a:p>
            <a:r>
              <a:rPr lang="en-US" dirty="0" smtClean="0"/>
              <a:t>Part 2: FIXM </a:t>
            </a:r>
            <a:r>
              <a:rPr lang="en-US" smtClean="0"/>
              <a:t>talking points for </a:t>
            </a:r>
            <a:r>
              <a:rPr lang="en-US" dirty="0"/>
              <a:t>the AIXM CCB</a:t>
            </a:r>
          </a:p>
          <a:p>
            <a:endParaRPr lang="en-US" dirty="0" smtClean="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2</a:t>
            </a:fld>
            <a:endParaRPr lang="en-GB" altLang="en-US"/>
          </a:p>
        </p:txBody>
      </p:sp>
    </p:spTree>
    <p:extLst>
      <p:ext uri="{BB962C8B-B14F-4D97-AF65-F5344CB8AC3E}">
        <p14:creationId xmlns:p14="http://schemas.microsoft.com/office/powerpoint/2010/main" val="7642960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3</a:t>
            </a:fld>
            <a:endParaRPr lang="en-GB" alt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smtClean="0"/>
              <a:t>Part 1</a:t>
            </a:r>
          </a:p>
          <a:p>
            <a:pPr algn="ctr"/>
            <a:r>
              <a:rPr lang="en-US" sz="5400" b="1" dirty="0" smtClean="0"/>
              <a:t>FIXM overview</a:t>
            </a:r>
            <a:endParaRPr lang="en-GB" sz="6600" b="1" dirty="0"/>
          </a:p>
        </p:txBody>
      </p:sp>
    </p:spTree>
    <p:extLst>
      <p:ext uri="{BB962C8B-B14F-4D97-AF65-F5344CB8AC3E}">
        <p14:creationId xmlns:p14="http://schemas.microsoft.com/office/powerpoint/2010/main" val="26615606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is FIXM?</a:t>
            </a:r>
            <a:endParaRPr lang="en-GB" dirty="0"/>
          </a:p>
        </p:txBody>
      </p:sp>
      <p:sp>
        <p:nvSpPr>
          <p:cNvPr id="6" name="Footer Placeholder 5"/>
          <p:cNvSpPr>
            <a:spLocks noGrp="1"/>
          </p:cNvSpPr>
          <p:nvPr>
            <p:ph type="ftr" sz="quarter" idx="10"/>
          </p:nvPr>
        </p:nvSpPr>
        <p:spPr/>
        <p:txBody>
          <a:bodyPr/>
          <a:lstStyle/>
          <a:p>
            <a:pPr>
              <a:defRPr/>
            </a:pPr>
            <a:r>
              <a:rPr lang="en-GB" smtClean="0"/>
              <a:t>FIXM briefing</a:t>
            </a:r>
            <a:endParaRPr lang="en-GB" dirty="0"/>
          </a:p>
        </p:txBody>
      </p:sp>
      <p:sp>
        <p:nvSpPr>
          <p:cNvPr id="7" name="Slide Number Placeholder 6"/>
          <p:cNvSpPr>
            <a:spLocks noGrp="1"/>
          </p:cNvSpPr>
          <p:nvPr>
            <p:ph type="sldNum" sz="quarter" idx="11"/>
          </p:nvPr>
        </p:nvSpPr>
        <p:spPr/>
        <p:txBody>
          <a:bodyPr/>
          <a:lstStyle/>
          <a:p>
            <a:pPr>
              <a:defRPr/>
            </a:pPr>
            <a:fld id="{5FF8E70D-5D78-4FAB-8EEB-49E2311EA05D}" type="slidenum">
              <a:rPr lang="en-GB" smtClean="0"/>
              <a:pPr>
                <a:defRPr/>
              </a:pPr>
              <a:t>4</a:t>
            </a:fld>
            <a:endParaRPr lang="en-GB"/>
          </a:p>
        </p:txBody>
      </p:sp>
      <p:pic>
        <p:nvPicPr>
          <p:cNvPr id="141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822" y="1061264"/>
            <a:ext cx="4125806" cy="24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43895" r="16230" b="42117"/>
          <a:stretch/>
        </p:blipFill>
        <p:spPr bwMode="auto">
          <a:xfrm>
            <a:off x="271822" y="2155805"/>
            <a:ext cx="3456215" cy="34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746" y="996683"/>
            <a:ext cx="3963117" cy="2667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45179" y="4371199"/>
            <a:ext cx="2882858" cy="1200329"/>
          </a:xfrm>
          <a:prstGeom prst="rect">
            <a:avLst/>
          </a:prstGeom>
          <a:noFill/>
        </p:spPr>
        <p:txBody>
          <a:bodyPr wrap="square" rtlCol="0">
            <a:spAutoFit/>
          </a:bodyPr>
          <a:lstStyle/>
          <a:p>
            <a:pPr algn="ctr"/>
            <a:r>
              <a:rPr lang="en-US" sz="2400" dirty="0" smtClean="0">
                <a:hlinkClick r:id="rId4"/>
              </a:rPr>
              <a:t>www.FIXM.aero</a:t>
            </a:r>
            <a:endParaRPr lang="en-US" sz="2400" dirty="0" smtClean="0"/>
          </a:p>
          <a:p>
            <a:pPr algn="ctr"/>
            <a:endParaRPr lang="en-US" sz="2400" dirty="0" smtClean="0"/>
          </a:p>
          <a:p>
            <a:pPr algn="ctr"/>
            <a:r>
              <a:rPr lang="en-US" sz="2400" dirty="0" smtClean="0">
                <a:hlinkClick r:id="rId5"/>
              </a:rPr>
              <a:t>FIXM Primer</a:t>
            </a:r>
            <a:endParaRPr lang="en-GB" sz="2400" dirty="0"/>
          </a:p>
        </p:txBody>
      </p:sp>
      <p:pic>
        <p:nvPicPr>
          <p:cNvPr id="14131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905" t="6251" r="45317" b="38462"/>
          <a:stretch/>
        </p:blipFill>
        <p:spPr bwMode="auto">
          <a:xfrm>
            <a:off x="6376338" y="3912504"/>
            <a:ext cx="2414525" cy="2481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150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41314"/>
                                        </p:tgtEl>
                                        <p:attrNameLst>
                                          <p:attrName>style.opacity</p:attrName>
                                        </p:attrNameLst>
                                      </p:cBhvr>
                                      <p:to>
                                        <p:strVal val="0.25"/>
                                      </p:to>
                                    </p:set>
                                    <p:animEffect filter="image" prLst="opacity: 0.25">
                                      <p:cBhvr rctx="IE">
                                        <p:cTn id="13" dur="indefinite"/>
                                        <p:tgtEl>
                                          <p:spTgt spid="1413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1315"/>
                                        </p:tgtEl>
                                        <p:attrNameLst>
                                          <p:attrName>style.visibility</p:attrName>
                                        </p:attrNameLst>
                                      </p:cBhvr>
                                      <p:to>
                                        <p:strVal val="visible"/>
                                      </p:to>
                                    </p:set>
                                    <p:animEffect transition="in" filter="fade">
                                      <p:cBhvr>
                                        <p:cTn id="18" dur="500"/>
                                        <p:tgtEl>
                                          <p:spTgt spid="1413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1316"/>
                                        </p:tgtEl>
                                        <p:attrNameLst>
                                          <p:attrName>style.visibility</p:attrName>
                                        </p:attrNameLst>
                                      </p:cBhvr>
                                      <p:to>
                                        <p:strVal val="visible"/>
                                      </p:to>
                                    </p:set>
                                    <p:animEffect transition="in" filter="fade">
                                      <p:cBhvr>
                                        <p:cTn id="23" dur="500"/>
                                        <p:tgtEl>
                                          <p:spTgt spid="1413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stCxn id="45062" idx="2"/>
          </p:cNvCxnSpPr>
          <p:nvPr/>
        </p:nvCxnSpPr>
        <p:spPr>
          <a:xfrm>
            <a:off x="2022825" y="3327815"/>
            <a:ext cx="0" cy="94659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098" name="Rectangle 2"/>
          <p:cNvSpPr>
            <a:spLocks noGrp="1" noChangeArrowheads="1"/>
          </p:cNvSpPr>
          <p:nvPr>
            <p:ph type="title"/>
          </p:nvPr>
        </p:nvSpPr>
        <p:spPr/>
        <p:txBody>
          <a:bodyPr/>
          <a:lstStyle/>
          <a:p>
            <a:r>
              <a:rPr lang="en-US" altLang="en-US" dirty="0" smtClean="0"/>
              <a:t>Why FIXM?</a:t>
            </a:r>
            <a:endParaRPr lang="en-GB" altLang="en-US" dirty="0" smtClean="0"/>
          </a:p>
        </p:txBody>
      </p:sp>
      <p:pic>
        <p:nvPicPr>
          <p:cNvPr id="45059" name="Picture 3" descr="logo-ica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24708" y="875847"/>
            <a:ext cx="1736725" cy="1622425"/>
          </a:xfrm>
          <a:noFill/>
        </p:spPr>
      </p:pic>
      <p:sp>
        <p:nvSpPr>
          <p:cNvPr id="45062" name="Text Box 6"/>
          <p:cNvSpPr txBox="1">
            <a:spLocks noChangeArrowheads="1"/>
          </p:cNvSpPr>
          <p:nvPr/>
        </p:nvSpPr>
        <p:spPr bwMode="auto">
          <a:xfrm>
            <a:off x="818809" y="2496818"/>
            <a:ext cx="2408032" cy="830997"/>
          </a:xfrm>
          <a:prstGeom prst="rect">
            <a:avLst/>
          </a:prstGeom>
          <a:solidFill>
            <a:srgbClr val="DEECFE"/>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dirty="0">
                <a:solidFill>
                  <a:schemeClr val="accent2"/>
                </a:solidFill>
                <a:ea typeface="ＭＳ Ｐゴシック" pitchFamily="34" charset="-128"/>
              </a:rPr>
              <a:t>FF-ICE </a:t>
            </a:r>
            <a:r>
              <a:rPr lang="en-US" altLang="en-US" sz="2400" dirty="0" smtClean="0">
                <a:solidFill>
                  <a:schemeClr val="accent2"/>
                </a:solidFill>
                <a:ea typeface="ＭＳ Ｐゴシック" pitchFamily="34" charset="-128"/>
              </a:rPr>
              <a:t>Concept</a:t>
            </a:r>
            <a:br>
              <a:rPr lang="en-US" altLang="en-US" sz="2400" dirty="0" smtClean="0">
                <a:solidFill>
                  <a:schemeClr val="accent2"/>
                </a:solidFill>
                <a:ea typeface="ＭＳ Ｐゴシック" pitchFamily="34" charset="-128"/>
              </a:rPr>
            </a:br>
            <a:r>
              <a:rPr lang="en-US" altLang="en-US" sz="2400" dirty="0" smtClean="0">
                <a:solidFill>
                  <a:schemeClr val="accent2"/>
                </a:solidFill>
                <a:ea typeface="ＭＳ Ｐゴシック" pitchFamily="34" charset="-128"/>
              </a:rPr>
              <a:t>(</a:t>
            </a:r>
            <a:r>
              <a:rPr lang="en-US" altLang="en-US" dirty="0" smtClean="0">
                <a:solidFill>
                  <a:schemeClr val="accent2"/>
                </a:solidFill>
                <a:ea typeface="ＭＳ Ｐゴシック" pitchFamily="34" charset="-128"/>
              </a:rPr>
              <a:t>ICAO Doc 9965)</a:t>
            </a:r>
            <a:endParaRPr lang="en-GB" altLang="en-US" sz="2400" dirty="0">
              <a:solidFill>
                <a:schemeClr val="accent2"/>
              </a:solidFill>
              <a:ea typeface="ＭＳ Ｐゴシック" pitchFamily="34" charset="-128"/>
            </a:endParaRPr>
          </a:p>
        </p:txBody>
      </p:sp>
      <p:pic>
        <p:nvPicPr>
          <p:cNvPr id="17471" name="Picture 63"/>
          <p:cNvPicPr>
            <a:picLocks noChangeAspect="1" noChangeArrowheads="1"/>
          </p:cNvPicPr>
          <p:nvPr/>
        </p:nvPicPr>
        <p:blipFill>
          <a:blip r:embed="rId4">
            <a:extLst>
              <a:ext uri="{28A0092B-C50C-407E-A947-70E740481C1C}">
                <a14:useLocalDpi xmlns:a14="http://schemas.microsoft.com/office/drawing/2010/main" val="0"/>
              </a:ext>
            </a:extLst>
          </a:blip>
          <a:srcRect l="23969" t="11186" r="56386" b="79811"/>
          <a:stretch>
            <a:fillRect/>
          </a:stretch>
        </p:blipFill>
        <p:spPr bwMode="auto">
          <a:xfrm>
            <a:off x="4818151" y="1269079"/>
            <a:ext cx="3104085" cy="8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3" name="AutoShape 17"/>
          <p:cNvSpPr>
            <a:spLocks noChangeArrowheads="1"/>
          </p:cNvSpPr>
          <p:nvPr/>
        </p:nvSpPr>
        <p:spPr bwMode="auto">
          <a:xfrm rot="16200000">
            <a:off x="3488767" y="1217853"/>
            <a:ext cx="485775" cy="976313"/>
          </a:xfrm>
          <a:prstGeom prst="downArrow">
            <a:avLst>
              <a:gd name="adj1" fmla="val 50000"/>
              <a:gd name="adj2" fmla="val 50245"/>
            </a:avLst>
          </a:prstGeom>
          <a:solidFill>
            <a:schemeClr val="accent1">
              <a:lumMod val="75000"/>
            </a:schemeClr>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Footer Placeholder 1"/>
          <p:cNvSpPr>
            <a:spLocks noGrp="1"/>
          </p:cNvSpPr>
          <p:nvPr>
            <p:ph type="ftr" sz="quarter" idx="10"/>
          </p:nvPr>
        </p:nvSpPr>
        <p:spPr/>
        <p:txBody>
          <a:bodyPr/>
          <a:lstStyle/>
          <a:p>
            <a:pPr>
              <a:defRPr/>
            </a:pPr>
            <a:r>
              <a:rPr lang="en-GB" smtClean="0"/>
              <a:t>FIXM briefing</a:t>
            </a:r>
            <a:endParaRPr lang="en-GB" dirty="0"/>
          </a:p>
        </p:txBody>
      </p:sp>
      <p:pic>
        <p:nvPicPr>
          <p:cNvPr id="8"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b="47807"/>
          <a:stretch/>
        </p:blipFill>
        <p:spPr bwMode="auto">
          <a:xfrm>
            <a:off x="142244" y="4274409"/>
            <a:ext cx="7594061" cy="214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2684949" y="3753731"/>
            <a:ext cx="722300" cy="369332"/>
          </a:xfrm>
          <a:prstGeom prst="rect">
            <a:avLst/>
          </a:prstGeom>
          <a:noFill/>
        </p:spPr>
        <p:txBody>
          <a:bodyPr wrap="square" rtlCol="0">
            <a:spAutoFit/>
          </a:bodyPr>
          <a:lstStyle/>
          <a:p>
            <a:r>
              <a:rPr lang="en-US" dirty="0" smtClean="0">
                <a:solidFill>
                  <a:srgbClr val="FF0000"/>
                </a:solidFill>
              </a:rPr>
              <a:t>2020</a:t>
            </a:r>
          </a:p>
        </p:txBody>
      </p:sp>
      <p:cxnSp>
        <p:nvCxnSpPr>
          <p:cNvPr id="5" name="Straight Connector 4"/>
          <p:cNvCxnSpPr/>
          <p:nvPr/>
        </p:nvCxnSpPr>
        <p:spPr>
          <a:xfrm flipV="1">
            <a:off x="3061467" y="4243673"/>
            <a:ext cx="0" cy="5993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1"/>
          </p:nvPr>
        </p:nvSpPr>
        <p:spPr/>
        <p:txBody>
          <a:bodyPr/>
          <a:lstStyle/>
          <a:p>
            <a:pPr>
              <a:defRPr/>
            </a:pPr>
            <a:fld id="{5FF8E70D-5D78-4FAB-8EEB-49E2311EA05D}" type="slidenum">
              <a:rPr lang="en-GB" smtClean="0"/>
              <a:pPr>
                <a:defRPr/>
              </a:pPr>
              <a:t>5</a:t>
            </a:fld>
            <a:endParaRPr lang="en-GB"/>
          </a:p>
        </p:txBody>
      </p:sp>
    </p:spTree>
    <p:extLst>
      <p:ext uri="{BB962C8B-B14F-4D97-AF65-F5344CB8AC3E}">
        <p14:creationId xmlns:p14="http://schemas.microsoft.com/office/powerpoint/2010/main" val="31261233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500"/>
                                        <p:tgtEl>
                                          <p:spTgt spid="450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62"/>
                                        </p:tgtEl>
                                        <p:attrNameLst>
                                          <p:attrName>style.visibility</p:attrName>
                                        </p:attrNameLst>
                                      </p:cBhvr>
                                      <p:to>
                                        <p:strVal val="visible"/>
                                      </p:to>
                                    </p:set>
                                    <p:animEffect transition="in" filter="fade">
                                      <p:cBhvr>
                                        <p:cTn id="10" dur="500"/>
                                        <p:tgtEl>
                                          <p:spTgt spid="45062"/>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5073"/>
                                        </p:tgtEl>
                                        <p:attrNameLst>
                                          <p:attrName>style.visibility</p:attrName>
                                        </p:attrNameLst>
                                      </p:cBhvr>
                                      <p:to>
                                        <p:strVal val="visible"/>
                                      </p:to>
                                    </p:set>
                                    <p:animEffect transition="in" filter="fade">
                                      <p:cBhvr>
                                        <p:cTn id="14" dur="500"/>
                                        <p:tgtEl>
                                          <p:spTgt spid="45073"/>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7471"/>
                                        </p:tgtEl>
                                        <p:attrNameLst>
                                          <p:attrName>style.visibility</p:attrName>
                                        </p:attrNameLst>
                                      </p:cBhvr>
                                      <p:to>
                                        <p:strVal val="visible"/>
                                      </p:to>
                                    </p:set>
                                    <p:animEffect transition="in" filter="fade">
                                      <p:cBhvr>
                                        <p:cTn id="18" dur="500"/>
                                        <p:tgtEl>
                                          <p:spTgt spid="174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500"/>
                            </p:stCondLst>
                            <p:childTnLst>
                              <p:par>
                                <p:cTn id="37" presetID="35" presetClass="emph" presetSubtype="0" repeatCount="3000" fill="hold" grpId="1" nodeType="afterEffect">
                                  <p:stCondLst>
                                    <p:cond delay="0"/>
                                  </p:stCondLst>
                                  <p:childTnLst>
                                    <p:anim calcmode="discrete" valueType="str">
                                      <p:cBhvr>
                                        <p:cTn id="38"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73" grpId="0" animBg="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3009" b="1869"/>
          <a:stretch/>
        </p:blipFill>
        <p:spPr bwMode="auto">
          <a:xfrm>
            <a:off x="0" y="1013460"/>
            <a:ext cx="9144000" cy="530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013460"/>
            <a:ext cx="9144000" cy="5331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54B2009F-E28E-40CF-AD4E-8AB77535C766}" type="slidenum">
              <a:rPr lang="en-GB" altLang="en-US"/>
              <a:pPr/>
              <a:t>6</a:t>
            </a:fld>
            <a:endParaRPr lang="en-GB" altLang="en-US"/>
          </a:p>
        </p:txBody>
      </p:sp>
      <p:sp>
        <p:nvSpPr>
          <p:cNvPr id="121858" name="Rectangle 2"/>
          <p:cNvSpPr>
            <a:spLocks noGrp="1" noChangeArrowheads="1"/>
          </p:cNvSpPr>
          <p:nvPr>
            <p:ph type="title"/>
          </p:nvPr>
        </p:nvSpPr>
        <p:spPr/>
        <p:txBody>
          <a:bodyPr/>
          <a:lstStyle/>
          <a:p>
            <a:r>
              <a:rPr lang="en-US" altLang="en-US" dirty="0" smtClean="0"/>
              <a:t>FIXM evolution</a:t>
            </a:r>
            <a:endParaRPr lang="en-US" altLang="en-US" dirty="0"/>
          </a:p>
        </p:txBody>
      </p:sp>
      <p:sp>
        <p:nvSpPr>
          <p:cNvPr id="8" name="TextBox 6"/>
          <p:cNvSpPr txBox="1"/>
          <p:nvPr/>
        </p:nvSpPr>
        <p:spPr bwMode="auto">
          <a:xfrm>
            <a:off x="652185" y="2260585"/>
            <a:ext cx="15508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eaLnBrk="0" hangingPunct="0">
              <a:spcBef>
                <a:spcPct val="0"/>
              </a:spcBef>
            </a:pPr>
            <a:r>
              <a:rPr lang="en-US" altLang="ja-JP" sz="1200" b="1" dirty="0">
                <a:latin typeface="Calibri" panose="020F0502020204030204" pitchFamily="34" charset="0"/>
                <a:ea typeface="ＭＳ 明朝" pitchFamily="17" charset="-128"/>
                <a:cs typeface="Calibri" panose="020F0502020204030204" pitchFamily="34" charset="0"/>
              </a:rPr>
              <a:t>ICAO 2012 ATS – FPL </a:t>
            </a:r>
            <a:r>
              <a:rPr lang="en-US" altLang="ja-JP" sz="1200" b="1" dirty="0" smtClean="0">
                <a:latin typeface="Calibri" panose="020F0502020204030204" pitchFamily="34" charset="0"/>
                <a:ea typeface="ＭＳ 明朝" pitchFamily="17" charset="-128"/>
                <a:cs typeface="Calibri" panose="020F0502020204030204" pitchFamily="34" charset="0"/>
              </a:rPr>
              <a:t>message</a:t>
            </a:r>
          </a:p>
          <a:p>
            <a:pPr marL="171450" indent="-171450" defTabSz="457200" eaLnBrk="0" hangingPunct="0">
              <a:spcBef>
                <a:spcPct val="0"/>
              </a:spcBef>
            </a:pPr>
            <a:r>
              <a:rPr lang="en-US" altLang="ja-JP" sz="1200" b="1" dirty="0" smtClean="0">
                <a:latin typeface="Calibri" panose="020F0502020204030204" pitchFamily="34" charset="0"/>
                <a:ea typeface="ＭＳ 明朝" pitchFamily="17" charset="-128"/>
                <a:cs typeface="Calibri" panose="020F0502020204030204" pitchFamily="34" charset="0"/>
              </a:rPr>
              <a:t>GUFI </a:t>
            </a:r>
            <a:r>
              <a:rPr lang="en-US" altLang="ja-JP" sz="1200" b="1" dirty="0">
                <a:latin typeface="Calibri" panose="020F0502020204030204" pitchFamily="34" charset="0"/>
                <a:ea typeface="ＭＳ 明朝" pitchFamily="17" charset="-128"/>
                <a:cs typeface="Calibri" panose="020F0502020204030204" pitchFamily="34" charset="0"/>
              </a:rPr>
              <a:t>(Globally Unique Flight Identifier</a:t>
            </a:r>
            <a:r>
              <a:rPr lang="en-US" altLang="ja-JP" sz="1200" b="1" dirty="0" smtClean="0">
                <a:latin typeface="Calibri" panose="020F0502020204030204" pitchFamily="34" charset="0"/>
                <a:ea typeface="ＭＳ 明朝" pitchFamily="17" charset="-128"/>
                <a:cs typeface="Calibri" panose="020F0502020204030204" pitchFamily="34" charset="0"/>
              </a:rPr>
              <a:t>)</a:t>
            </a:r>
            <a:endParaRPr lang="en-US" altLang="ja-JP" sz="1200" b="1" dirty="0">
              <a:latin typeface="Calibri" panose="020F0502020204030204" pitchFamily="34" charset="0"/>
              <a:ea typeface="ＭＳ Ｐゴシック" pitchFamily="50" charset="-128"/>
              <a:cs typeface="Calibri" panose="020F0502020204030204" pitchFamily="34" charset="0"/>
            </a:endParaRPr>
          </a:p>
        </p:txBody>
      </p:sp>
      <p:cxnSp>
        <p:nvCxnSpPr>
          <p:cNvPr id="9" name="Elbow Connector 8"/>
          <p:cNvCxnSpPr/>
          <p:nvPr/>
        </p:nvCxnSpPr>
        <p:spPr bwMode="auto">
          <a:xfrm>
            <a:off x="3072654" y="2395056"/>
            <a:ext cx="914400" cy="914400"/>
          </a:xfrm>
          <a:prstGeom prst="bentConnector3">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8"/>
          <p:cNvSpPr txBox="1"/>
          <p:nvPr/>
        </p:nvSpPr>
        <p:spPr bwMode="auto">
          <a:xfrm>
            <a:off x="2765611" y="2089968"/>
            <a:ext cx="15284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r>
              <a:rPr lang="en-US" sz="1200" b="1" dirty="0">
                <a:latin typeface="Calibri" panose="020F0502020204030204" pitchFamily="34" charset="0"/>
                <a:cs typeface="Calibri" panose="020F0502020204030204" pitchFamily="34" charset="0"/>
              </a:rPr>
              <a:t>ICAO 2012 ATS </a:t>
            </a:r>
            <a:endParaRPr lang="en-US" sz="1200" b="1" dirty="0" smtClean="0">
              <a:latin typeface="Calibri" panose="020F0502020204030204" pitchFamily="34" charset="0"/>
              <a:cs typeface="Calibri" panose="020F0502020204030204" pitchFamily="34" charset="0"/>
            </a:endParaRPr>
          </a:p>
          <a:p>
            <a:pPr marL="171450" indent="-171450"/>
            <a:r>
              <a:rPr lang="en-US" sz="1200" b="1" dirty="0" smtClean="0">
                <a:solidFill>
                  <a:srgbClr val="C00000"/>
                </a:solidFill>
                <a:latin typeface="Calibri" panose="020F0502020204030204" pitchFamily="34" charset="0"/>
                <a:cs typeface="Calibri" panose="020F0502020204030204" pitchFamily="34" charset="0"/>
              </a:rPr>
              <a:t>ICAO </a:t>
            </a:r>
            <a:r>
              <a:rPr lang="en-US" sz="1200" b="1" dirty="0">
                <a:solidFill>
                  <a:srgbClr val="C00000"/>
                </a:solidFill>
                <a:latin typeface="Calibri" panose="020F0502020204030204" pitchFamily="34" charset="0"/>
                <a:cs typeface="Calibri" panose="020F0502020204030204" pitchFamily="34" charset="0"/>
              </a:rPr>
              <a:t>2012 AIDC </a:t>
            </a:r>
            <a:r>
              <a:rPr lang="en-US" sz="1200" b="1" dirty="0" smtClean="0">
                <a:solidFill>
                  <a:srgbClr val="C00000"/>
                </a:solidFill>
                <a:latin typeface="Calibri" panose="020F0502020204030204" pitchFamily="34" charset="0"/>
                <a:cs typeface="Calibri" panose="020F0502020204030204" pitchFamily="34" charset="0"/>
              </a:rPr>
              <a:t>messages</a:t>
            </a:r>
            <a:endParaRPr lang="en-US" sz="1200" dirty="0" smtClean="0">
              <a:solidFill>
                <a:srgbClr val="C00000"/>
              </a:solidFill>
              <a:latin typeface="Calibri" panose="020F0502020204030204" pitchFamily="34" charset="0"/>
              <a:cs typeface="Calibri" panose="020F0502020204030204" pitchFamily="34" charset="0"/>
            </a:endParaRPr>
          </a:p>
          <a:p>
            <a:pPr marL="171450" indent="-171450"/>
            <a:r>
              <a:rPr lang="en-US" sz="1200" b="1" dirty="0" smtClean="0">
                <a:solidFill>
                  <a:srgbClr val="C00000"/>
                </a:solidFill>
                <a:latin typeface="Calibri" panose="020F0502020204030204" pitchFamily="34" charset="0"/>
                <a:cs typeface="Calibri" panose="020F0502020204030204" pitchFamily="34" charset="0"/>
              </a:rPr>
              <a:t>TFM </a:t>
            </a:r>
            <a:r>
              <a:rPr lang="en-US" sz="1200" b="1" dirty="0">
                <a:solidFill>
                  <a:srgbClr val="C00000"/>
                </a:solidFill>
                <a:latin typeface="Calibri" panose="020F0502020204030204" pitchFamily="34" charset="0"/>
                <a:cs typeface="Calibri" panose="020F0502020204030204" pitchFamily="34" charset="0"/>
              </a:rPr>
              <a:t>(</a:t>
            </a:r>
            <a:r>
              <a:rPr lang="en-US" sz="1200" b="1" dirty="0" smtClean="0">
                <a:solidFill>
                  <a:srgbClr val="C00000"/>
                </a:solidFill>
                <a:latin typeface="Calibri" panose="020F0502020204030204" pitchFamily="34" charset="0"/>
                <a:cs typeface="Calibri" panose="020F0502020204030204" pitchFamily="34" charset="0"/>
              </a:rPr>
              <a:t>Strategic)</a:t>
            </a:r>
            <a:endParaRPr lang="en-US" sz="1200" dirty="0" smtClean="0">
              <a:solidFill>
                <a:srgbClr val="C00000"/>
              </a:solidFill>
              <a:latin typeface="Calibri" panose="020F0502020204030204" pitchFamily="34" charset="0"/>
              <a:cs typeface="Calibri" panose="020F0502020204030204" pitchFamily="34" charset="0"/>
            </a:endParaRPr>
          </a:p>
          <a:p>
            <a:pPr marL="171450" indent="-171450"/>
            <a:r>
              <a:rPr lang="en-US" sz="1200" b="1" dirty="0" smtClean="0">
                <a:solidFill>
                  <a:srgbClr val="C00000"/>
                </a:solidFill>
                <a:latin typeface="Calibri" panose="020F0502020204030204" pitchFamily="34" charset="0"/>
                <a:cs typeface="Calibri" panose="020F0502020204030204" pitchFamily="34" charset="0"/>
              </a:rPr>
              <a:t>Airport CDM</a:t>
            </a:r>
            <a:endParaRPr lang="en-US" sz="1200" dirty="0" smtClean="0">
              <a:solidFill>
                <a:srgbClr val="C00000"/>
              </a:solidFill>
              <a:latin typeface="Calibri" panose="020F0502020204030204" pitchFamily="34" charset="0"/>
              <a:cs typeface="Calibri" panose="020F0502020204030204" pitchFamily="34" charset="0"/>
            </a:endParaRPr>
          </a:p>
        </p:txBody>
      </p:sp>
      <p:sp>
        <p:nvSpPr>
          <p:cNvPr id="11" name="TextBox 9"/>
          <p:cNvSpPr txBox="1"/>
          <p:nvPr/>
        </p:nvSpPr>
        <p:spPr bwMode="auto">
          <a:xfrm>
            <a:off x="4583206" y="2096764"/>
            <a:ext cx="15284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r>
              <a:rPr lang="en-US" sz="1200" b="1" dirty="0">
                <a:latin typeface="Calibri" panose="020F0502020204030204" pitchFamily="34" charset="0"/>
                <a:cs typeface="Calibri" panose="020F0502020204030204" pitchFamily="34" charset="0"/>
              </a:rPr>
              <a:t>ICAO 2012 ATS </a:t>
            </a:r>
            <a:endParaRPr lang="en-US" sz="1200" b="1" dirty="0" smtClean="0">
              <a:latin typeface="Calibri" panose="020F0502020204030204" pitchFamily="34" charset="0"/>
              <a:cs typeface="Calibri" panose="020F0502020204030204" pitchFamily="34" charset="0"/>
            </a:endParaRPr>
          </a:p>
          <a:p>
            <a:pPr marL="171450" indent="-171450"/>
            <a:r>
              <a:rPr lang="en-US" sz="1200" b="1" dirty="0" smtClean="0">
                <a:latin typeface="Calibri" panose="020F0502020204030204" pitchFamily="34" charset="0"/>
                <a:cs typeface="Calibri" panose="020F0502020204030204" pitchFamily="34" charset="0"/>
              </a:rPr>
              <a:t>ICAO </a:t>
            </a:r>
            <a:r>
              <a:rPr lang="en-US" sz="1200" b="1" dirty="0">
                <a:latin typeface="Calibri" panose="020F0502020204030204" pitchFamily="34" charset="0"/>
                <a:cs typeface="Calibri" panose="020F0502020204030204" pitchFamily="34" charset="0"/>
              </a:rPr>
              <a:t>2012 AIDC </a:t>
            </a:r>
            <a:r>
              <a:rPr lang="en-US" sz="1200" b="1" dirty="0" smtClean="0">
                <a:latin typeface="Calibri" panose="020F0502020204030204" pitchFamily="34" charset="0"/>
                <a:cs typeface="Calibri" panose="020F0502020204030204" pitchFamily="34" charset="0"/>
              </a:rPr>
              <a:t>messages</a:t>
            </a:r>
            <a:endParaRPr lang="en-US" sz="1200" dirty="0" smtClean="0">
              <a:latin typeface="Calibri" panose="020F0502020204030204" pitchFamily="34" charset="0"/>
              <a:cs typeface="Calibri" panose="020F0502020204030204" pitchFamily="34" charset="0"/>
            </a:endParaRPr>
          </a:p>
          <a:p>
            <a:pPr marL="171450" indent="-171450"/>
            <a:r>
              <a:rPr lang="en-US" sz="1200" b="1" dirty="0" smtClean="0">
                <a:latin typeface="Calibri" panose="020F0502020204030204" pitchFamily="34" charset="0"/>
                <a:cs typeface="Calibri" panose="020F0502020204030204" pitchFamily="34" charset="0"/>
              </a:rPr>
              <a:t>TFM </a:t>
            </a:r>
            <a:r>
              <a:rPr lang="en-US" sz="1200" b="1" dirty="0">
                <a:latin typeface="Calibri" panose="020F0502020204030204" pitchFamily="34" charset="0"/>
                <a:cs typeface="Calibri" panose="020F0502020204030204" pitchFamily="34" charset="0"/>
              </a:rPr>
              <a:t>(</a:t>
            </a:r>
            <a:r>
              <a:rPr lang="en-US" sz="1200" b="1" dirty="0" smtClean="0">
                <a:latin typeface="Calibri" panose="020F0502020204030204" pitchFamily="34" charset="0"/>
                <a:cs typeface="Calibri" panose="020F0502020204030204" pitchFamily="34" charset="0"/>
              </a:rPr>
              <a:t>Strategic)</a:t>
            </a:r>
            <a:endParaRPr lang="en-US" sz="1200" dirty="0" smtClean="0">
              <a:latin typeface="Calibri" panose="020F0502020204030204" pitchFamily="34" charset="0"/>
              <a:cs typeface="Calibri" panose="020F0502020204030204" pitchFamily="34" charset="0"/>
            </a:endParaRPr>
          </a:p>
          <a:p>
            <a:pPr marL="171450" indent="-171450"/>
            <a:r>
              <a:rPr lang="en-US" sz="1200" b="1" dirty="0" smtClean="0">
                <a:latin typeface="Calibri" panose="020F0502020204030204" pitchFamily="34" charset="0"/>
                <a:cs typeface="Calibri" panose="020F0502020204030204" pitchFamily="34" charset="0"/>
              </a:rPr>
              <a:t>Airport CDM</a:t>
            </a:r>
            <a:endParaRPr lang="en-US" sz="1200" dirty="0" smtClean="0">
              <a:latin typeface="Calibri" panose="020F0502020204030204" pitchFamily="34" charset="0"/>
              <a:cs typeface="Calibri" panose="020F0502020204030204" pitchFamily="34" charset="0"/>
            </a:endParaRPr>
          </a:p>
          <a:p>
            <a:pPr marL="171450" indent="-171450"/>
            <a:r>
              <a:rPr lang="en-US" altLang="ja-JP" sz="1200" b="1" dirty="0" smtClean="0">
                <a:solidFill>
                  <a:srgbClr val="C00000"/>
                </a:solidFill>
                <a:latin typeface="Calibri" panose="020F0502020204030204" pitchFamily="34" charset="0"/>
                <a:ea typeface="ＭＳ 明朝" pitchFamily="17" charset="-128"/>
                <a:cs typeface="Calibri" panose="020F0502020204030204" pitchFamily="34" charset="0"/>
              </a:rPr>
              <a:t>Surface </a:t>
            </a:r>
            <a:r>
              <a:rPr lang="en-US" altLang="ja-JP" sz="1200" b="1" dirty="0">
                <a:solidFill>
                  <a:srgbClr val="C00000"/>
                </a:solidFill>
                <a:latin typeface="Calibri" panose="020F0502020204030204" pitchFamily="34" charset="0"/>
                <a:ea typeface="ＭＳ 明朝" pitchFamily="17" charset="-128"/>
                <a:cs typeface="Calibri" panose="020F0502020204030204" pitchFamily="34" charset="0"/>
              </a:rPr>
              <a:t>data </a:t>
            </a:r>
            <a:endParaRPr lang="en-US" altLang="ja-JP" sz="1200" b="1" dirty="0" smtClean="0">
              <a:solidFill>
                <a:srgbClr val="C00000"/>
              </a:solidFill>
              <a:latin typeface="Calibri" panose="020F0502020204030204" pitchFamily="34" charset="0"/>
              <a:ea typeface="ＭＳ 明朝" pitchFamily="17" charset="-128"/>
              <a:cs typeface="Calibri" panose="020F0502020204030204" pitchFamily="34" charset="0"/>
            </a:endParaRPr>
          </a:p>
          <a:p>
            <a:pPr marL="171450" indent="-171450"/>
            <a:r>
              <a:rPr lang="en-US" altLang="ja-JP" sz="1200" b="1" dirty="0" smtClean="0">
                <a:solidFill>
                  <a:srgbClr val="C00000"/>
                </a:solidFill>
                <a:latin typeface="Calibri" panose="020F0502020204030204" pitchFamily="34" charset="0"/>
                <a:ea typeface="ＭＳ 明朝" pitchFamily="17" charset="-128"/>
                <a:cs typeface="Calibri" panose="020F0502020204030204" pitchFamily="34" charset="0"/>
              </a:rPr>
              <a:t>4D Trajectories- Package 1</a:t>
            </a:r>
            <a:endParaRPr lang="en-US" sz="1200" dirty="0">
              <a:solidFill>
                <a:srgbClr val="C00000"/>
              </a:solidFill>
              <a:latin typeface="Calibri" panose="020F0502020204030204" pitchFamily="34" charset="0"/>
              <a:cs typeface="Calibri" panose="020F0502020204030204" pitchFamily="34" charset="0"/>
            </a:endParaRPr>
          </a:p>
        </p:txBody>
      </p:sp>
      <p:sp>
        <p:nvSpPr>
          <p:cNvPr id="12" name="TextBox 10"/>
          <p:cNvSpPr txBox="1"/>
          <p:nvPr/>
        </p:nvSpPr>
        <p:spPr bwMode="auto">
          <a:xfrm>
            <a:off x="6342082" y="2121201"/>
            <a:ext cx="16719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r>
              <a:rPr lang="en-US" sz="1200" b="1" dirty="0">
                <a:latin typeface="Calibri" panose="020F0502020204030204" pitchFamily="34" charset="0"/>
                <a:cs typeface="Calibri" panose="020F0502020204030204" pitchFamily="34" charset="0"/>
              </a:rPr>
              <a:t>ICAO 2012 ATS </a:t>
            </a:r>
            <a:endParaRPr lang="en-US" sz="1200" b="1" dirty="0" smtClean="0">
              <a:latin typeface="Calibri" panose="020F0502020204030204" pitchFamily="34" charset="0"/>
              <a:cs typeface="Calibri" panose="020F0502020204030204" pitchFamily="34" charset="0"/>
            </a:endParaRPr>
          </a:p>
          <a:p>
            <a:pPr marL="171450" indent="-171450"/>
            <a:r>
              <a:rPr lang="en-US" sz="1200" b="1" dirty="0" smtClean="0">
                <a:latin typeface="Calibri" panose="020F0502020204030204" pitchFamily="34" charset="0"/>
                <a:cs typeface="Calibri" panose="020F0502020204030204" pitchFamily="34" charset="0"/>
              </a:rPr>
              <a:t>4D Trajectories- Package 2 </a:t>
            </a:r>
          </a:p>
          <a:p>
            <a:pPr marL="171450" indent="-171450"/>
            <a:r>
              <a:rPr lang="en-US" sz="1200" b="1" dirty="0" smtClean="0">
                <a:solidFill>
                  <a:srgbClr val="C00000"/>
                </a:solidFill>
                <a:latin typeface="Calibri" panose="020F0502020204030204" pitchFamily="34" charset="0"/>
                <a:cs typeface="Calibri" panose="020F0502020204030204" pitchFamily="34" charset="0"/>
              </a:rPr>
              <a:t>Messaging Package</a:t>
            </a:r>
          </a:p>
          <a:p>
            <a:pPr marL="171450" indent="-171450"/>
            <a:r>
              <a:rPr lang="en-US" sz="1200" b="1" dirty="0" smtClean="0">
                <a:solidFill>
                  <a:srgbClr val="C00000"/>
                </a:solidFill>
                <a:latin typeface="Calibri" panose="020F0502020204030204" pitchFamily="34" charset="0"/>
                <a:cs typeface="Calibri" panose="020F0502020204030204" pitchFamily="34" charset="0"/>
              </a:rPr>
              <a:t>FF-ICE/1 Compliant</a:t>
            </a:r>
            <a:endParaRPr lang="en-US" sz="1200" dirty="0">
              <a:solidFill>
                <a:srgbClr val="C00000"/>
              </a:solidFill>
              <a:latin typeface="Calibri" panose="020F0502020204030204" pitchFamily="34" charset="0"/>
              <a:cs typeface="Calibri" panose="020F0502020204030204" pitchFamily="34" charset="0"/>
            </a:endParaRPr>
          </a:p>
        </p:txBody>
      </p:sp>
      <p:sp>
        <p:nvSpPr>
          <p:cNvPr id="13" name="U-Turn Arrow 12"/>
          <p:cNvSpPr/>
          <p:nvPr/>
        </p:nvSpPr>
        <p:spPr bwMode="auto">
          <a:xfrm flipV="1">
            <a:off x="2443176" y="4323818"/>
            <a:ext cx="1086676" cy="317572"/>
          </a:xfrm>
          <a:prstGeom prst="uturnArrow">
            <a:avLst>
              <a:gd name="adj1" fmla="val 2823"/>
              <a:gd name="adj2" fmla="val 25000"/>
              <a:gd name="adj3" fmla="val 27043"/>
              <a:gd name="adj4" fmla="val 26813"/>
              <a:gd name="adj5" fmla="val 100000"/>
            </a:avLst>
          </a:prstGeom>
          <a:no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nvGrpSpPr>
          <p:cNvPr id="14" name="Group 13"/>
          <p:cNvGrpSpPr/>
          <p:nvPr/>
        </p:nvGrpSpPr>
        <p:grpSpPr>
          <a:xfrm>
            <a:off x="1922102" y="2121201"/>
            <a:ext cx="1077143" cy="2226091"/>
            <a:chOff x="1978130" y="1877674"/>
            <a:chExt cx="1077143" cy="2226091"/>
          </a:xfrm>
        </p:grpSpPr>
        <p:sp>
          <p:nvSpPr>
            <p:cNvPr id="25" name="Flowchart: Or 24"/>
            <p:cNvSpPr/>
            <p:nvPr/>
          </p:nvSpPr>
          <p:spPr bwMode="auto">
            <a:xfrm>
              <a:off x="2321315" y="2518313"/>
              <a:ext cx="390774" cy="396904"/>
            </a:xfrm>
            <a:prstGeom prst="flowChartOr">
              <a:avLst/>
            </a:prstGeom>
            <a:noFill/>
            <a:ln w="15875">
              <a:solidFill>
                <a:schemeClr val="tx1"/>
              </a:solidFill>
            </a:ln>
            <a:effectLst/>
            <a:extLst/>
          </p:spPr>
          <p:txBody>
            <a:bodyPr vert="horz" wrap="square" lIns="91440" tIns="45720" rIns="91440" bIns="4572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cxnSp>
          <p:nvCxnSpPr>
            <p:cNvPr id="26" name="Straight Connector 25"/>
            <p:cNvCxnSpPr/>
            <p:nvPr/>
          </p:nvCxnSpPr>
          <p:spPr bwMode="auto">
            <a:xfrm flipV="1">
              <a:off x="2515053" y="1877674"/>
              <a:ext cx="1649" cy="172309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15"/>
            <p:cNvSpPr txBox="1"/>
            <p:nvPr/>
          </p:nvSpPr>
          <p:spPr bwMode="auto">
            <a:xfrm>
              <a:off x="1978130" y="3672878"/>
              <a:ext cx="1077143" cy="430887"/>
            </a:xfrm>
            <a:prstGeom prst="rect">
              <a:avLst/>
            </a:prstGeom>
            <a:solidFill>
              <a:srgbClr val="FFC000"/>
            </a:solidFill>
            <a:ln>
              <a:noFill/>
            </a:ln>
            <a:effectLs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sz="1100" b="1" dirty="0" smtClean="0">
                  <a:latin typeface="Calibri" panose="020F0502020204030204" pitchFamily="34" charset="0"/>
                  <a:cs typeface="Calibri" panose="020F0502020204030204" pitchFamily="34" charset="0"/>
                </a:rPr>
                <a:t>Flight and Flow Management</a:t>
              </a:r>
              <a:endParaRPr lang="en-US" sz="1100" b="1" dirty="0">
                <a:latin typeface="Calibri" panose="020F0502020204030204" pitchFamily="34" charset="0"/>
                <a:cs typeface="Calibri" panose="020F0502020204030204" pitchFamily="34" charset="0"/>
              </a:endParaRPr>
            </a:p>
          </p:txBody>
        </p:sp>
      </p:grpSp>
      <p:grpSp>
        <p:nvGrpSpPr>
          <p:cNvPr id="15" name="Group 14"/>
          <p:cNvGrpSpPr/>
          <p:nvPr/>
        </p:nvGrpSpPr>
        <p:grpSpPr>
          <a:xfrm>
            <a:off x="3755522" y="2121201"/>
            <a:ext cx="1077143" cy="2056814"/>
            <a:chOff x="1978130" y="1877674"/>
            <a:chExt cx="1077143" cy="2056814"/>
          </a:xfrm>
        </p:grpSpPr>
        <p:sp>
          <p:nvSpPr>
            <p:cNvPr id="22" name="Flowchart: Or 21"/>
            <p:cNvSpPr/>
            <p:nvPr/>
          </p:nvSpPr>
          <p:spPr bwMode="auto">
            <a:xfrm>
              <a:off x="2321315" y="2518313"/>
              <a:ext cx="390774" cy="396904"/>
            </a:xfrm>
            <a:prstGeom prst="flowChartOr">
              <a:avLst/>
            </a:prstGeom>
            <a:noFill/>
            <a:ln w="15875">
              <a:solidFill>
                <a:schemeClr val="tx1"/>
              </a:solidFill>
            </a:ln>
            <a:effectLst/>
            <a:extLst/>
          </p:spPr>
          <p:txBody>
            <a:bodyPr vert="horz" wrap="square" lIns="91440" tIns="45720" rIns="91440" bIns="4572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cxnSp>
          <p:nvCxnSpPr>
            <p:cNvPr id="23" name="Straight Connector 22"/>
            <p:cNvCxnSpPr/>
            <p:nvPr/>
          </p:nvCxnSpPr>
          <p:spPr bwMode="auto">
            <a:xfrm flipV="1">
              <a:off x="2515053" y="1877674"/>
              <a:ext cx="1649" cy="172309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19"/>
            <p:cNvSpPr txBox="1"/>
            <p:nvPr/>
          </p:nvSpPr>
          <p:spPr bwMode="auto">
            <a:xfrm>
              <a:off x="1978130" y="3672878"/>
              <a:ext cx="1077143" cy="261610"/>
            </a:xfrm>
            <a:prstGeom prst="rect">
              <a:avLst/>
            </a:prstGeom>
            <a:solidFill>
              <a:srgbClr val="FFC000"/>
            </a:solidFill>
            <a:ln>
              <a:noFill/>
            </a:ln>
            <a:effectLs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Tx/>
                <a:buNone/>
              </a:pPr>
              <a:r>
                <a:rPr lang="en-US" sz="1100" b="1" dirty="0" smtClean="0">
                  <a:latin typeface="Calibri" panose="020F0502020204030204" pitchFamily="34" charset="0"/>
                  <a:cs typeface="Calibri" panose="020F0502020204030204" pitchFamily="34" charset="0"/>
                </a:rPr>
                <a:t>4DT</a:t>
              </a:r>
              <a:endParaRPr lang="en-US" sz="1100" b="1" dirty="0">
                <a:latin typeface="Calibri" panose="020F0502020204030204" pitchFamily="34" charset="0"/>
                <a:cs typeface="Calibri" panose="020F0502020204030204" pitchFamily="34" charset="0"/>
              </a:endParaRPr>
            </a:p>
          </p:txBody>
        </p:sp>
      </p:grpSp>
      <p:sp>
        <p:nvSpPr>
          <p:cNvPr id="16" name="U-Turn Arrow 15"/>
          <p:cNvSpPr/>
          <p:nvPr/>
        </p:nvSpPr>
        <p:spPr bwMode="auto">
          <a:xfrm flipV="1">
            <a:off x="4294094" y="4424367"/>
            <a:ext cx="1086676" cy="317572"/>
          </a:xfrm>
          <a:prstGeom prst="uturnArrow">
            <a:avLst>
              <a:gd name="adj1" fmla="val 2823"/>
              <a:gd name="adj2" fmla="val 25000"/>
              <a:gd name="adj3" fmla="val 27043"/>
              <a:gd name="adj4" fmla="val 26813"/>
              <a:gd name="adj5" fmla="val 100000"/>
            </a:avLst>
          </a:prstGeom>
          <a:no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nvGrpSpPr>
          <p:cNvPr id="17" name="Group 16"/>
          <p:cNvGrpSpPr/>
          <p:nvPr/>
        </p:nvGrpSpPr>
        <p:grpSpPr>
          <a:xfrm>
            <a:off x="5587864" y="2121201"/>
            <a:ext cx="1077143" cy="2476412"/>
            <a:chOff x="2009506" y="1877674"/>
            <a:chExt cx="1077143" cy="2476412"/>
          </a:xfrm>
        </p:grpSpPr>
        <p:sp>
          <p:nvSpPr>
            <p:cNvPr id="19" name="Flowchart: Or 18"/>
            <p:cNvSpPr/>
            <p:nvPr/>
          </p:nvSpPr>
          <p:spPr bwMode="auto">
            <a:xfrm>
              <a:off x="2321315" y="2518313"/>
              <a:ext cx="390774" cy="396904"/>
            </a:xfrm>
            <a:prstGeom prst="flowChartOr">
              <a:avLst/>
            </a:prstGeom>
            <a:noFill/>
            <a:ln w="15875">
              <a:solidFill>
                <a:schemeClr val="tx1"/>
              </a:solidFill>
            </a:ln>
            <a:effectLst/>
            <a:extLst/>
          </p:spPr>
          <p:txBody>
            <a:bodyPr vert="horz" wrap="square" lIns="91440" tIns="45720" rIns="91440" bIns="4572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cxnSp>
          <p:nvCxnSpPr>
            <p:cNvPr id="20" name="Straight Connector 19"/>
            <p:cNvCxnSpPr/>
            <p:nvPr/>
          </p:nvCxnSpPr>
          <p:spPr bwMode="auto">
            <a:xfrm flipV="1">
              <a:off x="2515053" y="1877674"/>
              <a:ext cx="1649" cy="172309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4"/>
            <p:cNvSpPr txBox="1"/>
            <p:nvPr/>
          </p:nvSpPr>
          <p:spPr bwMode="auto">
            <a:xfrm>
              <a:off x="2009506" y="3500006"/>
              <a:ext cx="1077143" cy="854080"/>
            </a:xfrm>
            <a:prstGeom prst="rect">
              <a:avLst/>
            </a:prstGeom>
            <a:solidFill>
              <a:srgbClr val="FFC000"/>
            </a:solidFill>
            <a:ln>
              <a:noFill/>
            </a:ln>
            <a:effectLs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Tx/>
                <a:buNone/>
              </a:pPr>
              <a:r>
                <a:rPr lang="en-US" sz="1100" b="1" dirty="0" smtClean="0">
                  <a:latin typeface="Calibri" panose="020F0502020204030204" pitchFamily="34" charset="0"/>
                  <a:cs typeface="Calibri" panose="020F0502020204030204" pitchFamily="34" charset="0"/>
                </a:rPr>
                <a:t>ICAO Provisions</a:t>
              </a:r>
            </a:p>
            <a:p>
              <a:pPr algn="ctr">
                <a:buFontTx/>
                <a:buNone/>
              </a:pPr>
              <a:r>
                <a:rPr lang="en-US" sz="1100" b="1" dirty="0" smtClean="0">
                  <a:latin typeface="Calibri" panose="020F0502020204030204" pitchFamily="34" charset="0"/>
                  <a:cs typeface="Calibri" panose="020F0502020204030204" pitchFamily="34" charset="0"/>
                </a:rPr>
                <a:t>Global Applicability</a:t>
              </a:r>
              <a:endParaRPr lang="en-US" sz="1100" b="1" dirty="0">
                <a:latin typeface="Calibri" panose="020F0502020204030204" pitchFamily="34" charset="0"/>
                <a:cs typeface="Calibri" panose="020F0502020204030204" pitchFamily="34" charset="0"/>
              </a:endParaRPr>
            </a:p>
          </p:txBody>
        </p:sp>
      </p:grpSp>
      <p:sp>
        <p:nvSpPr>
          <p:cNvPr id="18" name="U-Turn Arrow 17"/>
          <p:cNvSpPr/>
          <p:nvPr/>
        </p:nvSpPr>
        <p:spPr bwMode="auto">
          <a:xfrm flipV="1">
            <a:off x="5957658" y="4614496"/>
            <a:ext cx="1086676" cy="317572"/>
          </a:xfrm>
          <a:prstGeom prst="uturnArrow">
            <a:avLst>
              <a:gd name="adj1" fmla="val 2823"/>
              <a:gd name="adj2" fmla="val 25000"/>
              <a:gd name="adj3" fmla="val 27043"/>
              <a:gd name="adj4" fmla="val 26813"/>
              <a:gd name="adj5" fmla="val 100000"/>
            </a:avLst>
          </a:prstGeom>
          <a:noFill/>
          <a:ln w="19050">
            <a:solidFill>
              <a:schemeClr val="tx1"/>
            </a:solidFill>
          </a:ln>
          <a:effectLst/>
          <a:extLst/>
        </p:spPr>
        <p:txBody>
          <a:bodyPr vert="horz" wrap="square" lIns="91440" tIns="45720" rIns="91440" bIns="4572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937810" y="1006608"/>
            <a:ext cx="1212574" cy="307777"/>
          </a:xfrm>
          <a:prstGeom prst="rect">
            <a:avLst/>
          </a:prstGeom>
          <a:noFill/>
        </p:spPr>
        <p:txBody>
          <a:bodyPr wrap="square" rtlCol="0">
            <a:spAutoFit/>
          </a:bodyPr>
          <a:lstStyle/>
          <a:p>
            <a:pPr algn="ctr"/>
            <a:r>
              <a:rPr lang="en-US" sz="1400" i="1" dirty="0" smtClean="0"/>
              <a:t>Aug 2012</a:t>
            </a:r>
            <a:endParaRPr lang="en-GB" sz="1400" i="1" dirty="0"/>
          </a:p>
        </p:txBody>
      </p:sp>
      <p:sp>
        <p:nvSpPr>
          <p:cNvPr id="29" name="TextBox 28"/>
          <p:cNvSpPr txBox="1"/>
          <p:nvPr/>
        </p:nvSpPr>
        <p:spPr>
          <a:xfrm>
            <a:off x="2884988" y="1005119"/>
            <a:ext cx="1212574" cy="307777"/>
          </a:xfrm>
          <a:prstGeom prst="rect">
            <a:avLst/>
          </a:prstGeom>
          <a:noFill/>
        </p:spPr>
        <p:txBody>
          <a:bodyPr wrap="square" rtlCol="0">
            <a:spAutoFit/>
          </a:bodyPr>
          <a:lstStyle/>
          <a:p>
            <a:pPr algn="ctr"/>
            <a:r>
              <a:rPr lang="en-US" sz="1400" i="1" dirty="0" smtClean="0"/>
              <a:t>Aug 2013</a:t>
            </a:r>
            <a:endParaRPr lang="en-GB" sz="1400" i="1" dirty="0"/>
          </a:p>
        </p:txBody>
      </p:sp>
      <p:sp>
        <p:nvSpPr>
          <p:cNvPr id="30" name="TextBox 29"/>
          <p:cNvSpPr txBox="1"/>
          <p:nvPr/>
        </p:nvSpPr>
        <p:spPr>
          <a:xfrm>
            <a:off x="4741160" y="1006608"/>
            <a:ext cx="1212574" cy="307777"/>
          </a:xfrm>
          <a:prstGeom prst="rect">
            <a:avLst/>
          </a:prstGeom>
          <a:noFill/>
        </p:spPr>
        <p:txBody>
          <a:bodyPr wrap="square" rtlCol="0">
            <a:spAutoFit/>
          </a:bodyPr>
          <a:lstStyle/>
          <a:p>
            <a:pPr algn="ctr"/>
            <a:r>
              <a:rPr lang="en-US" sz="1400" i="1" dirty="0" smtClean="0"/>
              <a:t>Aug 2014</a:t>
            </a:r>
            <a:endParaRPr lang="en-GB" sz="1400" i="1" dirty="0"/>
          </a:p>
        </p:txBody>
      </p:sp>
      <p:sp>
        <p:nvSpPr>
          <p:cNvPr id="31" name="TextBox 30"/>
          <p:cNvSpPr txBox="1"/>
          <p:nvPr/>
        </p:nvSpPr>
        <p:spPr>
          <a:xfrm>
            <a:off x="6678269" y="1005118"/>
            <a:ext cx="1212574" cy="307777"/>
          </a:xfrm>
          <a:prstGeom prst="rect">
            <a:avLst/>
          </a:prstGeom>
          <a:noFill/>
        </p:spPr>
        <p:txBody>
          <a:bodyPr wrap="square" rtlCol="0">
            <a:spAutoFit/>
          </a:bodyPr>
          <a:lstStyle/>
          <a:p>
            <a:pPr algn="ctr"/>
            <a:r>
              <a:rPr lang="en-US" sz="1400" i="1" dirty="0" smtClean="0"/>
              <a:t>Aug 2016</a:t>
            </a:r>
            <a:endParaRPr lang="en-GB" sz="1400" i="1" dirty="0"/>
          </a:p>
        </p:txBody>
      </p:sp>
      <p:grpSp>
        <p:nvGrpSpPr>
          <p:cNvPr id="32" name="Group 31"/>
          <p:cNvGrpSpPr/>
          <p:nvPr/>
        </p:nvGrpSpPr>
        <p:grpSpPr>
          <a:xfrm>
            <a:off x="633855" y="1482209"/>
            <a:ext cx="2092648" cy="623751"/>
            <a:chOff x="0" y="0"/>
            <a:chExt cx="2092648" cy="623751"/>
          </a:xfrm>
          <a:scene3d>
            <a:camera prst="orthographicFront"/>
            <a:lightRig rig="threePt" dir="t"/>
          </a:scene3d>
        </p:grpSpPr>
        <p:sp>
          <p:nvSpPr>
            <p:cNvPr id="33" name="Chevron 32"/>
            <p:cNvSpPr/>
            <p:nvPr/>
          </p:nvSpPr>
          <p:spPr>
            <a:xfrm>
              <a:off x="0" y="0"/>
              <a:ext cx="2092648" cy="623751"/>
            </a:xfrm>
            <a:prstGeom prst="chevron">
              <a:avLst/>
            </a:prstGeom>
            <a:gradFill rotWithShape="0">
              <a:gsLst>
                <a:gs pos="0">
                  <a:srgbClr val="000082"/>
                </a:gs>
                <a:gs pos="30000">
                  <a:srgbClr val="66008F"/>
                </a:gs>
                <a:gs pos="64999">
                  <a:srgbClr val="BA0066"/>
                </a:gs>
                <a:gs pos="89999">
                  <a:srgbClr val="FF0000"/>
                </a:gs>
                <a:gs pos="100000">
                  <a:srgbClr val="FF8200"/>
                </a:gs>
              </a:gsLst>
              <a:lin ang="5400000" scaled="0"/>
            </a:gra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Chevron 4"/>
            <p:cNvSpPr/>
            <p:nvPr/>
          </p:nvSpPr>
          <p:spPr>
            <a:xfrm>
              <a:off x="311876" y="0"/>
              <a:ext cx="1468897" cy="6237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FIXM v1.0</a:t>
              </a:r>
              <a:endParaRPr lang="en-US" sz="1800" b="1" kern="1200" dirty="0"/>
            </a:p>
          </p:txBody>
        </p:sp>
      </p:grpSp>
      <p:grpSp>
        <p:nvGrpSpPr>
          <p:cNvPr id="35" name="Group 34"/>
          <p:cNvGrpSpPr/>
          <p:nvPr/>
        </p:nvGrpSpPr>
        <p:grpSpPr>
          <a:xfrm>
            <a:off x="2494129" y="1484496"/>
            <a:ext cx="2091600" cy="622800"/>
            <a:chOff x="17335" y="0"/>
            <a:chExt cx="2766231" cy="824525"/>
          </a:xfrm>
          <a:scene3d>
            <a:camera prst="orthographicFront"/>
            <a:lightRig rig="threePt" dir="t"/>
          </a:scene3d>
        </p:grpSpPr>
        <p:sp>
          <p:nvSpPr>
            <p:cNvPr id="36" name="Chevron 35"/>
            <p:cNvSpPr/>
            <p:nvPr/>
          </p:nvSpPr>
          <p:spPr>
            <a:xfrm>
              <a:off x="17335" y="0"/>
              <a:ext cx="2766231" cy="824525"/>
            </a:xfrm>
            <a:prstGeom prst="chevron">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a:sp3d>
              <a:bevelT/>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Chevron 4"/>
            <p:cNvSpPr/>
            <p:nvPr/>
          </p:nvSpPr>
          <p:spPr>
            <a:xfrm>
              <a:off x="429598" y="0"/>
              <a:ext cx="1941706" cy="8245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FIXM v2.0</a:t>
              </a:r>
              <a:endParaRPr lang="en-US" sz="1800" b="1" kern="1200" dirty="0"/>
            </a:p>
          </p:txBody>
        </p:sp>
      </p:grpSp>
      <p:grpSp>
        <p:nvGrpSpPr>
          <p:cNvPr id="38" name="Group 37"/>
          <p:cNvGrpSpPr/>
          <p:nvPr/>
        </p:nvGrpSpPr>
        <p:grpSpPr>
          <a:xfrm>
            <a:off x="4304490" y="1498401"/>
            <a:ext cx="2091600" cy="622800"/>
            <a:chOff x="28986" y="0"/>
            <a:chExt cx="4071771" cy="1213664"/>
          </a:xfrm>
          <a:scene3d>
            <a:camera prst="orthographicFront"/>
            <a:lightRig rig="threePt" dir="t"/>
          </a:scene3d>
        </p:grpSpPr>
        <p:sp>
          <p:nvSpPr>
            <p:cNvPr id="39" name="Chevron 38"/>
            <p:cNvSpPr/>
            <p:nvPr/>
          </p:nvSpPr>
          <p:spPr>
            <a:xfrm>
              <a:off x="28986" y="0"/>
              <a:ext cx="4071771" cy="1213664"/>
            </a:xfrm>
            <a:prstGeom prst="chevron">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sp3d>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Chevron 4"/>
            <p:cNvSpPr/>
            <p:nvPr/>
          </p:nvSpPr>
          <p:spPr>
            <a:xfrm>
              <a:off x="635818" y="0"/>
              <a:ext cx="2858107" cy="12136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FIXM v3.0</a:t>
              </a:r>
              <a:endParaRPr lang="en-US" sz="1800" b="1" kern="1200" dirty="0"/>
            </a:p>
          </p:txBody>
        </p:sp>
      </p:grpSp>
      <p:grpSp>
        <p:nvGrpSpPr>
          <p:cNvPr id="41" name="Group 40"/>
          <p:cNvGrpSpPr/>
          <p:nvPr/>
        </p:nvGrpSpPr>
        <p:grpSpPr>
          <a:xfrm>
            <a:off x="6092687" y="1499736"/>
            <a:ext cx="2091600" cy="622800"/>
            <a:chOff x="0" y="0"/>
            <a:chExt cx="7749989" cy="2310023"/>
          </a:xfrm>
          <a:scene3d>
            <a:camera prst="orthographicFront"/>
            <a:lightRig rig="threePt" dir="t"/>
          </a:scene3d>
        </p:grpSpPr>
        <p:sp>
          <p:nvSpPr>
            <p:cNvPr id="42" name="Chevron 41"/>
            <p:cNvSpPr/>
            <p:nvPr/>
          </p:nvSpPr>
          <p:spPr>
            <a:xfrm>
              <a:off x="0" y="0"/>
              <a:ext cx="7749989" cy="2310023"/>
            </a:xfrm>
            <a:prstGeom prst="chevron">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sp3d>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Chevron 4"/>
            <p:cNvSpPr/>
            <p:nvPr/>
          </p:nvSpPr>
          <p:spPr>
            <a:xfrm>
              <a:off x="1155012" y="0"/>
              <a:ext cx="5439966" cy="23100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FIXM v4.0</a:t>
              </a:r>
              <a:endParaRPr lang="en-US" sz="1800" b="1" kern="1200" dirty="0"/>
            </a:p>
          </p:txBody>
        </p:sp>
      </p:grpSp>
    </p:spTree>
    <p:extLst>
      <p:ext uri="{BB962C8B-B14F-4D97-AF65-F5344CB8AC3E}">
        <p14:creationId xmlns:p14="http://schemas.microsoft.com/office/powerpoint/2010/main" val="3152735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35"/>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4"/>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3"/>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0"/>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3"/>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38"/>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5"/>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2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13"/>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10"/>
                                        </p:tgtEl>
                                        <p:attrNameLst>
                                          <p:attrName>style.visibility</p:attrName>
                                        </p:attrNameLst>
                                      </p:cBhvr>
                                      <p:to>
                                        <p:strVal val="visible"/>
                                      </p:to>
                                    </p:set>
                                  </p:childTnLst>
                                </p:cTn>
                              </p:par>
                              <p:par>
                                <p:cTn id="102" presetID="1" presetClass="entr" presetSubtype="0" fill="hold" grpId="1" nodeType="withEffect">
                                  <p:stCondLst>
                                    <p:cond delay="0"/>
                                  </p:stCondLst>
                                  <p:childTnLst>
                                    <p:set>
                                      <p:cBhvr>
                                        <p:cTn id="103" dur="1" fill="hold">
                                          <p:stCondLst>
                                            <p:cond delay="0"/>
                                          </p:stCondLst>
                                        </p:cTn>
                                        <p:tgtEl>
                                          <p:spTgt spid="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38"/>
                                        </p:tgtEl>
                                        <p:attrNameLst>
                                          <p:attrName>style.visibility</p:attrName>
                                        </p:attrNameLst>
                                      </p:cBhvr>
                                      <p:to>
                                        <p:strVal val="visible"/>
                                      </p:to>
                                    </p:set>
                                  </p:childTnLst>
                                </p:cTn>
                              </p:par>
                              <p:par>
                                <p:cTn id="106" presetID="1" presetClass="entr" presetSubtype="0" fill="hold" grpId="2" nodeType="with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5"/>
                                        </p:tgtEl>
                                        <p:attrNameLst>
                                          <p:attrName>style.visibility</p:attrName>
                                        </p:attrNameLst>
                                      </p:cBhvr>
                                      <p:to>
                                        <p:strVal val="visible"/>
                                      </p:to>
                                    </p:set>
                                  </p:childTnLst>
                                </p:cTn>
                              </p:par>
                              <p:par>
                                <p:cTn id="110" presetID="1" presetClass="entr" presetSubtype="0" fill="hold" grpId="2" nodeType="withEffect">
                                  <p:stCondLst>
                                    <p:cond delay="0"/>
                                  </p:stCondLst>
                                  <p:childTnLst>
                                    <p:set>
                                      <p:cBhvr>
                                        <p:cTn id="111" dur="1" fill="hold">
                                          <p:stCondLst>
                                            <p:cond delay="0"/>
                                          </p:stCondLst>
                                        </p:cTn>
                                        <p:tgtEl>
                                          <p:spTgt spid="16"/>
                                        </p:tgtEl>
                                        <p:attrNameLst>
                                          <p:attrName>style.visibility</p:attrName>
                                        </p:attrNameLst>
                                      </p:cBhvr>
                                      <p:to>
                                        <p:strVal val="visible"/>
                                      </p:to>
                                    </p:set>
                                  </p:childTnLst>
                                </p:cTn>
                              </p:par>
                              <p:par>
                                <p:cTn id="112" presetID="1" presetClass="entr" presetSubtype="0" fill="hold" grpId="2" nodeType="withEffect">
                                  <p:stCondLst>
                                    <p:cond delay="0"/>
                                  </p:stCondLst>
                                  <p:childTnLst>
                                    <p:set>
                                      <p:cBhvr>
                                        <p:cTn id="113" dur="1" fill="hold">
                                          <p:stCondLst>
                                            <p:cond delay="0"/>
                                          </p:stCondLst>
                                        </p:cTn>
                                        <p:tgtEl>
                                          <p:spTgt spid="1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500"/>
                                        <p:tgtEl>
                                          <p:spTgt spid="1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500"/>
                                        <p:tgtEl>
                                          <p:spTgt spid="1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P spid="8" grpId="2"/>
      <p:bldP spid="10" grpId="0"/>
      <p:bldP spid="10" grpId="1"/>
      <p:bldP spid="10" grpId="2"/>
      <p:bldP spid="11" grpId="0"/>
      <p:bldP spid="11" grpId="1"/>
      <p:bldP spid="11" grpId="2"/>
      <p:bldP spid="12" grpId="0"/>
      <p:bldP spid="13" grpId="0" animBg="1"/>
      <p:bldP spid="13" grpId="1" animBg="1"/>
      <p:bldP spid="13" grpId="2" animBg="1"/>
      <p:bldP spid="16" grpId="0" animBg="1"/>
      <p:bldP spid="16" grpId="1" animBg="1"/>
      <p:bldP spid="16" grpId="2" animBg="1"/>
      <p:bldP spid="18" grpId="0" animBg="1"/>
      <p:bldP spid="2" grpId="0"/>
      <p:bldP spid="2" grpId="1"/>
      <p:bldP spid="2" grpId="2"/>
      <p:bldP spid="29" grpId="0"/>
      <p:bldP spid="29" grpId="1"/>
      <p:bldP spid="29" grpId="2"/>
      <p:bldP spid="30" grpId="0"/>
      <p:bldP spid="30" grpId="1"/>
      <p:bldP spid="30" grpId="2"/>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ent-Up Arrow 9"/>
          <p:cNvSpPr/>
          <p:nvPr/>
        </p:nvSpPr>
        <p:spPr>
          <a:xfrm rot="5400000">
            <a:off x="3014461" y="4382219"/>
            <a:ext cx="938960" cy="731520"/>
          </a:xfrm>
          <a:prstGeom prst="bentUpArrow">
            <a:avLst/>
          </a:prstGeom>
          <a:noFill/>
          <a:ln w="25400">
            <a:solidFill>
              <a:schemeClr val="tx1"/>
            </a:solidFill>
          </a:ln>
        </p:spPr>
        <p:txBody>
          <a:bodyPr wrap="square">
            <a:spAutoFit/>
          </a:bodyPr>
          <a:lstStyle/>
          <a:p>
            <a:endParaRPr lang="en-GB" b="1">
              <a:solidFill>
                <a:schemeClr val="tx1"/>
              </a:solidFill>
              <a:latin typeface="Arial" charset="0"/>
            </a:endParaRPr>
          </a:p>
        </p:txBody>
      </p:sp>
      <p:sp>
        <p:nvSpPr>
          <p:cNvPr id="8" name="TextBox 7"/>
          <p:cNvSpPr txBox="1"/>
          <p:nvPr/>
        </p:nvSpPr>
        <p:spPr>
          <a:xfrm>
            <a:off x="2305208" y="3637035"/>
            <a:ext cx="6062704" cy="646331"/>
          </a:xfrm>
          <a:prstGeom prst="rect">
            <a:avLst/>
          </a:prstGeom>
          <a:solidFill>
            <a:schemeClr val="bg1"/>
          </a:solidFill>
          <a:ln w="25400">
            <a:solidFill>
              <a:schemeClr val="tx1"/>
            </a:solidFill>
          </a:ln>
        </p:spPr>
        <p:txBody>
          <a:bodyPr wrap="square">
            <a:spAutoFit/>
          </a:bodyPr>
          <a:lstStyle>
            <a:defPPr>
              <a:defRPr lang="en-GB"/>
            </a:defPPr>
            <a:lvl1pPr>
              <a:defRPr b="1"/>
            </a:lvl1pPr>
          </a:lstStyle>
          <a:p>
            <a:r>
              <a:rPr lang="en-US" b="0" dirty="0"/>
              <a:t>FIXM </a:t>
            </a:r>
            <a:r>
              <a:rPr lang="en-US" b="0" dirty="0" smtClean="0"/>
              <a:t>v4.0.0 content is entirely traced to </a:t>
            </a:r>
            <a:r>
              <a:rPr lang="en-US" dirty="0" smtClean="0"/>
              <a:t>ICAO information exchange requirements</a:t>
            </a:r>
            <a:endParaRPr lang="en-GB" dirty="0"/>
          </a:p>
        </p:txBody>
      </p:sp>
      <p:sp>
        <p:nvSpPr>
          <p:cNvPr id="7" name="Bent-Up Arrow 6"/>
          <p:cNvSpPr/>
          <p:nvPr/>
        </p:nvSpPr>
        <p:spPr>
          <a:xfrm rot="5400000">
            <a:off x="1468057" y="3312231"/>
            <a:ext cx="912046" cy="731520"/>
          </a:xfrm>
          <a:prstGeom prst="bentUpArrow">
            <a:avLst/>
          </a:prstGeom>
          <a:noFill/>
          <a:ln w="25400">
            <a:solidFill>
              <a:schemeClr val="tx1"/>
            </a:solidFill>
          </a:ln>
        </p:spPr>
        <p:txBody>
          <a:bodyPr wrap="square">
            <a:spAutoFit/>
          </a:bodyPr>
          <a:lstStyle/>
          <a:p>
            <a:endParaRPr lang="en-GB" b="1">
              <a:solidFill>
                <a:schemeClr val="tx1"/>
              </a:solidFill>
              <a:latin typeface="Arial" charset="0"/>
            </a:endParaRPr>
          </a:p>
        </p:txBody>
      </p:sp>
      <p:sp>
        <p:nvSpPr>
          <p:cNvPr id="2" name="Title 1"/>
          <p:cNvSpPr>
            <a:spLocks noGrp="1"/>
          </p:cNvSpPr>
          <p:nvPr>
            <p:ph type="title"/>
          </p:nvPr>
        </p:nvSpPr>
        <p:spPr/>
        <p:txBody>
          <a:bodyPr/>
          <a:lstStyle/>
          <a:p>
            <a:r>
              <a:rPr lang="en-US" altLang="en-US" dirty="0" smtClean="0"/>
              <a:t>Notes on FIXM v4.0.0</a:t>
            </a:r>
            <a:endParaRPr lang="en-GB" dirty="0"/>
          </a:p>
        </p:txBody>
      </p:sp>
      <p:sp>
        <p:nvSpPr>
          <p:cNvPr id="4" name="Footer Placeholder 3"/>
          <p:cNvSpPr>
            <a:spLocks noGrp="1"/>
          </p:cNvSpPr>
          <p:nvPr>
            <p:ph type="ftr" sz="quarter" idx="10"/>
          </p:nvPr>
        </p:nvSpPr>
        <p:spPr/>
        <p:txBody>
          <a:bodyPr/>
          <a:lstStyle/>
          <a:p>
            <a:r>
              <a:rPr lang="en-GB" altLang="en-US" smtClean="0"/>
              <a:t>FIXM briefing</a:t>
            </a:r>
            <a:endParaRPr lang="en-GB" altLang="en-US"/>
          </a:p>
        </p:txBody>
      </p:sp>
      <p:sp>
        <p:nvSpPr>
          <p:cNvPr id="5" name="Slide Number Placeholder 4"/>
          <p:cNvSpPr>
            <a:spLocks noGrp="1"/>
          </p:cNvSpPr>
          <p:nvPr>
            <p:ph type="sldNum" sz="quarter" idx="11"/>
          </p:nvPr>
        </p:nvSpPr>
        <p:spPr/>
        <p:txBody>
          <a:bodyPr/>
          <a:lstStyle/>
          <a:p>
            <a:fld id="{4FBB9589-B845-4A7F-AF7C-FBFF431C3E20}" type="slidenum">
              <a:rPr lang="en-GB" altLang="en-US" smtClean="0"/>
              <a:pPr/>
              <a:t>7</a:t>
            </a:fld>
            <a:endParaRPr lang="en-GB" altLang="en-US"/>
          </a:p>
        </p:txBody>
      </p:sp>
      <p:sp>
        <p:nvSpPr>
          <p:cNvPr id="6" name="Rectangle 5"/>
          <p:cNvSpPr/>
          <p:nvPr/>
        </p:nvSpPr>
        <p:spPr>
          <a:xfrm>
            <a:off x="560935" y="1467640"/>
            <a:ext cx="7806977" cy="1754326"/>
          </a:xfrm>
          <a:prstGeom prst="rect">
            <a:avLst/>
          </a:prstGeom>
          <a:solidFill>
            <a:schemeClr val="bg1"/>
          </a:solidFill>
          <a:ln w="25400">
            <a:solidFill>
              <a:schemeClr val="tx1"/>
            </a:solidFill>
          </a:ln>
        </p:spPr>
        <p:txBody>
          <a:bodyPr wrap="square">
            <a:spAutoFit/>
          </a:bodyPr>
          <a:lstStyle/>
          <a:p>
            <a:r>
              <a:rPr lang="en-US" b="1" dirty="0" smtClean="0"/>
              <a:t>FIXM v4.0.0 supports: </a:t>
            </a:r>
          </a:p>
          <a:p>
            <a:pPr marL="285750" indent="-285750">
              <a:buFont typeface="Arial" panose="020B0604020202020204" pitchFamily="34" charset="0"/>
              <a:buChar char="•"/>
            </a:pPr>
            <a:r>
              <a:rPr lang="en-US" dirty="0" smtClean="0"/>
              <a:t>The content of the individual ATS message fields described in ICAO Doc 4444 </a:t>
            </a:r>
          </a:p>
          <a:p>
            <a:pPr marL="285750" indent="-285750">
              <a:buFont typeface="Arial" panose="020B0604020202020204" pitchFamily="34" charset="0"/>
              <a:buChar char="•"/>
            </a:pPr>
            <a:r>
              <a:rPr lang="en-US" dirty="0" smtClean="0"/>
              <a:t>The new flight data items identified by ICAO ATMRPP as part of the requirements for FF-ICE Block 1 (based on working paper ref. ATMRPP-WG/31-WP/713 “Manual on FF-ICE Implementation Guidance”).</a:t>
            </a:r>
            <a:endParaRPr lang="en-US" dirty="0"/>
          </a:p>
        </p:txBody>
      </p:sp>
      <p:sp>
        <p:nvSpPr>
          <p:cNvPr id="9" name="Rectangle 8"/>
          <p:cNvSpPr/>
          <p:nvPr/>
        </p:nvSpPr>
        <p:spPr>
          <a:xfrm>
            <a:off x="3872752" y="4710043"/>
            <a:ext cx="4495159" cy="646331"/>
          </a:xfrm>
          <a:prstGeom prst="rect">
            <a:avLst/>
          </a:prstGeom>
          <a:solidFill>
            <a:schemeClr val="bg1"/>
          </a:solidFill>
          <a:ln w="25400">
            <a:solidFill>
              <a:srgbClr val="FF0000"/>
            </a:solidFill>
          </a:ln>
        </p:spPr>
        <p:txBody>
          <a:bodyPr wrap="square">
            <a:spAutoFit/>
          </a:bodyPr>
          <a:lstStyle/>
          <a:p>
            <a:r>
              <a:rPr lang="en-US" b="1" dirty="0">
                <a:solidFill>
                  <a:srgbClr val="FF0000"/>
                </a:solidFill>
              </a:rPr>
              <a:t>Some capabilities previously enabled by FIXM </a:t>
            </a:r>
            <a:r>
              <a:rPr lang="en-US" b="1" dirty="0" smtClean="0">
                <a:solidFill>
                  <a:srgbClr val="FF0000"/>
                </a:solidFill>
              </a:rPr>
              <a:t>v3.0 </a:t>
            </a:r>
            <a:r>
              <a:rPr lang="en-US" b="1" dirty="0">
                <a:solidFill>
                  <a:srgbClr val="FF0000"/>
                </a:solidFill>
              </a:rPr>
              <a:t>are no longer supported.</a:t>
            </a:r>
            <a:endParaRPr lang="en-GB" b="1" dirty="0">
              <a:solidFill>
                <a:srgbClr val="FF0000"/>
              </a:solidFill>
            </a:endParaRPr>
          </a:p>
        </p:txBody>
      </p:sp>
    </p:spTree>
    <p:extLst>
      <p:ext uri="{BB962C8B-B14F-4D97-AF65-F5344CB8AC3E}">
        <p14:creationId xmlns:p14="http://schemas.microsoft.com/office/powerpoint/2010/main" val="4132831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rot="20254405">
            <a:off x="4887718" y="3544971"/>
            <a:ext cx="2578898" cy="32224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pPr algn="l"/>
            <a:r>
              <a:rPr lang="en-GB" dirty="0"/>
              <a:t>Next FIXM releases</a:t>
            </a:r>
            <a:r>
              <a:rPr lang="en-GB" sz="2800" dirty="0"/>
              <a:t/>
            </a:r>
            <a:br>
              <a:rPr lang="en-GB" sz="2800" dirty="0"/>
            </a:br>
            <a:r>
              <a:rPr lang="en-US" b="1" u="sng" kern="0" dirty="0"/>
              <a:t>in support of FF-ICE/1</a:t>
            </a:r>
            <a:endParaRPr lang="en-GB" dirty="0"/>
          </a:p>
        </p:txBody>
      </p:sp>
      <p:sp>
        <p:nvSpPr>
          <p:cNvPr id="4" name="Rectangle 3"/>
          <p:cNvSpPr/>
          <p:nvPr/>
        </p:nvSpPr>
        <p:spPr>
          <a:xfrm>
            <a:off x="5600700" y="2838450"/>
            <a:ext cx="1447799" cy="30003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19768772">
            <a:off x="5668693" y="4911768"/>
            <a:ext cx="1407758" cy="523220"/>
          </a:xfrm>
          <a:prstGeom prst="rect">
            <a:avLst/>
          </a:prstGeom>
          <a:noFill/>
        </p:spPr>
        <p:txBody>
          <a:bodyPr wrap="none" rtlCol="0">
            <a:spAutoFit/>
          </a:bodyPr>
          <a:lstStyle/>
          <a:p>
            <a:r>
              <a:rPr lang="en-US" sz="1400" i="1" dirty="0" smtClean="0"/>
              <a:t>Keep learning </a:t>
            </a:r>
            <a:br>
              <a:rPr lang="en-US" sz="1400" i="1" dirty="0" smtClean="0"/>
            </a:br>
            <a:r>
              <a:rPr lang="en-US" sz="1400" i="1" dirty="0" smtClean="0"/>
              <a:t>about FF-ICE/1</a:t>
            </a:r>
            <a:endParaRPr lang="en-GB" sz="1400" i="1" dirty="0"/>
          </a:p>
        </p:txBody>
      </p:sp>
      <p:sp>
        <p:nvSpPr>
          <p:cNvPr id="6" name="Rectangle 5"/>
          <p:cNvSpPr/>
          <p:nvPr/>
        </p:nvSpPr>
        <p:spPr>
          <a:xfrm>
            <a:off x="7048499" y="2571751"/>
            <a:ext cx="1447799" cy="326707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rot="19768772">
            <a:off x="7139205" y="4796313"/>
            <a:ext cx="1398140" cy="738664"/>
          </a:xfrm>
          <a:prstGeom prst="rect">
            <a:avLst/>
          </a:prstGeom>
          <a:noFill/>
        </p:spPr>
        <p:txBody>
          <a:bodyPr wrap="none" rtlCol="0">
            <a:spAutoFit/>
          </a:bodyPr>
          <a:lstStyle/>
          <a:p>
            <a:r>
              <a:rPr lang="en-US" sz="1400" i="1" dirty="0" smtClean="0"/>
              <a:t>FIXM ready for</a:t>
            </a:r>
            <a:br>
              <a:rPr lang="en-US" sz="1400" i="1" dirty="0" smtClean="0"/>
            </a:br>
            <a:r>
              <a:rPr lang="en-US" sz="1400" i="1" dirty="0" smtClean="0"/>
              <a:t>full FF-ICE/1</a:t>
            </a:r>
            <a:br>
              <a:rPr lang="en-US" sz="1400" i="1" dirty="0" smtClean="0"/>
            </a:br>
            <a:r>
              <a:rPr lang="en-US" sz="1400" i="1" dirty="0" smtClean="0"/>
              <a:t>implementation</a:t>
            </a:r>
            <a:endParaRPr lang="en-GB" sz="1400" i="1" dirty="0"/>
          </a:p>
        </p:txBody>
      </p:sp>
      <p:sp>
        <p:nvSpPr>
          <p:cNvPr id="8" name="Rectangle 7"/>
          <p:cNvSpPr/>
          <p:nvPr/>
        </p:nvSpPr>
        <p:spPr>
          <a:xfrm>
            <a:off x="4149890" y="3095625"/>
            <a:ext cx="1447799" cy="27431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rot="19768772">
            <a:off x="4172859" y="4804047"/>
            <a:ext cx="1367682" cy="738664"/>
          </a:xfrm>
          <a:prstGeom prst="rect">
            <a:avLst/>
          </a:prstGeom>
          <a:noFill/>
        </p:spPr>
        <p:txBody>
          <a:bodyPr wrap="none" rtlCol="0">
            <a:spAutoFit/>
          </a:bodyPr>
          <a:lstStyle/>
          <a:p>
            <a:r>
              <a:rPr lang="en-US" sz="1400" i="1" dirty="0" smtClean="0"/>
              <a:t>Scoping</a:t>
            </a:r>
            <a:br>
              <a:rPr lang="en-US" sz="1400" i="1" dirty="0" smtClean="0"/>
            </a:br>
            <a:r>
              <a:rPr lang="en-US" sz="1400" i="1" dirty="0" smtClean="0"/>
              <a:t>based on</a:t>
            </a:r>
            <a:br>
              <a:rPr lang="en-US" sz="1400" i="1" dirty="0" smtClean="0"/>
            </a:br>
            <a:r>
              <a:rPr lang="en-US" sz="1400" i="1" dirty="0" smtClean="0"/>
              <a:t>draft FF-ICE/1 </a:t>
            </a:r>
            <a:endParaRPr lang="en-GB" sz="1400" i="1" dirty="0"/>
          </a:p>
        </p:txBody>
      </p:sp>
      <p:sp>
        <p:nvSpPr>
          <p:cNvPr id="10" name="Oval 9"/>
          <p:cNvSpPr/>
          <p:nvPr/>
        </p:nvSpPr>
        <p:spPr>
          <a:xfrm>
            <a:off x="4495800" y="3916290"/>
            <a:ext cx="789990" cy="7872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FIXM</a:t>
            </a:r>
          </a:p>
          <a:p>
            <a:pPr algn="ctr"/>
            <a:r>
              <a:rPr lang="en-US" sz="1100" b="1" dirty="0" smtClean="0">
                <a:solidFill>
                  <a:schemeClr val="tx1"/>
                </a:solidFill>
              </a:rPr>
              <a:t>4.0*</a:t>
            </a:r>
          </a:p>
          <a:p>
            <a:pPr algn="ctr"/>
            <a:r>
              <a:rPr lang="en-US" sz="900" i="1" dirty="0" smtClean="0">
                <a:solidFill>
                  <a:schemeClr val="tx1"/>
                </a:solidFill>
              </a:rPr>
              <a:t>Aug 2016</a:t>
            </a:r>
            <a:endParaRPr lang="en-GB" sz="900" i="1" dirty="0" smtClean="0">
              <a:solidFill>
                <a:schemeClr val="tx1"/>
              </a:solidFill>
            </a:endParaRPr>
          </a:p>
        </p:txBody>
      </p:sp>
      <p:sp>
        <p:nvSpPr>
          <p:cNvPr id="11" name="TextBox 10"/>
          <p:cNvSpPr txBox="1"/>
          <p:nvPr/>
        </p:nvSpPr>
        <p:spPr>
          <a:xfrm>
            <a:off x="0" y="2428821"/>
            <a:ext cx="3669921" cy="2554545"/>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Capture the </a:t>
            </a:r>
            <a:r>
              <a:rPr lang="en-US" sz="1600" b="1" u="sng" dirty="0" smtClean="0"/>
              <a:t>evolving</a:t>
            </a:r>
            <a:r>
              <a:rPr lang="en-US" sz="1600" dirty="0" smtClean="0"/>
              <a:t> FF-ICE/1 </a:t>
            </a:r>
            <a:br>
              <a:rPr lang="en-US" sz="1600" dirty="0" smtClean="0"/>
            </a:br>
            <a:r>
              <a:rPr lang="en-US" sz="1600" dirty="0" smtClean="0"/>
              <a:t>requirements in FIXM core,</a:t>
            </a:r>
            <a:br>
              <a:rPr lang="en-US" sz="1600" dirty="0" smtClean="0"/>
            </a:br>
            <a:r>
              <a:rPr lang="en-US" sz="1600" dirty="0" smtClean="0"/>
              <a:t>and keep learning…</a:t>
            </a:r>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dirty="0" smtClean="0"/>
              <a:t>Optimize FIXM based on implementers' feedback</a:t>
            </a:r>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dirty="0" smtClean="0"/>
              <a:t>Progress on the implementation guidance so that FIXM is usable in support of FF-ICE/1</a:t>
            </a:r>
          </a:p>
        </p:txBody>
      </p:sp>
      <p:sp>
        <p:nvSpPr>
          <p:cNvPr id="13" name="Down Arrow 12"/>
          <p:cNvSpPr/>
          <p:nvPr/>
        </p:nvSpPr>
        <p:spPr>
          <a:xfrm flipV="1">
            <a:off x="3581400" y="1834985"/>
            <a:ext cx="304800" cy="4003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4149890" y="6041571"/>
            <a:ext cx="499411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867674" y="2297668"/>
            <a:ext cx="1021433" cy="369332"/>
          </a:xfrm>
          <a:prstGeom prst="rect">
            <a:avLst/>
          </a:prstGeom>
          <a:noFill/>
        </p:spPr>
        <p:txBody>
          <a:bodyPr wrap="none" rtlCol="0">
            <a:spAutoFit/>
          </a:bodyPr>
          <a:lstStyle/>
          <a:p>
            <a:r>
              <a:rPr lang="en-US" b="1" i="1" dirty="0" smtClean="0"/>
              <a:t>maturity</a:t>
            </a:r>
            <a:endParaRPr lang="en-GB" b="1" i="1" dirty="0"/>
          </a:p>
        </p:txBody>
      </p:sp>
      <p:sp>
        <p:nvSpPr>
          <p:cNvPr id="17" name="TextBox 16"/>
          <p:cNvSpPr txBox="1"/>
          <p:nvPr/>
        </p:nvSpPr>
        <p:spPr>
          <a:xfrm>
            <a:off x="6172200" y="6342867"/>
            <a:ext cx="620683" cy="369332"/>
          </a:xfrm>
          <a:prstGeom prst="rect">
            <a:avLst/>
          </a:prstGeom>
          <a:noFill/>
        </p:spPr>
        <p:txBody>
          <a:bodyPr wrap="none" rtlCol="0">
            <a:spAutoFit/>
          </a:bodyPr>
          <a:lstStyle/>
          <a:p>
            <a:r>
              <a:rPr lang="en-US" b="1" i="1" dirty="0" smtClean="0"/>
              <a:t>time</a:t>
            </a:r>
            <a:endParaRPr lang="en-GB" b="1" i="1" dirty="0"/>
          </a:p>
        </p:txBody>
      </p:sp>
      <p:sp>
        <p:nvSpPr>
          <p:cNvPr id="14" name="TextBox 13"/>
          <p:cNvSpPr txBox="1"/>
          <p:nvPr/>
        </p:nvSpPr>
        <p:spPr>
          <a:xfrm>
            <a:off x="5278607" y="1773915"/>
            <a:ext cx="3217691"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 </a:t>
            </a:r>
            <a:r>
              <a:rPr lang="en-US" sz="1100" dirty="0" smtClean="0"/>
              <a:t>FIXM 4.0: First operationally suitable version</a:t>
            </a:r>
            <a:endParaRPr lang="en-US" sz="1100" dirty="0"/>
          </a:p>
        </p:txBody>
      </p:sp>
      <p:sp>
        <p:nvSpPr>
          <p:cNvPr id="18" name="Slide Number Placeholder 4"/>
          <p:cNvSpPr>
            <a:spLocks noGrp="1"/>
          </p:cNvSpPr>
          <p:nvPr>
            <p:ph type="sldNum" sz="quarter" idx="11"/>
          </p:nvPr>
        </p:nvSpPr>
        <p:spPr>
          <a:xfrm>
            <a:off x="8210550" y="6572250"/>
            <a:ext cx="476250" cy="269875"/>
          </a:xfrm>
        </p:spPr>
        <p:txBody>
          <a:bodyPr/>
          <a:lstStyle/>
          <a:p>
            <a:fld id="{4FBB9589-B845-4A7F-AF7C-FBFF431C3E20}" type="slidenum">
              <a:rPr lang="en-GB" altLang="en-US" smtClean="0"/>
              <a:pPr/>
              <a:t>8</a:t>
            </a:fld>
            <a:endParaRPr lang="en-GB" altLang="en-US"/>
          </a:p>
        </p:txBody>
      </p:sp>
      <p:sp>
        <p:nvSpPr>
          <p:cNvPr id="12" name="Footer Placeholder 11"/>
          <p:cNvSpPr>
            <a:spLocks noGrp="1"/>
          </p:cNvSpPr>
          <p:nvPr>
            <p:ph type="ftr" sz="quarter" idx="10"/>
          </p:nvPr>
        </p:nvSpPr>
        <p:spPr/>
        <p:txBody>
          <a:bodyPr/>
          <a:lstStyle/>
          <a:p>
            <a:r>
              <a:rPr lang="en-GB" altLang="en-US" smtClean="0"/>
              <a:t>FIXM briefing</a:t>
            </a:r>
            <a:endParaRPr lang="en-GB" altLang="en-US"/>
          </a:p>
        </p:txBody>
      </p:sp>
    </p:spTree>
    <p:extLst>
      <p:ext uri="{BB962C8B-B14F-4D97-AF65-F5344CB8AC3E}">
        <p14:creationId xmlns:p14="http://schemas.microsoft.com/office/powerpoint/2010/main" val="1530778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500"/>
                                        <p:tgtEl>
                                          <p:spTgt spid="1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xEl>
                                              <p:pRg st="2" end="2"/>
                                            </p:txEl>
                                          </p:spTgt>
                                        </p:tgtEl>
                                        <p:attrNameLst>
                                          <p:attrName>style.visibility</p:attrName>
                                        </p:attrNameLst>
                                      </p:cBhvr>
                                      <p:to>
                                        <p:strVal val="visible"/>
                                      </p:to>
                                    </p:set>
                                    <p:animEffect transition="in" filter="fade">
                                      <p:cBhvr>
                                        <p:cTn id="58" dur="500"/>
                                        <p:tgtEl>
                                          <p:spTgt spid="11">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xEl>
                                              <p:pRg st="4" end="4"/>
                                            </p:txEl>
                                          </p:spTgt>
                                        </p:tgtEl>
                                        <p:attrNameLst>
                                          <p:attrName>style.visibility</p:attrName>
                                        </p:attrNameLst>
                                      </p:cBhvr>
                                      <p:to>
                                        <p:strVal val="visible"/>
                                      </p:to>
                                    </p:set>
                                    <p:animEffect transition="in" filter="fade">
                                      <p:cBhvr>
                                        <p:cTn id="6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5" grpId="0"/>
      <p:bldP spid="6" grpId="0" animBg="1"/>
      <p:bldP spid="7" grpId="0"/>
      <p:bldP spid="8" grpId="0" animBg="1"/>
      <p:bldP spid="9" grpId="0"/>
      <p:bldP spid="10" grpId="0" animBg="1"/>
      <p:bldP spid="13" grpId="0" animBg="1"/>
      <p:bldP spid="15" grpId="0" animBg="1"/>
      <p:bldP spid="16" grpId="0"/>
      <p:bldP spid="17"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278607" y="1773915"/>
            <a:ext cx="3217691"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 </a:t>
            </a:r>
            <a:r>
              <a:rPr lang="en-US" sz="1100" dirty="0" smtClean="0"/>
              <a:t>FIXM 4.0: First operationally suitable version</a:t>
            </a:r>
            <a:endParaRPr lang="en-US" sz="1100" dirty="0"/>
          </a:p>
        </p:txBody>
      </p:sp>
      <p:sp>
        <p:nvSpPr>
          <p:cNvPr id="20" name="Right Arrow 19"/>
          <p:cNvSpPr/>
          <p:nvPr/>
        </p:nvSpPr>
        <p:spPr>
          <a:xfrm rot="20254405">
            <a:off x="4887718" y="3544971"/>
            <a:ext cx="2578898" cy="32224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2700" dirty="0"/>
              <a:t>Next FIXM releases</a:t>
            </a:r>
            <a:r>
              <a:rPr lang="en-GB" sz="2800" dirty="0"/>
              <a:t/>
            </a:r>
            <a:br>
              <a:rPr lang="en-GB" sz="2800" dirty="0"/>
            </a:br>
            <a:r>
              <a:rPr lang="en-US" sz="2700" b="1" u="sng" dirty="0"/>
              <a:t>in support of FF-ICE/1</a:t>
            </a:r>
            <a:endParaRPr lang="en-GB" sz="2700" b="1" u="sng" dirty="0"/>
          </a:p>
        </p:txBody>
      </p:sp>
      <p:sp>
        <p:nvSpPr>
          <p:cNvPr id="12" name="Oval 11"/>
          <p:cNvSpPr/>
          <p:nvPr/>
        </p:nvSpPr>
        <p:spPr>
          <a:xfrm>
            <a:off x="5915610" y="3200400"/>
            <a:ext cx="789990" cy="7872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FIXM</a:t>
            </a:r>
            <a:r>
              <a:rPr lang="en-GB" sz="900" b="1" dirty="0" smtClean="0">
                <a:solidFill>
                  <a:schemeClr val="tx1"/>
                </a:solidFill>
              </a:rPr>
              <a:t> </a:t>
            </a:r>
            <a:r>
              <a:rPr lang="en-US" sz="1100" b="1" dirty="0">
                <a:solidFill>
                  <a:schemeClr val="tx1"/>
                </a:solidFill>
              </a:rPr>
              <a:t>4.1.0</a:t>
            </a:r>
          </a:p>
        </p:txBody>
      </p:sp>
      <p:sp>
        <p:nvSpPr>
          <p:cNvPr id="13" name="Oval 12"/>
          <p:cNvSpPr/>
          <p:nvPr/>
        </p:nvSpPr>
        <p:spPr>
          <a:xfrm>
            <a:off x="7363410" y="2656158"/>
            <a:ext cx="789990" cy="7872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FIXM</a:t>
            </a:r>
          </a:p>
          <a:p>
            <a:pPr algn="ctr"/>
            <a:r>
              <a:rPr lang="en-GB" sz="1100" b="1" dirty="0" smtClean="0">
                <a:solidFill>
                  <a:schemeClr val="tx1"/>
                </a:solidFill>
              </a:rPr>
              <a:t>5.0.0</a:t>
            </a:r>
            <a:endParaRPr lang="en-US" sz="800" b="1" dirty="0">
              <a:solidFill>
                <a:schemeClr val="tx1"/>
              </a:solidFill>
            </a:endParaRPr>
          </a:p>
        </p:txBody>
      </p:sp>
      <p:sp>
        <p:nvSpPr>
          <p:cNvPr id="14" name="TextBox 13"/>
          <p:cNvSpPr txBox="1"/>
          <p:nvPr/>
        </p:nvSpPr>
        <p:spPr>
          <a:xfrm>
            <a:off x="226801" y="1667803"/>
            <a:ext cx="3354599"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The </a:t>
            </a:r>
            <a:r>
              <a:rPr lang="en-US" sz="1600" b="1" dirty="0" smtClean="0"/>
              <a:t>FIXM Release Plan</a:t>
            </a:r>
            <a:r>
              <a:rPr lang="en-US" sz="1600" dirty="0" smtClean="0"/>
              <a:t> will reflect the FIXM CCB vision, in line with ATMRPP plans</a:t>
            </a:r>
          </a:p>
        </p:txBody>
      </p:sp>
      <p:sp>
        <p:nvSpPr>
          <p:cNvPr id="15" name="TextBox 14"/>
          <p:cNvSpPr txBox="1"/>
          <p:nvPr/>
        </p:nvSpPr>
        <p:spPr>
          <a:xfrm>
            <a:off x="4162426" y="1456267"/>
            <a:ext cx="4752974" cy="877163"/>
          </a:xfrm>
          <a:prstGeom prst="rect">
            <a:avLst/>
          </a:prstGeom>
          <a:solidFill>
            <a:schemeClr val="bg1"/>
          </a:solidFill>
          <a:ln>
            <a:solidFill>
              <a:schemeClr val="tx1"/>
            </a:solidFill>
          </a:ln>
        </p:spPr>
        <p:txBody>
          <a:bodyPr wrap="square" rtlCol="0">
            <a:spAutoFit/>
          </a:bodyPr>
          <a:lstStyle/>
          <a:p>
            <a:r>
              <a:rPr lang="en-US" dirty="0" smtClean="0"/>
              <a:t>ATMRPP WG31 – Summary of discussions</a:t>
            </a:r>
          </a:p>
          <a:p>
            <a:r>
              <a:rPr lang="en-US" sz="1100" i="1" dirty="0" smtClean="0"/>
              <a:t>3.1.21 […] amend </a:t>
            </a:r>
            <a:r>
              <a:rPr lang="en-US" sz="1100" i="1" dirty="0"/>
              <a:t>the applicability date </a:t>
            </a:r>
            <a:r>
              <a:rPr lang="en-US" sz="1100" i="1" dirty="0" smtClean="0"/>
              <a:t>for FF-ICE </a:t>
            </a:r>
            <a:r>
              <a:rPr lang="en-US" sz="1100" i="1" dirty="0"/>
              <a:t>to 2020. This implies that a fully coordinated and agreed product should be </a:t>
            </a:r>
            <a:r>
              <a:rPr lang="en-US" sz="1100" i="1" dirty="0" smtClean="0"/>
              <a:t>available </a:t>
            </a:r>
            <a:r>
              <a:rPr lang="en-GB" sz="1100" i="1" dirty="0" smtClean="0"/>
              <a:t>by </a:t>
            </a:r>
            <a:r>
              <a:rPr lang="en-GB" sz="1100" i="1" dirty="0"/>
              <a:t>Oct/Nov 2018.</a:t>
            </a:r>
          </a:p>
        </p:txBody>
      </p:sp>
      <p:cxnSp>
        <p:nvCxnSpPr>
          <p:cNvPr id="16" name="Straight Connector 15"/>
          <p:cNvCxnSpPr>
            <a:stCxn id="13" idx="0"/>
          </p:cNvCxnSpPr>
          <p:nvPr/>
        </p:nvCxnSpPr>
        <p:spPr>
          <a:xfrm flipV="1">
            <a:off x="7758405" y="2350364"/>
            <a:ext cx="0" cy="305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60687"/>
            <a:ext cx="2066925"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5600700" y="2838450"/>
            <a:ext cx="1447799" cy="30003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rot="19768772">
            <a:off x="5668693" y="4911768"/>
            <a:ext cx="1407758" cy="523220"/>
          </a:xfrm>
          <a:prstGeom prst="rect">
            <a:avLst/>
          </a:prstGeom>
          <a:noFill/>
        </p:spPr>
        <p:txBody>
          <a:bodyPr wrap="none" rtlCol="0">
            <a:spAutoFit/>
          </a:bodyPr>
          <a:lstStyle/>
          <a:p>
            <a:r>
              <a:rPr lang="en-US" sz="1400" i="1" dirty="0" smtClean="0"/>
              <a:t>Keep learning </a:t>
            </a:r>
            <a:br>
              <a:rPr lang="en-US" sz="1400" i="1" dirty="0" smtClean="0"/>
            </a:br>
            <a:r>
              <a:rPr lang="en-US" sz="1400" i="1" dirty="0" smtClean="0"/>
              <a:t>about FF-ICE/1</a:t>
            </a:r>
            <a:endParaRPr lang="en-GB" sz="1400" i="1" dirty="0"/>
          </a:p>
        </p:txBody>
      </p:sp>
      <p:sp>
        <p:nvSpPr>
          <p:cNvPr id="35" name="Rectangle 34"/>
          <p:cNvSpPr/>
          <p:nvPr/>
        </p:nvSpPr>
        <p:spPr>
          <a:xfrm>
            <a:off x="7048499" y="2571751"/>
            <a:ext cx="1447799" cy="326707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rot="19768772">
            <a:off x="7139205" y="4796313"/>
            <a:ext cx="1398140" cy="738664"/>
          </a:xfrm>
          <a:prstGeom prst="rect">
            <a:avLst/>
          </a:prstGeom>
          <a:noFill/>
        </p:spPr>
        <p:txBody>
          <a:bodyPr wrap="none" rtlCol="0">
            <a:spAutoFit/>
          </a:bodyPr>
          <a:lstStyle/>
          <a:p>
            <a:r>
              <a:rPr lang="en-US" sz="1400" i="1" dirty="0" smtClean="0"/>
              <a:t>FIXM ready for</a:t>
            </a:r>
            <a:br>
              <a:rPr lang="en-US" sz="1400" i="1" dirty="0" smtClean="0"/>
            </a:br>
            <a:r>
              <a:rPr lang="en-US" sz="1400" i="1" dirty="0" smtClean="0"/>
              <a:t>full FF-ICE/1</a:t>
            </a:r>
            <a:br>
              <a:rPr lang="en-US" sz="1400" i="1" dirty="0" smtClean="0"/>
            </a:br>
            <a:r>
              <a:rPr lang="en-US" sz="1400" i="1" dirty="0" smtClean="0"/>
              <a:t>implementation</a:t>
            </a:r>
            <a:endParaRPr lang="en-GB" sz="1400" i="1" dirty="0"/>
          </a:p>
        </p:txBody>
      </p:sp>
      <p:sp>
        <p:nvSpPr>
          <p:cNvPr id="37" name="Rectangle 36"/>
          <p:cNvSpPr/>
          <p:nvPr/>
        </p:nvSpPr>
        <p:spPr>
          <a:xfrm>
            <a:off x="4149890" y="3095625"/>
            <a:ext cx="1447799" cy="27431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rot="19768772">
            <a:off x="4172859" y="4804047"/>
            <a:ext cx="1367682" cy="738664"/>
          </a:xfrm>
          <a:prstGeom prst="rect">
            <a:avLst/>
          </a:prstGeom>
          <a:noFill/>
        </p:spPr>
        <p:txBody>
          <a:bodyPr wrap="none" rtlCol="0">
            <a:spAutoFit/>
          </a:bodyPr>
          <a:lstStyle/>
          <a:p>
            <a:r>
              <a:rPr lang="en-US" sz="1400" i="1" dirty="0" smtClean="0"/>
              <a:t>Scoping</a:t>
            </a:r>
            <a:br>
              <a:rPr lang="en-US" sz="1400" i="1" dirty="0" smtClean="0"/>
            </a:br>
            <a:r>
              <a:rPr lang="en-US" sz="1400" i="1" dirty="0" smtClean="0"/>
              <a:t>based on</a:t>
            </a:r>
            <a:br>
              <a:rPr lang="en-US" sz="1400" i="1" dirty="0" smtClean="0"/>
            </a:br>
            <a:r>
              <a:rPr lang="en-US" sz="1400" i="1" dirty="0" smtClean="0"/>
              <a:t>draft FF-ICE/1 </a:t>
            </a:r>
            <a:endParaRPr lang="en-GB" sz="1400" i="1" dirty="0"/>
          </a:p>
        </p:txBody>
      </p:sp>
      <p:sp>
        <p:nvSpPr>
          <p:cNvPr id="39" name="Oval 38"/>
          <p:cNvSpPr/>
          <p:nvPr/>
        </p:nvSpPr>
        <p:spPr>
          <a:xfrm>
            <a:off x="4495800" y="3916290"/>
            <a:ext cx="789990" cy="7872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FIXM</a:t>
            </a:r>
          </a:p>
          <a:p>
            <a:pPr algn="ctr"/>
            <a:r>
              <a:rPr lang="en-US" sz="1100" b="1" dirty="0" smtClean="0">
                <a:solidFill>
                  <a:schemeClr val="tx1"/>
                </a:solidFill>
              </a:rPr>
              <a:t>4.0*</a:t>
            </a:r>
          </a:p>
          <a:p>
            <a:pPr algn="ctr"/>
            <a:r>
              <a:rPr lang="en-US" sz="900" i="1" dirty="0" smtClean="0">
                <a:solidFill>
                  <a:schemeClr val="tx1"/>
                </a:solidFill>
              </a:rPr>
              <a:t>Aug 2016</a:t>
            </a:r>
            <a:endParaRPr lang="en-GB" sz="900" i="1" dirty="0" smtClean="0">
              <a:solidFill>
                <a:schemeClr val="tx1"/>
              </a:solidFill>
            </a:endParaRPr>
          </a:p>
        </p:txBody>
      </p:sp>
      <p:sp>
        <p:nvSpPr>
          <p:cNvPr id="40" name="Down Arrow 39"/>
          <p:cNvSpPr/>
          <p:nvPr/>
        </p:nvSpPr>
        <p:spPr>
          <a:xfrm flipV="1">
            <a:off x="3581400" y="1834985"/>
            <a:ext cx="304800" cy="4003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p:cNvSpPr/>
          <p:nvPr/>
        </p:nvSpPr>
        <p:spPr>
          <a:xfrm>
            <a:off x="4149890" y="6041571"/>
            <a:ext cx="499411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3867674" y="2297668"/>
            <a:ext cx="1021433" cy="369332"/>
          </a:xfrm>
          <a:prstGeom prst="rect">
            <a:avLst/>
          </a:prstGeom>
          <a:noFill/>
        </p:spPr>
        <p:txBody>
          <a:bodyPr wrap="none" rtlCol="0">
            <a:spAutoFit/>
          </a:bodyPr>
          <a:lstStyle/>
          <a:p>
            <a:r>
              <a:rPr lang="en-US" b="1" i="1" dirty="0" smtClean="0"/>
              <a:t>maturity</a:t>
            </a:r>
            <a:endParaRPr lang="en-GB" b="1" i="1" dirty="0"/>
          </a:p>
        </p:txBody>
      </p:sp>
      <p:sp>
        <p:nvSpPr>
          <p:cNvPr id="43" name="TextBox 42"/>
          <p:cNvSpPr txBox="1"/>
          <p:nvPr/>
        </p:nvSpPr>
        <p:spPr>
          <a:xfrm>
            <a:off x="6172200" y="6342867"/>
            <a:ext cx="620683" cy="369332"/>
          </a:xfrm>
          <a:prstGeom prst="rect">
            <a:avLst/>
          </a:prstGeom>
          <a:noFill/>
        </p:spPr>
        <p:txBody>
          <a:bodyPr wrap="none" rtlCol="0">
            <a:spAutoFit/>
          </a:bodyPr>
          <a:lstStyle/>
          <a:p>
            <a:r>
              <a:rPr lang="en-US" b="1" i="1" dirty="0" smtClean="0"/>
              <a:t>time</a:t>
            </a:r>
            <a:endParaRPr lang="en-GB" b="1" i="1" dirty="0"/>
          </a:p>
        </p:txBody>
      </p:sp>
      <p:sp>
        <p:nvSpPr>
          <p:cNvPr id="3" name="TextBox 2"/>
          <p:cNvSpPr txBox="1"/>
          <p:nvPr/>
        </p:nvSpPr>
        <p:spPr>
          <a:xfrm>
            <a:off x="7291336" y="3529128"/>
            <a:ext cx="920445" cy="307777"/>
          </a:xfrm>
          <a:prstGeom prst="rect">
            <a:avLst/>
          </a:prstGeom>
          <a:noFill/>
        </p:spPr>
        <p:txBody>
          <a:bodyPr wrap="none" rtlCol="0">
            <a:spAutoFit/>
          </a:bodyPr>
          <a:lstStyle/>
          <a:p>
            <a:r>
              <a:rPr lang="en-US" sz="1400" i="1" dirty="0" smtClean="0"/>
              <a:t>Mid 2019</a:t>
            </a:r>
            <a:endParaRPr lang="en-GB" sz="1400" dirty="0"/>
          </a:p>
        </p:txBody>
      </p:sp>
      <p:sp>
        <p:nvSpPr>
          <p:cNvPr id="22" name="TextBox 21"/>
          <p:cNvSpPr txBox="1"/>
          <p:nvPr/>
        </p:nvSpPr>
        <p:spPr>
          <a:xfrm>
            <a:off x="5737110" y="4043160"/>
            <a:ext cx="1149674" cy="307777"/>
          </a:xfrm>
          <a:prstGeom prst="rect">
            <a:avLst/>
          </a:prstGeom>
          <a:noFill/>
        </p:spPr>
        <p:txBody>
          <a:bodyPr wrap="none" rtlCol="0">
            <a:spAutoFit/>
          </a:bodyPr>
          <a:lstStyle/>
          <a:p>
            <a:r>
              <a:rPr lang="en-US" sz="1400" i="1" dirty="0" smtClean="0"/>
              <a:t>End of 2017</a:t>
            </a:r>
            <a:endParaRPr lang="en-GB" sz="1400" dirty="0"/>
          </a:p>
        </p:txBody>
      </p:sp>
      <p:sp>
        <p:nvSpPr>
          <p:cNvPr id="25" name="Slide Number Placeholder 4"/>
          <p:cNvSpPr>
            <a:spLocks noGrp="1"/>
          </p:cNvSpPr>
          <p:nvPr>
            <p:ph type="sldNum" sz="quarter" idx="11"/>
          </p:nvPr>
        </p:nvSpPr>
        <p:spPr>
          <a:xfrm>
            <a:off x="8210550" y="6572250"/>
            <a:ext cx="476250" cy="269875"/>
          </a:xfrm>
        </p:spPr>
        <p:txBody>
          <a:bodyPr/>
          <a:lstStyle/>
          <a:p>
            <a:fld id="{4FBB9589-B845-4A7F-AF7C-FBFF431C3E20}" type="slidenum">
              <a:rPr lang="en-GB" altLang="en-US" smtClean="0"/>
              <a:pPr/>
              <a:t>9</a:t>
            </a:fld>
            <a:endParaRPr lang="en-GB" altLang="en-US"/>
          </a:p>
        </p:txBody>
      </p:sp>
      <p:sp>
        <p:nvSpPr>
          <p:cNvPr id="7" name="TextBox 6"/>
          <p:cNvSpPr txBox="1"/>
          <p:nvPr/>
        </p:nvSpPr>
        <p:spPr>
          <a:xfrm rot="1577073">
            <a:off x="5378109" y="473493"/>
            <a:ext cx="2164212" cy="584775"/>
          </a:xfrm>
          <a:prstGeom prst="rect">
            <a:avLst/>
          </a:prstGeom>
          <a:solidFill>
            <a:schemeClr val="bg1"/>
          </a:solidFill>
          <a:ln w="25400">
            <a:solidFill>
              <a:srgbClr val="FF0000"/>
            </a:solidFill>
          </a:ln>
        </p:spPr>
        <p:txBody>
          <a:bodyPr wrap="square" rtlCol="0">
            <a:spAutoFit/>
          </a:bodyPr>
          <a:lstStyle/>
          <a:p>
            <a:pPr algn="ctr"/>
            <a:r>
              <a:rPr lang="en-US" sz="1600" dirty="0" smtClean="0">
                <a:solidFill>
                  <a:srgbClr val="FF0000"/>
                </a:solidFill>
              </a:rPr>
              <a:t>This plan is still to be formally endorsed</a:t>
            </a:r>
            <a:endParaRPr lang="en-GB" sz="1600" dirty="0">
              <a:solidFill>
                <a:srgbClr val="FF0000"/>
              </a:solidFill>
            </a:endParaRPr>
          </a:p>
        </p:txBody>
      </p:sp>
      <p:sp>
        <p:nvSpPr>
          <p:cNvPr id="8" name="Footer Placeholder 7"/>
          <p:cNvSpPr>
            <a:spLocks noGrp="1"/>
          </p:cNvSpPr>
          <p:nvPr>
            <p:ph type="ftr" sz="quarter" idx="10"/>
          </p:nvPr>
        </p:nvSpPr>
        <p:spPr/>
        <p:txBody>
          <a:bodyPr/>
          <a:lstStyle/>
          <a:p>
            <a:r>
              <a:rPr lang="en-GB" altLang="en-US" smtClean="0"/>
              <a:t>FIXM briefing</a:t>
            </a:r>
            <a:endParaRPr lang="en-GB" altLang="en-US"/>
          </a:p>
        </p:txBody>
      </p:sp>
    </p:spTree>
    <p:extLst>
      <p:ext uri="{BB962C8B-B14F-4D97-AF65-F5344CB8AC3E}">
        <p14:creationId xmlns:p14="http://schemas.microsoft.com/office/powerpoint/2010/main" val="27452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3" grpId="0"/>
      <p:bldP spid="22" grpId="0"/>
      <p:bldP spid="7" grpId="0" animBg="1"/>
    </p:bldLst>
  </p:timing>
</p:sld>
</file>

<file path=ppt/theme/theme1.xml><?xml version="1.0" encoding="utf-8"?>
<a:theme xmlns:a="http://schemas.openxmlformats.org/drawingml/2006/main" name="slide-template-2012-ecl FINA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slide-template-2012-ecl FINAL</Template>
  <TotalTime>341</TotalTime>
  <Words>797</Words>
  <Application>Microsoft Office PowerPoint</Application>
  <PresentationFormat>On-screen Show (4:3)</PresentationFormat>
  <Paragraphs>176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slide-template-2012-ecl FINAL</vt:lpstr>
      <vt:lpstr>FIXM briefing</vt:lpstr>
      <vt:lpstr>Content</vt:lpstr>
      <vt:lpstr>PowerPoint Presentation</vt:lpstr>
      <vt:lpstr>What is FIXM?</vt:lpstr>
      <vt:lpstr>Why FIXM?</vt:lpstr>
      <vt:lpstr>FIXM evolution</vt:lpstr>
      <vt:lpstr>Notes on FIXM v4.0.0</vt:lpstr>
      <vt:lpstr>Next FIXM releases in support of FF-ICE/1</vt:lpstr>
      <vt:lpstr>Next FIXM releases in support of FF-ICE/1</vt:lpstr>
      <vt:lpstr>FIXM Governance</vt:lpstr>
      <vt:lpstr>Extensions to FIXM</vt:lpstr>
      <vt:lpstr>PowerPoint Presentation</vt:lpstr>
      <vt:lpstr>(ATS) route designator</vt:lpstr>
      <vt:lpstr>Significant point</vt:lpstr>
      <vt:lpstr>Some candidate FIXM v4.1.0  Change Requests</vt:lpstr>
      <vt:lpstr>AIXM and FIXM are different solutions for different business cases</vt:lpstr>
      <vt:lpstr>Talking about the ICAO AIRM</vt:lpstr>
      <vt:lpstr>Talking about the ICAO AIRM</vt:lpstr>
      <vt:lpstr>PowerPoint Presentation</vt:lpstr>
    </vt:vector>
  </TitlesOfParts>
  <Company>EUROCONTROL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FIXM briefing…</dc:title>
  <dc:creator>LEPORI Hubert</dc:creator>
  <cp:lastModifiedBy>LEPORI Hubert</cp:lastModifiedBy>
  <cp:revision>94</cp:revision>
  <dcterms:created xsi:type="dcterms:W3CDTF">2016-11-29T09:09:18Z</dcterms:created>
  <dcterms:modified xsi:type="dcterms:W3CDTF">2016-12-02T16:42:02Z</dcterms:modified>
</cp:coreProperties>
</file>