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373" r:id="rId3"/>
    <p:sldId id="374" r:id="rId4"/>
    <p:sldId id="375" r:id="rId5"/>
    <p:sldId id="376" r:id="rId6"/>
    <p:sldId id="378" r:id="rId7"/>
    <p:sldId id="377" r:id="rId8"/>
    <p:sldId id="379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OROSNICU Eduard" initials="PE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86" autoAdjust="0"/>
    <p:restoredTop sz="94660"/>
  </p:normalViewPr>
  <p:slideViewPr>
    <p:cSldViewPr>
      <p:cViewPr>
        <p:scale>
          <a:sx n="130" d="100"/>
          <a:sy n="130" d="100"/>
        </p:scale>
        <p:origin x="-72" y="17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HHBRUNB17\CORPORATE\SESAR\Units%20Corner\SWIM-EA\AIM\AICM&amp;AIXM\Management\%5b2010%5d%20Change%20Control%20Process%20formalisation\CCB%20WIP\02%20-%20%20Members\AIXM%20CCB%20pie%20-%20char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Sheet1!$A$1:$A$7</c:f>
              <c:strCache>
                <c:ptCount val="7"/>
                <c:pt idx="0">
                  <c:v>ANSP</c:v>
                </c:pt>
                <c:pt idx="1">
                  <c:v>industry </c:v>
                </c:pt>
                <c:pt idx="2">
                  <c:v>Eurocontrol (departments)</c:v>
                </c:pt>
                <c:pt idx="3">
                  <c:v>FAA (departments)</c:v>
                </c:pt>
                <c:pt idx="4">
                  <c:v>Military</c:v>
                </c:pt>
                <c:pt idx="5">
                  <c:v>Airlines</c:v>
                </c:pt>
                <c:pt idx="6">
                  <c:v>Observer (FIXM, WXXM)</c:v>
                </c:pt>
              </c:strCache>
            </c:strRef>
          </c:cat>
          <c:val>
            <c:numRef>
              <c:f>Sheet1!$B$1:$B$7</c:f>
              <c:numCache>
                <c:formatCode>General</c:formatCode>
                <c:ptCount val="7"/>
                <c:pt idx="0">
                  <c:v>12</c:v>
                </c:pt>
                <c:pt idx="1">
                  <c:v>30</c:v>
                </c:pt>
                <c:pt idx="2">
                  <c:v>5</c:v>
                </c:pt>
                <c:pt idx="3">
                  <c:v>9</c:v>
                </c:pt>
                <c:pt idx="4">
                  <c:v>3</c:v>
                </c:pt>
                <c:pt idx="5">
                  <c:v>1</c:v>
                </c:pt>
                <c:pt idx="6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2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9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B7C03-4F72-4260-AD52-52E28D746923}" type="datetimeFigureOut">
              <a:rPr lang="en-US"/>
              <a:pPr>
                <a:defRPr/>
              </a:pPr>
              <a:t>12/5/2016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 smtClean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6E3D4234-410C-48E7-BB6F-6305216A9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CCD77-D969-4C1B-A7D1-F0ED26F91391}" type="datetimeFigureOut">
              <a:rPr lang="en-US"/>
              <a:pPr>
                <a:defRPr/>
              </a:pPr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0FDFC-9B44-4BB2-99D8-7119860F0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4F527-8914-4F2B-94B5-DD3D7616E31D}" type="datetimeFigureOut">
              <a:rPr lang="en-US"/>
              <a:pPr>
                <a:defRPr/>
              </a:pPr>
              <a:t>12/5/2016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E0497-B94A-462D-B1E2-E620A671AA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E950C-6956-4060-A935-5A7C0ECB2C46}" type="datetimeFigureOut">
              <a:rPr lang="en-US"/>
              <a:pPr>
                <a:defRPr/>
              </a:pPr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02099-A610-4E3E-924D-FA722E130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5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4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C21F6-0486-4DB8-939C-4195099745AC}" type="datetimeFigureOut">
              <a:rPr lang="en-US"/>
              <a:pPr>
                <a:defRPr/>
              </a:pPr>
              <a:t>12/5/2016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9D70B-8FF5-4D66-BFE4-8A3FAC322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501F8-A8E3-45B6-B9AD-7DF2A13EEB07}" type="datetimeFigureOut">
              <a:rPr lang="en-US"/>
              <a:pPr>
                <a:defRPr/>
              </a:pPr>
              <a:t>12/5/2016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EE2BF-F2EB-46FD-A425-A0661F36BE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6785F-914B-4D94-A2EB-FD4BE59EC820}" type="datetimeFigureOut">
              <a:rPr lang="en-US"/>
              <a:pPr>
                <a:defRPr/>
              </a:pPr>
              <a:t>12/5/2016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70E3D-FF4E-4887-86E5-49A9210966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190B5-8728-4FBE-9835-92E0F18B982B}" type="datetimeFigureOut">
              <a:rPr lang="en-US"/>
              <a:pPr>
                <a:defRPr/>
              </a:pPr>
              <a:t>12/5/2016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B409C-7BFB-47B5-A0F2-1E7F6133A6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" name="Rounded Rectangle 10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28282-28C3-42DA-AB9E-000C3DA95F2D}" type="datetimeFigureOut">
              <a:rPr lang="en-US"/>
              <a:pPr>
                <a:defRPr/>
              </a:pPr>
              <a:t>12/5/2016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A0F69-5452-46EC-BC70-6A72BADEC0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11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9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DAA65-765C-4063-8827-EB59EEB394F7}" type="datetimeFigureOut">
              <a:rPr lang="en-US"/>
              <a:pPr>
                <a:defRPr/>
              </a:pPr>
              <a:t>12/5/2016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CF023-8E12-47C5-B1DE-DB2E1FE584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1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2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A2316-263D-4BD6-BEDD-83473220D45C}" type="datetimeFigureOut">
              <a:rPr lang="en-US"/>
              <a:pPr>
                <a:defRPr/>
              </a:pPr>
              <a:t>12/5/2016</a:t>
            </a:fld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C5819-FA9B-40B0-A29D-AFC99557B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72EE7B99-9A98-4A8C-88CF-F060695DB678}" type="datetimeFigureOut">
              <a:rPr lang="en-US"/>
              <a:pPr>
                <a:defRPr/>
              </a:pPr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B5B4DEB8-AEC9-4906-BF39-B9EA666B7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3" r:id="rId5"/>
    <p:sldLayoutId id="2147483692" r:id="rId6"/>
    <p:sldLayoutId id="2147483698" r:id="rId7"/>
    <p:sldLayoutId id="2147483699" r:id="rId8"/>
    <p:sldLayoutId id="2147483700" r:id="rId9"/>
    <p:sldLayoutId id="2147483691" r:id="rId10"/>
    <p:sldLayoutId id="214748370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500" kern="1200" cap="all">
          <a:solidFill>
            <a:srgbClr val="6B7D7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rgbClr val="B5AE53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848058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E8B54D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38" y="4648200"/>
            <a:ext cx="6553200" cy="457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5-7 DEC 2016, EUROCONTROL HQ, Brussels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838" y="3227388"/>
            <a:ext cx="6629400" cy="12192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AIXM CCB</a:t>
            </a:r>
            <a:endParaRPr lang="en-GB" dirty="0"/>
          </a:p>
        </p:txBody>
      </p:sp>
      <p:pic>
        <p:nvPicPr>
          <p:cNvPr id="13315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1866900"/>
            <a:ext cx="44577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EUROCONTROL HQ</a:t>
            </a:r>
          </a:p>
          <a:p>
            <a:pPr lvl="1"/>
            <a:r>
              <a:rPr lang="en-US" dirty="0" smtClean="0"/>
              <a:t>Shuttle busses</a:t>
            </a:r>
          </a:p>
          <a:p>
            <a:pPr lvl="1"/>
            <a:r>
              <a:rPr lang="en-US" dirty="0" smtClean="0"/>
              <a:t>Meeting room Neptune</a:t>
            </a:r>
          </a:p>
          <a:p>
            <a:pPr lvl="1"/>
            <a:r>
              <a:rPr lang="en-US" dirty="0" smtClean="0"/>
              <a:t>Lunch/coffee breaks</a:t>
            </a:r>
          </a:p>
          <a:p>
            <a:pPr lvl="1"/>
            <a:r>
              <a:rPr lang="en-US" dirty="0" smtClean="0"/>
              <a:t>Safety instructions</a:t>
            </a:r>
          </a:p>
          <a:p>
            <a:pPr lvl="1"/>
            <a:r>
              <a:rPr lang="en-US" dirty="0" smtClean="0"/>
              <a:t>Any other questions?</a:t>
            </a:r>
          </a:p>
          <a:p>
            <a:pPr marL="411163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50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articipants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Name, </a:t>
            </a:r>
            <a:r>
              <a:rPr lang="en-US" dirty="0" err="1" smtClean="0"/>
              <a:t>organisation</a:t>
            </a:r>
            <a:endParaRPr lang="en-US" dirty="0" smtClean="0"/>
          </a:p>
          <a:p>
            <a:r>
              <a:rPr lang="en-US" dirty="0"/>
              <a:t>Any special interest with regard to AIXM evolution and  the CCB in general?</a:t>
            </a:r>
          </a:p>
          <a:p>
            <a:r>
              <a:rPr lang="en-US" dirty="0" smtClean="0"/>
              <a:t>Any particular expectations from this meeting?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 altLang="en-US" smtClean="0"/>
              <a:t>Slide </a:t>
            </a:r>
            <a:fld id="{A4191413-CFCB-49C3-9FA9-F06B2027F50D}" type="slidenum">
              <a:rPr lang="en-GB" altLang="en-US" smtClean="0"/>
              <a:pPr/>
              <a:t>3</a:t>
            </a:fld>
            <a:endParaRPr lang="en-GB" altLang="en-US"/>
          </a:p>
        </p:txBody>
      </p:sp>
      <p:pic>
        <p:nvPicPr>
          <p:cNvPr id="1028" name="Picture 4" descr="Résultat de recherche d'images pour &quot;introduce yourself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5" y="3810000"/>
            <a:ext cx="2682876" cy="2397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475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AgENDA</a:t>
            </a:r>
            <a:r>
              <a:rPr lang="en-US" dirty="0" smtClean="0"/>
              <a:t> – Day 1 (AM)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Welcome </a:t>
            </a:r>
            <a:r>
              <a:rPr lang="en-GB" dirty="0"/>
              <a:t>address and participants introduction</a:t>
            </a:r>
            <a:endParaRPr lang="en-GB" sz="3200" dirty="0"/>
          </a:p>
          <a:p>
            <a:r>
              <a:rPr lang="en-GB" dirty="0"/>
              <a:t> </a:t>
            </a:r>
            <a:r>
              <a:rPr lang="en-GB" dirty="0" smtClean="0"/>
              <a:t>Administrative</a:t>
            </a:r>
            <a:endParaRPr lang="en-GB" sz="3200" dirty="0"/>
          </a:p>
          <a:p>
            <a:pPr lvl="1"/>
            <a:r>
              <a:rPr lang="en-GB" dirty="0"/>
              <a:t>Approval of the agenda</a:t>
            </a:r>
            <a:endParaRPr lang="en-GB" sz="2800" dirty="0"/>
          </a:p>
          <a:p>
            <a:pPr lvl="1"/>
            <a:r>
              <a:rPr lang="en-GB" dirty="0"/>
              <a:t>AIXM CCB composition</a:t>
            </a:r>
            <a:endParaRPr lang="en-GB" sz="2800" dirty="0"/>
          </a:p>
          <a:p>
            <a:r>
              <a:rPr lang="en-GB" dirty="0"/>
              <a:t> </a:t>
            </a:r>
            <a:r>
              <a:rPr lang="en-US" dirty="0" smtClean="0"/>
              <a:t>Relation </a:t>
            </a:r>
            <a:r>
              <a:rPr lang="en-US" dirty="0"/>
              <a:t>with the ICAO IMP</a:t>
            </a:r>
            <a:endParaRPr lang="en-GB" sz="3200" dirty="0"/>
          </a:p>
          <a:p>
            <a:pPr lvl="1"/>
            <a:r>
              <a:rPr lang="en-US" dirty="0"/>
              <a:t>Outcomes of the last IMP meeting</a:t>
            </a:r>
            <a:endParaRPr lang="en-GB" sz="2800" dirty="0"/>
          </a:p>
          <a:p>
            <a:pPr lvl="1"/>
            <a:r>
              <a:rPr lang="en-US" dirty="0"/>
              <a:t>Interoperability </a:t>
            </a:r>
            <a:r>
              <a:rPr lang="en-US" dirty="0" smtClean="0"/>
              <a:t>scenarios</a:t>
            </a:r>
          </a:p>
          <a:p>
            <a:pPr lvl="1"/>
            <a:r>
              <a:rPr lang="en-US" dirty="0"/>
              <a:t>Annex 15 and PANS-AIM</a:t>
            </a:r>
            <a:endParaRPr lang="en-GB" dirty="0"/>
          </a:p>
          <a:p>
            <a:r>
              <a:rPr lang="en-US" dirty="0" smtClean="0"/>
              <a:t>Coordination </a:t>
            </a:r>
            <a:r>
              <a:rPr lang="en-US" dirty="0"/>
              <a:t>with other XM CCBs</a:t>
            </a:r>
            <a:endParaRPr lang="en-GB" sz="3200" dirty="0"/>
          </a:p>
          <a:p>
            <a:pPr lvl="1"/>
            <a:r>
              <a:rPr lang="en-US" dirty="0"/>
              <a:t>Briefing from FIXM CCB Member</a:t>
            </a:r>
          </a:p>
          <a:p>
            <a:pPr lvl="1"/>
            <a:r>
              <a:rPr lang="en-US" dirty="0"/>
              <a:t>ICAO AIRM briefing</a:t>
            </a:r>
          </a:p>
          <a:p>
            <a:pPr lvl="1"/>
            <a:r>
              <a:rPr lang="en-US" dirty="0"/>
              <a:t>GUFI (FIXM) lessons learned with regard to unique </a:t>
            </a:r>
            <a:r>
              <a:rPr lang="en-US" dirty="0" smtClean="0"/>
              <a:t>identifiers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199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AgENDA</a:t>
            </a:r>
            <a:r>
              <a:rPr lang="en-US" dirty="0" smtClean="0"/>
              <a:t> – Day 1 (PM)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AIXM </a:t>
            </a:r>
            <a:r>
              <a:rPr lang="en-US" dirty="0"/>
              <a:t>5.1.1 </a:t>
            </a:r>
            <a:endParaRPr lang="en-GB" sz="3200" dirty="0"/>
          </a:p>
          <a:p>
            <a:pPr lvl="1"/>
            <a:r>
              <a:rPr lang="en-US" dirty="0"/>
              <a:t>Status of documentation</a:t>
            </a:r>
            <a:endParaRPr lang="en-GB" sz="2800" dirty="0"/>
          </a:p>
          <a:p>
            <a:pPr lvl="1"/>
            <a:r>
              <a:rPr lang="en-US" dirty="0"/>
              <a:t>Web site completeness</a:t>
            </a:r>
            <a:endParaRPr lang="en-GB" sz="2800" dirty="0"/>
          </a:p>
          <a:p>
            <a:pPr lvl="1"/>
            <a:r>
              <a:rPr lang="en-US" dirty="0" err="1"/>
              <a:t>Finalisation</a:t>
            </a:r>
            <a:r>
              <a:rPr lang="en-US" dirty="0"/>
              <a:t> of the Temporality Concept revision</a:t>
            </a:r>
            <a:endParaRPr lang="en-GB" sz="2800" dirty="0"/>
          </a:p>
          <a:p>
            <a:pPr lvl="1"/>
            <a:r>
              <a:rPr lang="en-US" dirty="0"/>
              <a:t>Publication of the “AIXM Extension” guidelines</a:t>
            </a:r>
            <a:endParaRPr lang="en-GB" sz="2800" dirty="0"/>
          </a:p>
          <a:p>
            <a:pPr marL="114300" indent="0">
              <a:buNone/>
            </a:pPr>
            <a:endParaRPr lang="en-GB" sz="3200" dirty="0"/>
          </a:p>
          <a:p>
            <a:pPr lvl="0"/>
            <a:r>
              <a:rPr lang="en-US" dirty="0"/>
              <a:t>AIXM Interoperability issues</a:t>
            </a:r>
            <a:endParaRPr lang="en-GB" sz="3200" dirty="0"/>
          </a:p>
          <a:p>
            <a:pPr lvl="1"/>
            <a:r>
              <a:rPr lang="en-US" dirty="0"/>
              <a:t>Work on interoperability scenarios</a:t>
            </a:r>
            <a:endParaRPr lang="en-GB" sz="2800" dirty="0"/>
          </a:p>
          <a:p>
            <a:pPr lvl="1"/>
            <a:r>
              <a:rPr lang="en-US" dirty="0"/>
              <a:t>Work on other open </a:t>
            </a:r>
            <a:r>
              <a:rPr lang="en-US" dirty="0" smtClean="0"/>
              <a:t>issues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56103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– Day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lvl="0" indent="0">
              <a:buNone/>
            </a:pPr>
            <a:r>
              <a:rPr lang="en-US" sz="1800" i="1" dirty="0" smtClean="0">
                <a:solidFill>
                  <a:srgbClr val="0070C0"/>
                </a:solidFill>
              </a:rPr>
              <a:t>(starting 09:00)</a:t>
            </a:r>
          </a:p>
          <a:p>
            <a:pPr marL="114300" lvl="0" indent="0">
              <a:buNone/>
            </a:pPr>
            <a:endParaRPr lang="en-US" sz="1800" i="1" dirty="0" smtClean="0">
              <a:solidFill>
                <a:srgbClr val="0070C0"/>
              </a:solidFill>
            </a:endParaRPr>
          </a:p>
          <a:p>
            <a:pPr lvl="0"/>
            <a:r>
              <a:rPr lang="en-US" dirty="0" smtClean="0"/>
              <a:t>AIXM </a:t>
            </a:r>
            <a:r>
              <a:rPr lang="en-US" dirty="0"/>
              <a:t>5.2</a:t>
            </a:r>
            <a:endParaRPr lang="en-GB" sz="3200" dirty="0"/>
          </a:p>
          <a:p>
            <a:pPr lvl="1"/>
            <a:r>
              <a:rPr lang="en-US" dirty="0"/>
              <a:t>Work on Route/Points/Airspace/Services </a:t>
            </a:r>
            <a:r>
              <a:rPr lang="en-US" dirty="0" smtClean="0"/>
              <a:t>issues</a:t>
            </a:r>
          </a:p>
          <a:p>
            <a:pPr lvl="1"/>
            <a:endParaRPr lang="en-GB" sz="2800" dirty="0"/>
          </a:p>
          <a:p>
            <a:pPr marL="114300" indent="0">
              <a:buNone/>
            </a:pPr>
            <a:r>
              <a:rPr lang="en-US" sz="1800" i="1" dirty="0">
                <a:solidFill>
                  <a:srgbClr val="0070C0"/>
                </a:solidFill>
              </a:rPr>
              <a:t>--- Lunch Break-</a:t>
            </a:r>
            <a:r>
              <a:rPr lang="en-US" sz="1800" i="1" dirty="0" smtClean="0">
                <a:solidFill>
                  <a:srgbClr val="0070C0"/>
                </a:solidFill>
              </a:rPr>
              <a:t>--</a:t>
            </a:r>
          </a:p>
          <a:p>
            <a:pPr marL="114300" indent="0">
              <a:buNone/>
            </a:pPr>
            <a:endParaRPr lang="en-GB" sz="1800" i="1" dirty="0">
              <a:solidFill>
                <a:srgbClr val="0070C0"/>
              </a:solidFill>
            </a:endParaRPr>
          </a:p>
          <a:p>
            <a:pPr lvl="1"/>
            <a:r>
              <a:rPr lang="en-GB" dirty="0"/>
              <a:t>Work </a:t>
            </a:r>
            <a:r>
              <a:rPr lang="en-US" dirty="0"/>
              <a:t>on</a:t>
            </a:r>
            <a:r>
              <a:rPr lang="en-GB" dirty="0"/>
              <a:t> Airport and other issues except for </a:t>
            </a:r>
            <a:r>
              <a:rPr lang="en-GB" dirty="0" smtClean="0"/>
              <a:t>Procedures</a:t>
            </a:r>
          </a:p>
          <a:p>
            <a:pPr lvl="1"/>
            <a:endParaRPr lang="en-GB" sz="2800" dirty="0"/>
          </a:p>
          <a:p>
            <a:pPr marL="114300" indent="0">
              <a:buNone/>
            </a:pPr>
            <a:r>
              <a:rPr lang="en-US" sz="1800" i="1" dirty="0" smtClean="0">
                <a:solidFill>
                  <a:srgbClr val="0070C0"/>
                </a:solidFill>
              </a:rPr>
              <a:t>(closure </a:t>
            </a:r>
            <a:r>
              <a:rPr lang="en-US" sz="1800" i="1" dirty="0">
                <a:solidFill>
                  <a:srgbClr val="0070C0"/>
                </a:solidFill>
              </a:rPr>
              <a:t>at </a:t>
            </a:r>
            <a:r>
              <a:rPr lang="en-US" sz="1800" i="1" dirty="0" smtClean="0">
                <a:solidFill>
                  <a:srgbClr val="0070C0"/>
                </a:solidFill>
              </a:rPr>
              <a:t>17:00)</a:t>
            </a:r>
            <a:endParaRPr lang="en-GB" sz="1800" i="1" dirty="0">
              <a:solidFill>
                <a:srgbClr val="0070C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713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– Day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sz="1800" i="1" dirty="0">
                <a:solidFill>
                  <a:srgbClr val="0070C0"/>
                </a:solidFill>
              </a:rPr>
              <a:t>(starting 09:00)</a:t>
            </a:r>
          </a:p>
          <a:p>
            <a:pPr lvl="0"/>
            <a:r>
              <a:rPr lang="en-US" dirty="0" smtClean="0"/>
              <a:t>AIXM </a:t>
            </a:r>
            <a:r>
              <a:rPr lang="en-US" dirty="0"/>
              <a:t>5.2</a:t>
            </a:r>
            <a:endParaRPr lang="en-GB" sz="3200" dirty="0"/>
          </a:p>
          <a:p>
            <a:pPr lvl="1"/>
            <a:r>
              <a:rPr lang="en-US" sz="1800" dirty="0"/>
              <a:t>Work on Procedures/SID/STAR issues</a:t>
            </a:r>
            <a:endParaRPr lang="en-GB" sz="2400" dirty="0"/>
          </a:p>
          <a:p>
            <a:pPr marL="114300" lvl="0" indent="0">
              <a:buClr>
                <a:srgbClr val="93A299"/>
              </a:buClr>
              <a:buNone/>
            </a:pPr>
            <a:r>
              <a:rPr lang="en-US" sz="1800" i="1" dirty="0">
                <a:solidFill>
                  <a:srgbClr val="0070C0"/>
                </a:solidFill>
              </a:rPr>
              <a:t>--- Lunch Break---</a:t>
            </a:r>
          </a:p>
          <a:p>
            <a:pPr lvl="0"/>
            <a:r>
              <a:rPr lang="en-GB" dirty="0" smtClean="0"/>
              <a:t>Other </a:t>
            </a:r>
            <a:r>
              <a:rPr lang="en-GB" dirty="0"/>
              <a:t>AIXM topics</a:t>
            </a:r>
            <a:endParaRPr lang="en-GB" sz="3200" dirty="0"/>
          </a:p>
          <a:p>
            <a:pPr lvl="1"/>
            <a:r>
              <a:rPr lang="en-GB" sz="1800" dirty="0"/>
              <a:t>Coding Guidelines</a:t>
            </a:r>
            <a:endParaRPr lang="en-GB" sz="2400" dirty="0"/>
          </a:p>
          <a:p>
            <a:pPr lvl="1"/>
            <a:r>
              <a:rPr lang="en-GB" sz="1800" dirty="0"/>
              <a:t>Business Rules</a:t>
            </a:r>
            <a:endParaRPr lang="en-GB" sz="2400" dirty="0"/>
          </a:p>
          <a:p>
            <a:pPr lvl="1"/>
            <a:r>
              <a:rPr lang="en-GB" sz="1800" dirty="0"/>
              <a:t>Mappings (ARINC 424, AIP, AMDB)</a:t>
            </a:r>
            <a:endParaRPr lang="en-GB" sz="2400" dirty="0"/>
          </a:p>
          <a:p>
            <a:pPr lvl="1"/>
            <a:r>
              <a:rPr lang="en-GB" sz="1800" dirty="0"/>
              <a:t>Wiki (content, platform, policy)</a:t>
            </a:r>
            <a:endParaRPr lang="en-GB" sz="2400" dirty="0"/>
          </a:p>
          <a:p>
            <a:pPr lvl="1"/>
            <a:r>
              <a:rPr lang="en-GB" sz="1800" dirty="0"/>
              <a:t>Training, webinars, etc. </a:t>
            </a:r>
            <a:endParaRPr lang="en-GB" sz="2400" dirty="0"/>
          </a:p>
          <a:p>
            <a:pPr lvl="2"/>
            <a:r>
              <a:rPr lang="en-GB" sz="1600" dirty="0"/>
              <a:t>(for developers) How to create extensions</a:t>
            </a:r>
            <a:endParaRPr lang="en-GB" sz="2000" dirty="0"/>
          </a:p>
          <a:p>
            <a:pPr lvl="2"/>
            <a:r>
              <a:rPr lang="en-GB" sz="1600" dirty="0"/>
              <a:t>(for domain experts) How to use AIXM with XSLT and </a:t>
            </a:r>
            <a:r>
              <a:rPr lang="en-GB" sz="1600" dirty="0" smtClean="0"/>
              <a:t>Access/Excel</a:t>
            </a:r>
          </a:p>
          <a:p>
            <a:pPr lvl="2"/>
            <a:endParaRPr lang="en-GB" sz="2000" dirty="0"/>
          </a:p>
          <a:p>
            <a:pPr marL="114300" lvl="0" indent="0">
              <a:buClr>
                <a:srgbClr val="93A299"/>
              </a:buClr>
              <a:buNone/>
            </a:pPr>
            <a:r>
              <a:rPr lang="en-US" sz="1800" i="1" dirty="0">
                <a:solidFill>
                  <a:srgbClr val="0070C0"/>
                </a:solidFill>
              </a:rPr>
              <a:t>(closure at </a:t>
            </a:r>
            <a:r>
              <a:rPr lang="en-US" sz="1800" i="1" dirty="0" smtClean="0">
                <a:solidFill>
                  <a:srgbClr val="0070C0"/>
                </a:solidFill>
              </a:rPr>
              <a:t>16:00</a:t>
            </a:r>
            <a:r>
              <a:rPr lang="en-US" sz="1800" i="1" dirty="0">
                <a:solidFill>
                  <a:srgbClr val="0070C0"/>
                </a:solidFill>
              </a:rPr>
              <a:t>)</a:t>
            </a:r>
            <a:endParaRPr lang="en-GB" sz="1800" i="1" dirty="0">
              <a:solidFill>
                <a:srgbClr val="0070C0"/>
              </a:solidFill>
            </a:endParaRPr>
          </a:p>
          <a:p>
            <a:pPr marL="114300" indent="0">
              <a:buNone/>
            </a:pPr>
            <a:r>
              <a:rPr lang="en-GB" dirty="0" smtClean="0"/>
              <a:t> </a:t>
            </a:r>
            <a:endParaRPr lang="en-GB" sz="40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423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AIXM CCM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70 members </a:t>
            </a:r>
          </a:p>
          <a:p>
            <a:pPr marL="411163" lvl="1" indent="0">
              <a:buNone/>
            </a:pPr>
            <a:r>
              <a:rPr lang="en-US" sz="1600" dirty="0" smtClean="0"/>
              <a:t>(on 30 Nov 2016)</a:t>
            </a:r>
          </a:p>
          <a:p>
            <a:pPr marL="411163" lvl="1" indent="0">
              <a:buNone/>
            </a:pPr>
            <a:endParaRPr lang="en-US" sz="1600" dirty="0"/>
          </a:p>
          <a:p>
            <a:r>
              <a:rPr lang="en-US" dirty="0" smtClean="0"/>
              <a:t>12 participants in the meeting</a:t>
            </a:r>
          </a:p>
          <a:p>
            <a:pPr lvl="1"/>
            <a:r>
              <a:rPr lang="en-US" dirty="0" smtClean="0"/>
              <a:t>therefore, not possible to take decisions</a:t>
            </a:r>
          </a:p>
          <a:p>
            <a:pPr lvl="1"/>
            <a:r>
              <a:rPr lang="en-US" dirty="0" smtClean="0"/>
              <a:t>work on issues and propose solutions in JIRA</a:t>
            </a:r>
            <a:endParaRPr lang="en-GB" dirty="0"/>
          </a:p>
        </p:txBody>
      </p:sp>
      <p:graphicFrame>
        <p:nvGraphicFramePr>
          <p:cNvPr id="4" name="Chart 3" descr="Membership 2016/08" title="Membership 2016/0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4148234"/>
              </p:ext>
            </p:extLst>
          </p:nvPr>
        </p:nvGraphicFramePr>
        <p:xfrm>
          <a:off x="3810000" y="1752600"/>
          <a:ext cx="5264945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2139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8719</TotalTime>
  <Words>242</Words>
  <Application>Microsoft Office PowerPoint</Application>
  <PresentationFormat>On-screen Show (4:3)</PresentationFormat>
  <Paragraphs>71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Apothecary</vt:lpstr>
      <vt:lpstr>AIXM CCB</vt:lpstr>
      <vt:lpstr>Welcome</vt:lpstr>
      <vt:lpstr>Participants</vt:lpstr>
      <vt:lpstr>AgENDA – Day 1 (AM)</vt:lpstr>
      <vt:lpstr>AgENDA – Day 1 (PM)</vt:lpstr>
      <vt:lpstr>Agenda – Day 2</vt:lpstr>
      <vt:lpstr>Agenda – Day 3</vt:lpstr>
      <vt:lpstr>AIXM CCM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AIXM 5.1.1 scripts and plannning</dc:title>
  <dc:creator>POROSNICU Eduard</dc:creator>
  <cp:lastModifiedBy>POROSNICU Eduard</cp:lastModifiedBy>
  <cp:revision>560</cp:revision>
  <dcterms:created xsi:type="dcterms:W3CDTF">2006-08-16T00:00:00Z</dcterms:created>
  <dcterms:modified xsi:type="dcterms:W3CDTF">2016-12-05T09:19:32Z</dcterms:modified>
</cp:coreProperties>
</file>