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5" r:id="rId4"/>
    <p:sldId id="268" r:id="rId5"/>
    <p:sldId id="258" r:id="rId6"/>
    <p:sldId id="267" r:id="rId7"/>
    <p:sldId id="266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4681" autoAdjust="0"/>
  </p:normalViewPr>
  <p:slideViewPr>
    <p:cSldViewPr>
      <p:cViewPr varScale="1">
        <p:scale>
          <a:sx n="109" d="100"/>
          <a:sy n="109" d="100"/>
        </p:scale>
        <p:origin x="21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xt.eurocontrol.int/aixm_confluence/display/UTXW/Using+the+UML+to+XSD+script" TargetMode="External"/><Relationship Id="rId2" Type="http://schemas.openxmlformats.org/officeDocument/2006/relationships/hyperlink" Target="https://github.com/aixm/UML-to-XSD-scripts/tree/master/Applic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25jpstqwkWMckeym5dDZcFKt0W5a5yuHmJRfzEWlAs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open?id=1qKPj1HdyCONMForCceVVAv8w436BsPsr2tePFxsQoWY" TargetMode="External"/><Relationship Id="rId3" Type="http://schemas.openxmlformats.org/officeDocument/2006/relationships/hyperlink" Target="https://drive.google.com/open?id=1vaLBAkn-HjBBjhiL4Y6VvbILDXFZwpEPmTlnTdFMP4w" TargetMode="External"/><Relationship Id="rId7" Type="http://schemas.openxmlformats.org/officeDocument/2006/relationships/hyperlink" Target="https://drive.google.com/open?id=1yNFwMuzIOMu2Wgdl8X_Frga9ynP6jPEjqZez8-h4E2Q" TargetMode="External"/><Relationship Id="rId2" Type="http://schemas.openxmlformats.org/officeDocument/2006/relationships/hyperlink" Target="https://drive.google.com/open?id=1dExt2xtvDK2X4FEVPsQllFsXjfbn9ziledaE_K70k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open?id=1PQhopc-i_faxzc8yn02jliRHyG-kO5wXpI6C6ssgkKQ" TargetMode="External"/><Relationship Id="rId11" Type="http://schemas.openxmlformats.org/officeDocument/2006/relationships/hyperlink" Target="https://docs.google.com/document/d/1XIPsUS3rRVFRDaxBY8_5Khx2_LS5bvAmY-_cWDSRDAQ/edit?usp=sharing" TargetMode="External"/><Relationship Id="rId5" Type="http://schemas.openxmlformats.org/officeDocument/2006/relationships/hyperlink" Target="https://drive.google.com/open?id=1iMNHx3XG7EJeFOskalvDuKxJ0sQAB-aXmB_vurDkfas" TargetMode="External"/><Relationship Id="rId10" Type="http://schemas.openxmlformats.org/officeDocument/2006/relationships/hyperlink" Target="https://drive.google.com/open?id=1EgrFjMXlgWtvHV6v28Wjde3h489fuhmakJ4UMdcvjuw" TargetMode="External"/><Relationship Id="rId4" Type="http://schemas.openxmlformats.org/officeDocument/2006/relationships/hyperlink" Target="https://drive.google.com/open?id=1u_tOsgbQKZ2yi8GWfJ8Cn0jt4yhXWLtoFqW4VXnDM0Y" TargetMode="External"/><Relationship Id="rId9" Type="http://schemas.openxmlformats.org/officeDocument/2006/relationships/hyperlink" Target="https://drive.google.com/open?id=1qR5W5HUzgvvBvGV1emXrL90dKUkI8xl7zfVCl6roaE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qri_w4hZY8sksiUNRhRddh1Z-9F9YwiIOIKGqs3zyIc/edit?usp=sharing" TargetMode="External"/><Relationship Id="rId2" Type="http://schemas.openxmlformats.org/officeDocument/2006/relationships/hyperlink" Target="https://docs.google.com/document/d/1oSpsmenFEVDMxR9FHxkenTqPD8HsLTp6RBwNaBJfZ1U/edit?usp=sha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document/d/1DxgXdJcVTA6EXqblofpbOAuxhyIDZhLUJlXNuUFDgB8/edit?usp=sharing" TargetMode="External"/><Relationship Id="rId5" Type="http://schemas.openxmlformats.org/officeDocument/2006/relationships/hyperlink" Target="https://docs.google.com/document/d/15XuNp_B-10B6Sv4s_c7ve_Wmw5Y4ufpC718TGfEJtg4/edit?usp=sharing" TargetMode="External"/><Relationship Id="rId4" Type="http://schemas.openxmlformats.org/officeDocument/2006/relationships/hyperlink" Target="https://docs.google.com/document/d/1RO27gnBM55ZBHQEjN8rOPyzDMGcvg1uKDT_al97q4_Q/edit?usp=shar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ZQMxeG0Ayd-o9NyJHM_RngGwY-AHVzGASvhRzaVgapQ/edit?usp=sharing" TargetMode="External"/><Relationship Id="rId2" Type="http://schemas.openxmlformats.org/officeDocument/2006/relationships/hyperlink" Target="https://docs.google.com/document/d/1UO9DA4oTG2NdpEloLGY-92ir02MuY0JKx2rjJbusy9Q/edit?usp=sha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document/d/1iXdnq5nKagtJ3yHQvIymjUxnbzayLMczd8wCD_vMRRk/edit?usp=sharing" TargetMode="External"/><Relationship Id="rId5" Type="http://schemas.openxmlformats.org/officeDocument/2006/relationships/hyperlink" Target="https://docs.google.com/document/d/1fgoAhPOJTEPPTj4U3dwwFD3fdmae4wqVWOVm2e28TDY/edit?usp=sharing" TargetMode="External"/><Relationship Id="rId4" Type="http://schemas.openxmlformats.org/officeDocument/2006/relationships/hyperlink" Target="https://docs.google.com/document/d/1hVNPGp9j_lAiZFFqmnXg_aLUPHha-HZgbGZwq0GOXIs/edit?usp=sharin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Brussels, 06 MAR 2019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CP in Lot 2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UML </a:t>
            </a:r>
            <a:r>
              <a:rPr lang="en-GB" dirty="0"/>
              <a:t>to </a:t>
            </a:r>
            <a:r>
              <a:rPr lang="en-GB" dirty="0" smtClean="0"/>
              <a:t>XSD scripts – current status</a:t>
            </a:r>
            <a:endParaRPr lang="en-GB" dirty="0"/>
          </a:p>
          <a:p>
            <a:r>
              <a:rPr lang="en-GB" dirty="0" smtClean="0"/>
              <a:t>CP for lot 2 </a:t>
            </a:r>
          </a:p>
          <a:p>
            <a:r>
              <a:rPr lang="en-GB" dirty="0" smtClean="0"/>
              <a:t>Other CP</a:t>
            </a:r>
          </a:p>
        </p:txBody>
      </p:sp>
    </p:spTree>
    <p:extLst>
      <p:ext uri="{BB962C8B-B14F-4D97-AF65-F5344CB8AC3E}">
        <p14:creationId xmlns:p14="http://schemas.microsoft.com/office/powerpoint/2010/main" val="6895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UML to XSD scripts -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724400"/>
          </a:xfrm>
        </p:spPr>
        <p:txBody>
          <a:bodyPr/>
          <a:lstStyle/>
          <a:p>
            <a:r>
              <a:rPr lang="en-GB" sz="1800" dirty="0" smtClean="0"/>
              <a:t>AIXM-351- new version of the scripts</a:t>
            </a:r>
          </a:p>
          <a:p>
            <a:pPr lvl="1"/>
            <a:r>
              <a:rPr lang="en-GB" sz="1200" dirty="0"/>
              <a:t>See </a:t>
            </a:r>
            <a:r>
              <a:rPr lang="en-GB" sz="1200" dirty="0">
                <a:hlinkClick r:id="rId2"/>
              </a:rPr>
              <a:t>https://</a:t>
            </a:r>
            <a:r>
              <a:rPr lang="en-GB" sz="1200" dirty="0" smtClean="0">
                <a:hlinkClick r:id="rId2"/>
              </a:rPr>
              <a:t>github.com/aixm/UML-to-XSD-scripts/tree/master/Application</a:t>
            </a:r>
            <a:r>
              <a:rPr lang="en-GB" sz="1200" dirty="0" smtClean="0"/>
              <a:t> </a:t>
            </a:r>
          </a:p>
          <a:p>
            <a:pPr lvl="1"/>
            <a:endParaRPr lang="en-GB" sz="1200" dirty="0"/>
          </a:p>
          <a:p>
            <a:r>
              <a:rPr lang="en-GB" sz="1800" dirty="0" smtClean="0"/>
              <a:t>New (draft) documentation </a:t>
            </a:r>
            <a:r>
              <a:rPr lang="en-GB" sz="1200" dirty="0" smtClean="0">
                <a:hlinkClick r:id="rId3"/>
              </a:rPr>
              <a:t>https</a:t>
            </a:r>
            <a:r>
              <a:rPr lang="en-GB" sz="1200" dirty="0">
                <a:hlinkClick r:id="rId3"/>
              </a:rPr>
              <a:t>://ext.eurocontrol.int/aixm_confluence/display/UTXW/Using+the+UML+to+XSD+script</a:t>
            </a:r>
            <a:r>
              <a:rPr lang="en-GB" sz="1200" dirty="0"/>
              <a:t> </a:t>
            </a:r>
            <a:endParaRPr lang="en-GB" sz="2000" dirty="0"/>
          </a:p>
          <a:p>
            <a:endParaRPr lang="en-US" sz="1800" dirty="0" smtClean="0"/>
          </a:p>
          <a:p>
            <a:r>
              <a:rPr lang="en-US" sz="1800" dirty="0" smtClean="0"/>
              <a:t>One </a:t>
            </a:r>
            <a:r>
              <a:rPr lang="en-US" sz="1800" dirty="0" smtClean="0">
                <a:solidFill>
                  <a:srgbClr val="FF0000"/>
                </a:solidFill>
              </a:rPr>
              <a:t>issue detected</a:t>
            </a:r>
            <a:r>
              <a:rPr lang="en-US" sz="1800" dirty="0" smtClean="0"/>
              <a:t> – extension for association class to feature</a:t>
            </a:r>
          </a:p>
          <a:p>
            <a:endParaRPr lang="en-GB" sz="1800" dirty="0" smtClean="0"/>
          </a:p>
          <a:p>
            <a:r>
              <a:rPr lang="en-GB" sz="1800" dirty="0" smtClean="0"/>
              <a:t>Any </a:t>
            </a:r>
            <a:r>
              <a:rPr lang="en-GB" sz="1800" dirty="0" smtClean="0">
                <a:solidFill>
                  <a:srgbClr val="FF0000"/>
                </a:solidFill>
              </a:rPr>
              <a:t>more issues </a:t>
            </a:r>
            <a:r>
              <a:rPr lang="en-GB" sz="1800" dirty="0" smtClean="0"/>
              <a:t>– please use JIRA (AIXM-351)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0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5.2 – CP LOT 2 (Proposed)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272776"/>
              </p:ext>
            </p:extLst>
          </p:nvPr>
        </p:nvGraphicFramePr>
        <p:xfrm>
          <a:off x="460619" y="1828800"/>
          <a:ext cx="8229600" cy="608184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5254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219">
                  <a:extLst>
                    <a:ext uri="{9D8B030D-6E8A-4147-A177-3AD203B41FA5}">
                      <a16:colId xmlns:a16="http://schemas.microsoft.com/office/drawing/2014/main" val="1257182867"/>
                    </a:ext>
                  </a:extLst>
                </a:gridCol>
              </a:tblGrid>
              <a:tr h="304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AIXM</a:t>
                      </a:r>
                      <a:r>
                        <a:rPr lang="en-GB" sz="1200" b="1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Issue 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CP Status [number]</a:t>
                      </a:r>
                      <a:endParaRPr lang="en-GB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22286587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AIXM–328 Defining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mapping strategy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2"/>
                        </a:rPr>
                        <a:t>WIP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88634"/>
              </p:ext>
            </p:extLst>
          </p:nvPr>
        </p:nvGraphicFramePr>
        <p:xfrm>
          <a:off x="460619" y="2895600"/>
          <a:ext cx="8229600" cy="3308298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5254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219">
                  <a:extLst>
                    <a:ext uri="{9D8B030D-6E8A-4147-A177-3AD203B41FA5}">
                      <a16:colId xmlns:a16="http://schemas.microsoft.com/office/drawing/2014/main" val="1257182867"/>
                    </a:ext>
                  </a:extLst>
                </a:gridCol>
              </a:tblGrid>
              <a:tr h="304092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Approved CPs to be reworked*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a consequence of AIXM-328</a:t>
                      </a:r>
                    </a:p>
                    <a:p>
                      <a:pPr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(without re-approval, it is just an editorial update)</a:t>
                      </a:r>
                      <a:endParaRPr lang="en-US" sz="12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 dirty="0" smtClean="0">
                          <a:solidFill>
                            <a:schemeClr val="tx1"/>
                          </a:solidFill>
                        </a:rPr>
                        <a:t>Mapping case</a:t>
                      </a:r>
                      <a:endParaRPr lang="en-GB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22286587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AIXM-142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Correct association cardinalities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[05]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AIXM-318 Runway side additional value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[01]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614810234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AIXM-319 Aerodrome surface composition additional value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[01]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719056227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AIXM-321 Aerodrome surface preparation additional values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[01]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77994422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AIXM-322 Obstacle visual marking new property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[02]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142379991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AIXM-337 Design standard extended to additional features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[04]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AIXM-338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Aerodrome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surface condition values clarification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[01]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AIXM-339 Runway marking type additional value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[01]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AIXM-340 Aerodrome type additional values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[01]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776529193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AIXM-341 Navigation equipment capability additional values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[01]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63144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6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5.2 – CP LOT 2 (Proposed)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381201"/>
              </p:ext>
            </p:extLst>
          </p:nvPr>
        </p:nvGraphicFramePr>
        <p:xfrm>
          <a:off x="460619" y="1828800"/>
          <a:ext cx="8229600" cy="4105246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5178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57182867"/>
                    </a:ext>
                  </a:extLst>
                </a:gridCol>
                <a:gridCol w="1298819">
                  <a:extLst>
                    <a:ext uri="{9D8B030D-6E8A-4147-A177-3AD203B41FA5}">
                      <a16:colId xmlns:a16="http://schemas.microsoft.com/office/drawing/2014/main" val="880785739"/>
                    </a:ext>
                  </a:extLst>
                </a:gridCol>
              </a:tblGrid>
              <a:tr h="304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AIXM</a:t>
                      </a:r>
                      <a:r>
                        <a:rPr lang="en-GB" sz="1200" b="1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Issue 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CP Status [number]</a:t>
                      </a:r>
                      <a:endParaRPr lang="en-GB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 dirty="0" smtClean="0">
                          <a:solidFill>
                            <a:schemeClr val="tx1"/>
                          </a:solidFill>
                        </a:rPr>
                        <a:t>Mapping case</a:t>
                      </a:r>
                      <a:endParaRPr lang="en-GB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22286587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AIXM-207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ProcedureTransition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missing association to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RunwayDirection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2"/>
                        </a:rPr>
                        <a:t>CP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hlinkClick r:id="rId2"/>
                        </a:rPr>
                        <a:t> 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[00] [02]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AIXM-324 Checkpoint INS association to </a:t>
                      </a:r>
                      <a:r>
                        <a:rPr lang="en-GB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AircraftStand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CP 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[04]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AIXM-243/AIXM-161 Reference code for runway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4"/>
                        </a:rPr>
                        <a:t>CP 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[00] [02]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AIXM-314 Multiplicity of association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AirportHeliport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5"/>
                        </a:rPr>
                        <a:t>CP 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[05]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AIXM-330  MEDEVAC code for flight status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6"/>
                        </a:rPr>
                        <a:t>CP 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[01]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756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AIXM-239/AIXM-281 (obstacle name, geo location and designator)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7"/>
                        </a:rPr>
                        <a:t>CP 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[02][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06-TBD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AIXM-236 Allow lower case in names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8"/>
                        </a:rPr>
                        <a:t>CP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hlinkClick r:id="rId8"/>
                        </a:rPr>
                        <a:t> Ready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[AIXM-391]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[MAPC-01]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261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AIXM-270 Cardinal directions for route segment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9"/>
                        </a:rPr>
                        <a:t>CP 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AIXM-334 Visual slope indicator additional attributes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10"/>
                        </a:rPr>
                        <a:t>CP 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AIXM-380 Adding support for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LAHSO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11"/>
                        </a:rPr>
                        <a:t>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346413308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16602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7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5.2 – CP LOT 2 (Proposed)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430368"/>
              </p:ext>
            </p:extLst>
          </p:nvPr>
        </p:nvGraphicFramePr>
        <p:xfrm>
          <a:off x="460619" y="1828800"/>
          <a:ext cx="8229599" cy="3246632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5406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257182867"/>
                    </a:ext>
                  </a:extLst>
                </a:gridCol>
                <a:gridCol w="1146418">
                  <a:extLst>
                    <a:ext uri="{9D8B030D-6E8A-4147-A177-3AD203B41FA5}">
                      <a16:colId xmlns:a16="http://schemas.microsoft.com/office/drawing/2014/main" val="486031785"/>
                    </a:ext>
                  </a:extLst>
                </a:gridCol>
              </a:tblGrid>
              <a:tr h="304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AIXM</a:t>
                      </a:r>
                      <a:r>
                        <a:rPr lang="en-GB" sz="1200" b="1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Issue 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CP Status [number]</a:t>
                      </a:r>
                      <a:endParaRPr lang="en-GB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 smtClean="0">
                          <a:solidFill>
                            <a:schemeClr val="tx1"/>
                          </a:solidFill>
                        </a:rPr>
                        <a:t>Mapping case</a:t>
                      </a:r>
                      <a:endParaRPr lang="en-GB" sz="1200" b="1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22286587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AIXM-194 Add ICAO Country code to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DesignatedPoint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Navaid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2"/>
                        </a:rPr>
                        <a:t>WIP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AIXM-180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DesignatedPoint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Navaid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reporting outside routes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WIP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AIXM-329 Aircraft wake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turbulence </a:t>
                      </a:r>
                      <a:r>
                        <a:rPr lang="en-GB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recat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4"/>
                        </a:rPr>
                        <a:t>WIP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AIXM-271 Same Route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availability for consecutive segments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5"/>
                        </a:rPr>
                        <a:t>WIP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[00]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261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AIXM-170 Replace UAV with UAS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6"/>
                        </a:rPr>
                        <a:t>WIP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AIXM-238 Add &lt;&lt;object&gt;&gt; persistent identifiers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CP Ready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[99]</a:t>
                      </a:r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91800857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369254581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Added since last</a:t>
                      </a:r>
                      <a:r>
                        <a:rPr lang="en-GB" sz="12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Webex:</a:t>
                      </a:r>
                      <a:endParaRPr lang="en-GB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987568691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AIXM-301 Derive Elevated geometries 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directly from GML object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WIP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346413308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16602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82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5.2 – other CP (LOT 3)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97125"/>
              </p:ext>
            </p:extLst>
          </p:nvPr>
        </p:nvGraphicFramePr>
        <p:xfrm>
          <a:off x="460619" y="1828800"/>
          <a:ext cx="8229600" cy="4713431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523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4539">
                  <a:extLst>
                    <a:ext uri="{9D8B030D-6E8A-4147-A177-3AD203B41FA5}">
                      <a16:colId xmlns:a16="http://schemas.microsoft.com/office/drawing/2014/main" val="1257182867"/>
                    </a:ext>
                  </a:extLst>
                </a:gridCol>
                <a:gridCol w="1222619">
                  <a:extLst>
                    <a:ext uri="{9D8B030D-6E8A-4147-A177-3AD203B41FA5}">
                      <a16:colId xmlns:a16="http://schemas.microsoft.com/office/drawing/2014/main" val="908339811"/>
                    </a:ext>
                  </a:extLst>
                </a:gridCol>
              </a:tblGrid>
              <a:tr h="304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AIXM</a:t>
                      </a:r>
                      <a:r>
                        <a:rPr lang="en-GB" sz="1200" b="1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Issue 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b="1" i="1" dirty="0" smtClean="0">
                          <a:solidFill>
                            <a:schemeClr val="tx1"/>
                          </a:solidFill>
                        </a:rPr>
                        <a:t>CP Status [number]</a:t>
                      </a:r>
                      <a:endParaRPr lang="en-GB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 smtClean="0">
                          <a:solidFill>
                            <a:schemeClr val="tx1"/>
                          </a:solidFill>
                        </a:rPr>
                        <a:t>Mapping case</a:t>
                      </a:r>
                      <a:endParaRPr lang="en-GB" sz="1200" b="1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2722286587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AIXM-206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SBAS/GBAS model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WIP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applicable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AIXM-178 Correct multiplicity of &lt;&lt;choice&gt;&gt; classes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UML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Ready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applicable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406316152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AIXM-308 Approach condition revision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WIP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AIXM-135 Alignment with PBN concepts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WIP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AIXM-136 Route segment association with more than one Route </a:t>
                      </a: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hlinkClick r:id="rId6"/>
                        </a:rPr>
                        <a:t>WIP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[AIXM-320]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756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261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092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261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261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GB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GB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GB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429"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4" marR="8944" marT="4472" marB="4472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4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Webex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Proposed 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10 April(WED) – 14:00-16:30</a:t>
            </a:r>
          </a:p>
          <a:p>
            <a:pPr lvl="1"/>
            <a:r>
              <a:rPr lang="en-GB" dirty="0" smtClean="0"/>
              <a:t>Agenda</a:t>
            </a:r>
          </a:p>
          <a:p>
            <a:pPr lvl="2"/>
            <a:r>
              <a:rPr lang="en-GB" dirty="0" smtClean="0"/>
              <a:t>CPs for lot 2 – final review before approval</a:t>
            </a:r>
          </a:p>
          <a:p>
            <a:pPr lvl="2"/>
            <a:r>
              <a:rPr lang="en-GB" dirty="0" smtClean="0"/>
              <a:t>UML to XSD – if further updates</a:t>
            </a:r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19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19257</TotalTime>
  <Words>509</Words>
  <Application>Microsoft Office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 Antiqua</vt:lpstr>
      <vt:lpstr>Century Gothic</vt:lpstr>
      <vt:lpstr>Apothecary</vt:lpstr>
      <vt:lpstr>AIXM 5.2 – CP in Lot 2</vt:lpstr>
      <vt:lpstr>Agenda</vt:lpstr>
      <vt:lpstr>UML to XSD scripts - status</vt:lpstr>
      <vt:lpstr>AIXM 5.2 – CP LOT 2 (Proposed)</vt:lpstr>
      <vt:lpstr>AIXM 5.2 – CP LOT 2 (Proposed)</vt:lpstr>
      <vt:lpstr>AIXM 5.2 – CP LOT 2 (Proposed)</vt:lpstr>
      <vt:lpstr>AIXM 5.2 – other CP (LOT 3)</vt:lpstr>
      <vt:lpstr>Next Webex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876</cp:revision>
  <dcterms:created xsi:type="dcterms:W3CDTF">2006-08-16T00:00:00Z</dcterms:created>
  <dcterms:modified xsi:type="dcterms:W3CDTF">2019-03-06T13:45:12Z</dcterms:modified>
</cp:coreProperties>
</file>