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409" r:id="rId3"/>
    <p:sldId id="411" r:id="rId4"/>
    <p:sldId id="415" r:id="rId5"/>
    <p:sldId id="406" r:id="rId6"/>
    <p:sldId id="410" r:id="rId7"/>
    <p:sldId id="412" r:id="rId8"/>
    <p:sldId id="413" r:id="rId9"/>
    <p:sldId id="414" r:id="rId10"/>
    <p:sldId id="404" r:id="rId11"/>
    <p:sldId id="41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7" autoAdjust="0"/>
    <p:restoredTop sz="94681" autoAdjust="0"/>
  </p:normalViewPr>
  <p:slideViewPr>
    <p:cSldViewPr>
      <p:cViewPr>
        <p:scale>
          <a:sx n="150" d="100"/>
          <a:sy n="150" d="100"/>
        </p:scale>
        <p:origin x="-978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7/26/2018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7/26/2018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7/26/2018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7/26/2018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7/26/2018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7/26/2018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7/26/2018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7/26/2018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7/26/2018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ixmccb.atlassian.net/browse/AIXM-245" TargetMode="External"/><Relationship Id="rId2" Type="http://schemas.openxmlformats.org/officeDocument/2006/relationships/hyperlink" Target="https://drive.google.com/open?id=1j180tbF-_ity2QXiP_y0mqgnKnvyc2zmRCDWtvtnYL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open?id=1kDEd7XptLuXA9-5sBJ3fkmbpY78HNL2bfrflDAxHQY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dExt2xtvDK2X4FEVPsQllFsXjfbn9ziledaE_K70kNE" TargetMode="External"/><Relationship Id="rId2" Type="http://schemas.openxmlformats.org/officeDocument/2006/relationships/hyperlink" Target="https://drive.google.com/open?id=15XuNp_B-10B6Sv4s_c7ve_Wmw5Y4ufpC718TGfEJtg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open?id=1qri_w4hZY8sksiUNRhRddh1Z-9F9YwiIOIKGqs3zyIc" TargetMode="External"/><Relationship Id="rId5" Type="http://schemas.openxmlformats.org/officeDocument/2006/relationships/hyperlink" Target="https://drive.google.com/open?id=1qR5W5HUzgvvBvGV1emXrL90dKUkI8xl7zfVCl6roaE0" TargetMode="External"/><Relationship Id="rId4" Type="http://schemas.openxmlformats.org/officeDocument/2006/relationships/hyperlink" Target="https://drive.google.com/open?id=1zXTOqFlVGRkT5t_IFISGKAJy5aeQj37qoKxcVMYOA4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cNIdbv-MFyFTE6NEqUNfhnU9vaBdvpDW3r7wu-aVGYs/edit?usp=sharing" TargetMode="External"/><Relationship Id="rId2" Type="http://schemas.openxmlformats.org/officeDocument/2006/relationships/hyperlink" Target="https://docs.google.com/document/d/12_ZnOhzzJf7ewjUNeJ4FtNUpkJZdfuMsDIEGkzG-8kA/edit?usp=shari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geospatial.org/domain/aviation" TargetMode="External"/><Relationship Id="rId2" Type="http://schemas.openxmlformats.org/officeDocument/2006/relationships/hyperlink" Target="http://www.opengeospatial.org/projects/groups/aviationdw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sts.opengeospatial.org/mailman/listinfo/aviation.dw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ogcmeet.org/" TargetMode="External"/><Relationship Id="rId2" Type="http://schemas.openxmlformats.org/officeDocument/2006/relationships/hyperlink" Target="mailto:tc-announce@lists.opengeospatial.or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aviation.dwg@lists.opengeospatial.org" TargetMode="External"/><Relationship Id="rId3" Type="http://schemas.openxmlformats.org/officeDocument/2006/relationships/hyperlink" Target="http://airm.aero/" TargetMode="External"/><Relationship Id="rId7" Type="http://schemas.openxmlformats.org/officeDocument/2006/relationships/hyperlink" Target="https://www.eurocontrol.int/sites/default/files/content/documents/single-sky/specifications/EUROCONTROL-SPEC-170%20SWIM%20TIYP%20Ed%201.0.pdf" TargetMode="External"/><Relationship Id="rId2" Type="http://schemas.openxmlformats.org/officeDocument/2006/relationships/hyperlink" Target="https://www.eurocontrol.int/publications/eurocontrol-specifications-system-wide-information-management-swi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xxm.aero/" TargetMode="External"/><Relationship Id="rId5" Type="http://schemas.openxmlformats.org/officeDocument/2006/relationships/hyperlink" Target="https://www.fixm.aero/" TargetMode="External"/><Relationship Id="rId4" Type="http://schemas.openxmlformats.org/officeDocument/2006/relationships/hyperlink" Target="http://aixm.aer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26 July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5.2 – WIP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Next </a:t>
            </a:r>
            <a:r>
              <a:rPr lang="en-GB" dirty="0" err="1"/>
              <a:t>webex</a:t>
            </a:r>
            <a:r>
              <a:rPr lang="en-GB" dirty="0"/>
              <a:t> / </a:t>
            </a:r>
            <a:r>
              <a:rPr lang="en-GB" dirty="0" smtClean="0"/>
              <a:t>meetings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Next Webex session</a:t>
            </a:r>
          </a:p>
          <a:p>
            <a:pPr marL="388937" lvl="2" indent="0">
              <a:buClr>
                <a:schemeClr val="accent1"/>
              </a:buClr>
              <a:buNone/>
            </a:pPr>
            <a:r>
              <a:rPr lang="en-GB" dirty="0" smtClean="0">
                <a:solidFill>
                  <a:srgbClr val="FF0000"/>
                </a:solidFill>
              </a:rPr>
              <a:t>THU </a:t>
            </a:r>
            <a:r>
              <a:rPr lang="en-GB" dirty="0">
                <a:solidFill>
                  <a:srgbClr val="FF0000"/>
                </a:solidFill>
              </a:rPr>
              <a:t>2 </a:t>
            </a:r>
            <a:r>
              <a:rPr lang="en-GB" dirty="0" smtClean="0">
                <a:solidFill>
                  <a:srgbClr val="FF0000"/>
                </a:solidFill>
              </a:rPr>
              <a:t>August </a:t>
            </a:r>
            <a:r>
              <a:rPr lang="en-GB" dirty="0">
                <a:solidFill>
                  <a:srgbClr val="FF0000"/>
                </a:solidFill>
              </a:rPr>
              <a:t> 14:00 – 17:00</a:t>
            </a:r>
          </a:p>
          <a:p>
            <a:pPr lvl="2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Agenda</a:t>
            </a:r>
          </a:p>
          <a:p>
            <a:pPr lvl="3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First batch of change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proposals</a:t>
            </a:r>
          </a:p>
          <a:p>
            <a:pPr lvl="4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final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review and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launch formal approval – consider 6 weeks because it is summer time</a:t>
            </a:r>
          </a:p>
          <a:p>
            <a:pPr lvl="3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If time available – continue with usual agenda  points…</a:t>
            </a:r>
          </a:p>
          <a:p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Follow-up 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THU 16 August 14:00-17:00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Next face-to-face meeting</a:t>
            </a:r>
          </a:p>
          <a:p>
            <a:pPr lvl="1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proposed in Brussels for </a:t>
            </a:r>
            <a:r>
              <a:rPr lang="en-GB" dirty="0" smtClean="0">
                <a:solidFill>
                  <a:srgbClr val="FF0000"/>
                </a:solidFill>
              </a:rPr>
              <a:t>27-29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Nov (Tue-Thu)</a:t>
            </a:r>
          </a:p>
          <a:p>
            <a:pPr lvl="2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maximum 22 participants</a:t>
            </a:r>
          </a:p>
          <a:p>
            <a:pPr lvl="2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 possible for anyone to host outside Brussels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12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Interop session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Currently scheduled for 12 Sep</a:t>
            </a:r>
          </a:p>
          <a:p>
            <a:pPr lvl="1"/>
            <a:r>
              <a:rPr lang="en-GB" dirty="0" smtClean="0"/>
              <a:t>Conflict with the Aviation DWG session in Stuttgart</a:t>
            </a:r>
          </a:p>
          <a:p>
            <a:pPr lvl="1"/>
            <a:endParaRPr lang="en-GB" dirty="0"/>
          </a:p>
          <a:p>
            <a:r>
              <a:rPr lang="en-GB" dirty="0" smtClean="0"/>
              <a:t>Ok to move one week later – </a:t>
            </a:r>
            <a:r>
              <a:rPr lang="en-GB" dirty="0" smtClean="0">
                <a:solidFill>
                  <a:srgbClr val="FF0000"/>
                </a:solidFill>
              </a:rPr>
              <a:t>TUE 18 SEP</a:t>
            </a:r>
          </a:p>
        </p:txBody>
      </p:sp>
    </p:spTree>
    <p:extLst>
      <p:ext uri="{BB962C8B-B14F-4D97-AF65-F5344CB8AC3E}">
        <p14:creationId xmlns:p14="http://schemas.microsoft.com/office/powerpoint/2010/main" val="1485358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Progress </a:t>
            </a:r>
            <a:r>
              <a:rPr lang="en-US" dirty="0"/>
              <a:t>on CP </a:t>
            </a:r>
            <a:r>
              <a:rPr lang="en-US" dirty="0" smtClean="0"/>
              <a:t>drafting</a:t>
            </a:r>
          </a:p>
          <a:p>
            <a:r>
              <a:rPr lang="en-US" dirty="0"/>
              <a:t>JIRA issues that are close to a change proposal</a:t>
            </a:r>
          </a:p>
          <a:p>
            <a:r>
              <a:rPr lang="en-US" dirty="0" smtClean="0"/>
              <a:t>AIXM-AIRM </a:t>
            </a:r>
            <a:r>
              <a:rPr lang="en-US" dirty="0"/>
              <a:t>mapping </a:t>
            </a:r>
            <a:r>
              <a:rPr lang="en-US" dirty="0" smtClean="0"/>
              <a:t>analysis</a:t>
            </a:r>
            <a:endParaRPr lang="en-US" dirty="0"/>
          </a:p>
          <a:p>
            <a:r>
              <a:rPr lang="en-US" dirty="0" smtClean="0"/>
              <a:t>OGC Aviation DWG update</a:t>
            </a:r>
          </a:p>
          <a:p>
            <a:r>
              <a:rPr lang="en-US" dirty="0" smtClean="0"/>
              <a:t>Date/location </a:t>
            </a:r>
            <a:r>
              <a:rPr lang="en-US" dirty="0"/>
              <a:t>for next face to face meeting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2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proposals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2000" b="1" u="sng" dirty="0" smtClean="0"/>
              <a:t>Technical issues – CP ready</a:t>
            </a:r>
          </a:p>
          <a:p>
            <a:pPr marL="114300" indent="0">
              <a:buNone/>
            </a:pPr>
            <a:endParaRPr lang="en-US" sz="2000" b="1" u="sng" dirty="0" smtClean="0"/>
          </a:p>
          <a:p>
            <a:r>
              <a:rPr lang="en-US" sz="2000" dirty="0" smtClean="0"/>
              <a:t>Deprecation</a:t>
            </a:r>
            <a:endParaRPr lang="en-US" sz="2000" dirty="0"/>
          </a:p>
          <a:p>
            <a:pPr lvl="1"/>
            <a:r>
              <a:rPr lang="en-US" sz="1100" dirty="0">
                <a:hlinkClick r:id="rId2"/>
              </a:rPr>
              <a:t>https://drive.google.com/open?id=1j180tbF-_ity2QXiP_y0mqgnKnvyc2zmRCDWtvtnYLg</a:t>
            </a:r>
            <a:endParaRPr lang="en-US" sz="1800" dirty="0" smtClean="0"/>
          </a:p>
          <a:p>
            <a:r>
              <a:rPr lang="en-US" sz="2000" dirty="0" smtClean="0"/>
              <a:t>Namespace policy</a:t>
            </a:r>
          </a:p>
          <a:p>
            <a:pPr lvl="1"/>
            <a:r>
              <a:rPr lang="en-US" sz="1100" dirty="0">
                <a:hlinkClick r:id="rId3"/>
              </a:rPr>
              <a:t>https://aixmccb.atlassian.net/browse/AIXM-245</a:t>
            </a:r>
            <a:r>
              <a:rPr lang="en-US" sz="1100" dirty="0"/>
              <a:t> </a:t>
            </a:r>
          </a:p>
          <a:p>
            <a:r>
              <a:rPr lang="en-US" sz="2000" dirty="0" smtClean="0"/>
              <a:t>Version naming policy</a:t>
            </a:r>
          </a:p>
          <a:p>
            <a:pPr lvl="1"/>
            <a:r>
              <a:rPr lang="en-US" sz="1100" dirty="0">
                <a:hlinkClick r:id="rId4"/>
              </a:rPr>
              <a:t>https://drive.google.com/open?id=1kDEd7XptLuXA9-5sBJ3fkmbpY78HNL2bfrflDAxHQYM</a:t>
            </a:r>
            <a:r>
              <a:rPr lang="en-US" sz="1100" dirty="0"/>
              <a:t> </a:t>
            </a:r>
            <a:endParaRPr lang="en-US" sz="1100" dirty="0" smtClean="0"/>
          </a:p>
          <a:p>
            <a:pPr lvl="1"/>
            <a:endParaRPr lang="en-US" sz="1100" dirty="0"/>
          </a:p>
          <a:p>
            <a:pPr marL="114300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5612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proposals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Route availability (new)</a:t>
            </a:r>
          </a:p>
          <a:p>
            <a:pPr lvl="1"/>
            <a:r>
              <a:rPr lang="en-US" sz="1100" dirty="0">
                <a:hlinkClick r:id="rId2"/>
              </a:rPr>
              <a:t>https://drive.google.com/open?id=15XuNp_B-10B6Sv4s_c7ve_Wmw5Y4ufpC718TGfEJtg4</a:t>
            </a:r>
            <a:r>
              <a:rPr lang="en-US" sz="1100" dirty="0"/>
              <a:t> </a:t>
            </a:r>
          </a:p>
          <a:p>
            <a:r>
              <a:rPr lang="en-US" sz="2000" dirty="0"/>
              <a:t>Procedure transition with more than one </a:t>
            </a:r>
            <a:r>
              <a:rPr lang="en-US" sz="2000" dirty="0" smtClean="0"/>
              <a:t>airport (updated)</a:t>
            </a:r>
            <a:endParaRPr lang="en-US" sz="2000" dirty="0"/>
          </a:p>
          <a:p>
            <a:pPr lvl="1"/>
            <a:r>
              <a:rPr lang="en-US" sz="1200" dirty="0">
                <a:hlinkClick r:id="rId3"/>
              </a:rPr>
              <a:t>https://drive.google.com/open?id=1dExt2xtvDK2X4FEVPsQllFsXjfbn9ziledaE_K70kNE</a:t>
            </a:r>
            <a:r>
              <a:rPr lang="en-US" sz="1800" dirty="0"/>
              <a:t> </a:t>
            </a:r>
            <a:endParaRPr lang="en-US" sz="1100" dirty="0"/>
          </a:p>
          <a:p>
            <a:r>
              <a:rPr lang="en-US" sz="2000" dirty="0" smtClean="0"/>
              <a:t>Point make-up (comments)</a:t>
            </a:r>
          </a:p>
          <a:p>
            <a:pPr lvl="1"/>
            <a:r>
              <a:rPr lang="en-US" sz="1100" dirty="0">
                <a:hlinkClick r:id="rId4"/>
              </a:rPr>
              <a:t>https://</a:t>
            </a:r>
            <a:r>
              <a:rPr lang="en-US" sz="1100" dirty="0" smtClean="0">
                <a:hlinkClick r:id="rId4"/>
              </a:rPr>
              <a:t>drive.google.com/open?id=1zXTOqFlVGRkT5t_IFISGKAJy5aeQj37qoKxcVMYOA4I</a:t>
            </a:r>
            <a:r>
              <a:rPr lang="en-US" sz="1800" dirty="0" smtClean="0"/>
              <a:t> </a:t>
            </a:r>
          </a:p>
          <a:p>
            <a:r>
              <a:rPr lang="en-US" sz="2000" dirty="0"/>
              <a:t>Route segment width with cardinal directions (to be </a:t>
            </a:r>
            <a:r>
              <a:rPr lang="en-US" sz="2000" dirty="0" err="1"/>
              <a:t>finalised</a:t>
            </a:r>
            <a:r>
              <a:rPr lang="en-US" sz="2000" dirty="0"/>
              <a:t>)</a:t>
            </a:r>
          </a:p>
          <a:p>
            <a:pPr lvl="1"/>
            <a:r>
              <a:rPr lang="en-US" sz="1100" dirty="0">
                <a:hlinkClick r:id="rId5"/>
              </a:rPr>
              <a:t>https://drive.google.com/open?id=1qR5W5HUzgvvBvGV1emXrL90dKUkI8xl7zfVCl6roaE0</a:t>
            </a:r>
            <a:r>
              <a:rPr lang="en-US" sz="1800" dirty="0"/>
              <a:t> </a:t>
            </a:r>
          </a:p>
          <a:p>
            <a:r>
              <a:rPr lang="en-US" sz="2000" dirty="0" err="1" smtClean="0"/>
              <a:t>Navaid</a:t>
            </a:r>
            <a:r>
              <a:rPr lang="en-US" sz="2000" dirty="0" smtClean="0"/>
              <a:t> </a:t>
            </a:r>
            <a:r>
              <a:rPr lang="en-US" sz="2000" dirty="0"/>
              <a:t>and Designated Point </a:t>
            </a:r>
            <a:r>
              <a:rPr lang="en-US" sz="2000" dirty="0" smtClean="0"/>
              <a:t>reporting (any feedback?)</a:t>
            </a:r>
          </a:p>
          <a:p>
            <a:pPr lvl="1"/>
            <a:r>
              <a:rPr lang="en-US" sz="1200" dirty="0">
                <a:hlinkClick r:id="rId6"/>
              </a:rPr>
              <a:t>https://</a:t>
            </a:r>
            <a:r>
              <a:rPr lang="en-US" sz="1200" dirty="0" smtClean="0">
                <a:hlinkClick r:id="rId6"/>
              </a:rPr>
              <a:t>drive.google.com/open?id=1qri_w4hZY8sksiUNRhRddh1Z-9F9YwiIOIKGqs3zyIc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6475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JIRA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Other technical issues</a:t>
            </a:r>
          </a:p>
          <a:p>
            <a:pPr lvl="1"/>
            <a:r>
              <a:rPr lang="en-GB" sz="1800" dirty="0" smtClean="0"/>
              <a:t>AIXM-236 </a:t>
            </a:r>
            <a:r>
              <a:rPr lang="en-US" sz="1800" dirty="0"/>
              <a:t>Allow names to use mixed upper and lower </a:t>
            </a:r>
            <a:r>
              <a:rPr lang="en-US" sz="1800" dirty="0" smtClean="0"/>
              <a:t>case</a:t>
            </a:r>
          </a:p>
          <a:p>
            <a:pPr lvl="1"/>
            <a:r>
              <a:rPr lang="en-GB" sz="1800" dirty="0"/>
              <a:t>AIXM-103 UML </a:t>
            </a:r>
            <a:r>
              <a:rPr lang="en-GB" sz="1800" dirty="0" smtClean="0"/>
              <a:t>- XSD </a:t>
            </a:r>
            <a:r>
              <a:rPr lang="en-GB" sz="1800" dirty="0"/>
              <a:t>discrepancies for association </a:t>
            </a:r>
            <a:r>
              <a:rPr lang="en-GB" sz="1800" dirty="0" smtClean="0"/>
              <a:t>cardinalities</a:t>
            </a:r>
          </a:p>
          <a:p>
            <a:pPr lvl="1"/>
            <a:r>
              <a:rPr lang="en-GB" sz="1800" dirty="0"/>
              <a:t>AIXM-151 Missing </a:t>
            </a:r>
            <a:r>
              <a:rPr lang="en-GB" sz="1800" dirty="0" smtClean="0"/>
              <a:t>association names</a:t>
            </a:r>
          </a:p>
          <a:p>
            <a:pPr lvl="1"/>
            <a:r>
              <a:rPr lang="en-GB" sz="1800" dirty="0"/>
              <a:t>AIXM-238 Unique Identification of Complex Properties (Objects)</a:t>
            </a:r>
          </a:p>
          <a:p>
            <a:pPr lvl="1"/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354637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AIXM – AIRM comparison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Presented by FAA during the CCB Meeting in Brussels, June 2018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Definitions issues</a:t>
            </a:r>
          </a:p>
          <a:p>
            <a:pPr lvl="1"/>
            <a:r>
              <a:rPr lang="en-GB" sz="1600" dirty="0" smtClean="0"/>
              <a:t>See AIXM-327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Model discrepancies</a:t>
            </a:r>
          </a:p>
          <a:p>
            <a:pPr lvl="1"/>
            <a:r>
              <a:rPr lang="en-GB" sz="1600" dirty="0"/>
              <a:t>See </a:t>
            </a:r>
            <a:r>
              <a:rPr lang="en-GB" sz="1600" dirty="0">
                <a:hlinkClick r:id="rId2"/>
              </a:rPr>
              <a:t>https://</a:t>
            </a:r>
            <a:r>
              <a:rPr lang="en-GB" sz="1600" dirty="0" smtClean="0">
                <a:hlinkClick r:id="rId2"/>
              </a:rPr>
              <a:t>docs.google.com/document/d/12_ZnOhzzJf7ewjUNeJ4FtNUpkJZdfuMsDIEGkzG-8kA/edit?usp=sharing</a:t>
            </a:r>
            <a:r>
              <a:rPr lang="en-GB" sz="1600" dirty="0" smtClean="0"/>
              <a:t> 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Missing features/properties in AIXM</a:t>
            </a:r>
          </a:p>
          <a:p>
            <a:pPr lvl="1"/>
            <a:r>
              <a:rPr lang="en-GB" sz="1600" dirty="0"/>
              <a:t>See </a:t>
            </a:r>
            <a:r>
              <a:rPr lang="en-GB" sz="1600" dirty="0">
                <a:hlinkClick r:id="rId3"/>
              </a:rPr>
              <a:t>https://</a:t>
            </a:r>
            <a:r>
              <a:rPr lang="en-GB" sz="1600" dirty="0" smtClean="0">
                <a:hlinkClick r:id="rId3"/>
              </a:rPr>
              <a:t>docs.google.com/document/d/1cNIdbv-MFyFTE6NEqUNfhnU9vaBdvpDW3r7wu-aVGYs/edit?usp=sharing</a:t>
            </a:r>
            <a:r>
              <a:rPr lang="en-GB" sz="1600" dirty="0" smtClean="0"/>
              <a:t> </a:t>
            </a:r>
          </a:p>
          <a:p>
            <a:pPr lvl="1"/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152459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OGC – Aviation </a:t>
            </a:r>
            <a:r>
              <a:rPr lang="en-US" dirty="0" smtClean="0"/>
              <a:t>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Aviation DWG</a:t>
            </a:r>
          </a:p>
          <a:p>
            <a:pPr lvl="1"/>
            <a:r>
              <a:rPr lang="en-GB" sz="1800" dirty="0" smtClean="0"/>
              <a:t>Co-chaired by Eurocontrol (Hubert </a:t>
            </a:r>
            <a:r>
              <a:rPr lang="en-GB" sz="1800" dirty="0" err="1" smtClean="0"/>
              <a:t>Lepori</a:t>
            </a:r>
            <a:r>
              <a:rPr lang="en-GB" sz="1800" dirty="0" smtClean="0"/>
              <a:t>) and FAA (</a:t>
            </a:r>
            <a:r>
              <a:rPr lang="en-GB" sz="1800" dirty="0" smtClean="0">
                <a:solidFill>
                  <a:srgbClr val="FF0000"/>
                </a:solidFill>
              </a:rPr>
              <a:t>missing…</a:t>
            </a:r>
            <a:r>
              <a:rPr lang="en-GB" sz="1800" dirty="0" smtClean="0"/>
              <a:t>)</a:t>
            </a:r>
          </a:p>
          <a:p>
            <a:pPr lvl="1"/>
            <a:r>
              <a:rPr lang="en-GB" sz="1800" dirty="0" smtClean="0"/>
              <a:t>Mailing list and web site</a:t>
            </a:r>
          </a:p>
          <a:p>
            <a:pPr lvl="2"/>
            <a:r>
              <a:rPr lang="en-GB" sz="1600" dirty="0" smtClean="0">
                <a:hlinkClick r:id="rId2"/>
              </a:rPr>
              <a:t>http</a:t>
            </a:r>
            <a:r>
              <a:rPr lang="en-GB" sz="1600" dirty="0">
                <a:hlinkClick r:id="rId2"/>
              </a:rPr>
              <a:t>://</a:t>
            </a:r>
            <a:r>
              <a:rPr lang="en-GB" sz="1600" dirty="0" smtClean="0">
                <a:hlinkClick r:id="rId2"/>
              </a:rPr>
              <a:t>www.opengeospatial.org/projects/groups/aviationdwg</a:t>
            </a:r>
            <a:r>
              <a:rPr lang="en-GB" sz="1600" dirty="0" smtClean="0"/>
              <a:t> </a:t>
            </a:r>
          </a:p>
          <a:p>
            <a:pPr lvl="3"/>
            <a:r>
              <a:rPr lang="en-GB" sz="1400" dirty="0">
                <a:hlinkClick r:id="rId3"/>
              </a:rPr>
              <a:t>http://</a:t>
            </a:r>
            <a:r>
              <a:rPr lang="en-GB" sz="1400" dirty="0" smtClean="0">
                <a:hlinkClick r:id="rId3"/>
              </a:rPr>
              <a:t>www.opengeospatial.org/domain/aviation</a:t>
            </a:r>
            <a:r>
              <a:rPr lang="en-GB" sz="1400" dirty="0" smtClean="0"/>
              <a:t> </a:t>
            </a:r>
          </a:p>
          <a:p>
            <a:pPr lvl="2"/>
            <a:r>
              <a:rPr lang="en-GB" sz="1600" dirty="0">
                <a:hlinkClick r:id="rId4"/>
              </a:rPr>
              <a:t>https://lists.opengeospatial.org/mailman/listinfo/aviation.dwg</a:t>
            </a:r>
            <a:r>
              <a:rPr lang="en-GB" sz="1600" dirty="0"/>
              <a:t> </a:t>
            </a:r>
          </a:p>
          <a:p>
            <a:pPr lvl="2"/>
            <a:endParaRPr lang="en-GB" sz="1600" dirty="0" smtClean="0"/>
          </a:p>
          <a:p>
            <a:pPr lvl="1"/>
            <a:r>
              <a:rPr lang="en-GB" dirty="0" smtClean="0"/>
              <a:t>OGC Aviation workshop</a:t>
            </a:r>
          </a:p>
          <a:p>
            <a:pPr lvl="2"/>
            <a:r>
              <a:rPr lang="en-GB" dirty="0" smtClean="0"/>
              <a:t>Fort Collins TC – OGC debrief to Eurocontrol</a:t>
            </a:r>
          </a:p>
          <a:p>
            <a:pPr lvl="3"/>
            <a:r>
              <a:rPr lang="en-GB" dirty="0" smtClean="0"/>
              <a:t>See OGC web site presentations</a:t>
            </a:r>
          </a:p>
        </p:txBody>
      </p:sp>
    </p:spTree>
    <p:extLst>
      <p:ext uri="{BB962C8B-B14F-4D97-AF65-F5344CB8AC3E}">
        <p14:creationId xmlns:p14="http://schemas.microsoft.com/office/powerpoint/2010/main" val="266355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/>
              <a:t>OGC TC Stuttgart, Germany, Sep </a:t>
            </a:r>
            <a:r>
              <a:rPr lang="en-GB" dirty="0" smtClean="0"/>
              <a:t>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1100" b="1" dirty="0" smtClean="0"/>
              <a:t>From</a:t>
            </a:r>
            <a:r>
              <a:rPr lang="en-US" sz="1100" b="1" dirty="0"/>
              <a:t>:</a:t>
            </a:r>
            <a:r>
              <a:rPr lang="en-US" sz="1100" dirty="0"/>
              <a:t> LEPORI Hubert </a:t>
            </a:r>
            <a:br>
              <a:rPr lang="en-US" sz="1100" dirty="0"/>
            </a:br>
            <a:r>
              <a:rPr lang="en-US" sz="1100" b="1" dirty="0"/>
              <a:t>Sent:</a:t>
            </a:r>
            <a:r>
              <a:rPr lang="en-US" sz="1100" dirty="0"/>
              <a:t> 17 July 2018 11:46</a:t>
            </a:r>
            <a:br>
              <a:rPr lang="en-US" sz="1100" dirty="0"/>
            </a:br>
            <a:r>
              <a:rPr lang="en-US" sz="1100" b="1" dirty="0"/>
              <a:t>To:</a:t>
            </a:r>
            <a:r>
              <a:rPr lang="en-US" sz="1100" dirty="0"/>
              <a:t> 'aviation.dwg@lists.opengeospatial.org'; </a:t>
            </a:r>
            <a:r>
              <a:rPr lang="en-US" sz="1100" u="sng" dirty="0">
                <a:hlinkClick r:id="rId2"/>
              </a:rPr>
              <a:t>tc-announce@lists.opengeospatial.org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1100" b="1" dirty="0"/>
              <a:t>Subject:</a:t>
            </a:r>
            <a:r>
              <a:rPr lang="en-US" sz="1100" dirty="0"/>
              <a:t> Aviation DWG meeting on 12-Sept - Call for presentations</a:t>
            </a:r>
            <a:endParaRPr lang="en-GB" sz="1100" dirty="0"/>
          </a:p>
          <a:p>
            <a:pPr marL="114300" indent="0">
              <a:buNone/>
            </a:pPr>
            <a:r>
              <a:rPr lang="en-GB" sz="1100" dirty="0"/>
              <a:t> </a:t>
            </a:r>
          </a:p>
          <a:p>
            <a:pPr marL="114300" indent="0">
              <a:buNone/>
            </a:pPr>
            <a:r>
              <a:rPr lang="en-GB" sz="1100" dirty="0"/>
              <a:t>Dear all,</a:t>
            </a:r>
          </a:p>
          <a:p>
            <a:pPr marL="114300" indent="0">
              <a:buNone/>
            </a:pPr>
            <a:r>
              <a:rPr lang="en-GB" sz="1100" dirty="0"/>
              <a:t> </a:t>
            </a:r>
          </a:p>
          <a:p>
            <a:pPr marL="114300" indent="0">
              <a:buNone/>
            </a:pPr>
            <a:r>
              <a:rPr lang="en-GB" sz="1100" dirty="0"/>
              <a:t>I would like to inform you that the OGC </a:t>
            </a:r>
            <a:r>
              <a:rPr lang="en-GB" sz="1100" b="1" dirty="0"/>
              <a:t>Aviation Domain Working Group</a:t>
            </a:r>
            <a:r>
              <a:rPr lang="en-GB" sz="1100" dirty="0"/>
              <a:t> will meet on September, 12</a:t>
            </a:r>
            <a:r>
              <a:rPr lang="en-GB" sz="1100" baseline="30000" dirty="0"/>
              <a:t>th</a:t>
            </a:r>
            <a:r>
              <a:rPr lang="en-GB" sz="1100" dirty="0"/>
              <a:t> during the next OGC TC meeting in Stuttgart. Please check </a:t>
            </a:r>
            <a:r>
              <a:rPr lang="en-GB" sz="1100" u="sng" dirty="0">
                <a:hlinkClick r:id="rId3"/>
              </a:rPr>
              <a:t>http://ogcmeet.org/</a:t>
            </a:r>
            <a:r>
              <a:rPr lang="en-GB" sz="1100" dirty="0"/>
              <a:t> for details. The Aviation DWG has been rather dormant for a while but recent initiatives and discussions with OGC staff have identified opportunities to revive it.</a:t>
            </a:r>
          </a:p>
          <a:p>
            <a:pPr marL="114300" indent="0">
              <a:buNone/>
            </a:pPr>
            <a:r>
              <a:rPr lang="en-GB" sz="1100" dirty="0"/>
              <a:t> </a:t>
            </a:r>
          </a:p>
          <a:p>
            <a:pPr marL="114300" indent="0">
              <a:buNone/>
            </a:pPr>
            <a:r>
              <a:rPr lang="en-GB" sz="1100" dirty="0"/>
              <a:t>A draft meeting agenda is provided below. This agenda can still accommodate presentations. People or organisations willing to propose a topic and/or to give a presentation are invited to reply to this email and send their proposals to the Aviation DWG distribution list.</a:t>
            </a:r>
          </a:p>
          <a:p>
            <a:pPr marL="114300" indent="0">
              <a:buNone/>
            </a:pPr>
            <a:r>
              <a:rPr lang="en-GB" sz="1100" dirty="0"/>
              <a:t> </a:t>
            </a:r>
          </a:p>
          <a:p>
            <a:pPr marL="114300" indent="0">
              <a:buNone/>
            </a:pPr>
            <a:r>
              <a:rPr lang="en-GB" sz="1100" dirty="0"/>
              <a:t>Looking forward to meeting you in Stuttgart,</a:t>
            </a:r>
          </a:p>
          <a:p>
            <a:pPr marL="114300" indent="0">
              <a:buNone/>
            </a:pPr>
            <a:r>
              <a:rPr lang="en-GB" sz="1100" dirty="0"/>
              <a:t> </a:t>
            </a:r>
          </a:p>
          <a:p>
            <a:pPr marL="114300" indent="0">
              <a:buNone/>
            </a:pPr>
            <a:r>
              <a:rPr lang="en-GB" sz="1100" dirty="0"/>
              <a:t>Best regards,</a:t>
            </a:r>
          </a:p>
          <a:p>
            <a:pPr marL="114300" indent="0">
              <a:buNone/>
            </a:pPr>
            <a:r>
              <a:rPr lang="en-GB" sz="1100" dirty="0"/>
              <a:t>Hubert LEPORI, EUROCONTROL SWIM unit</a:t>
            </a:r>
          </a:p>
          <a:p>
            <a:pPr marL="114300" indent="0">
              <a:buNone/>
            </a:pPr>
            <a:r>
              <a:rPr lang="en-GB" sz="1100" dirty="0"/>
              <a:t>Aviation DWG </a:t>
            </a:r>
            <a:r>
              <a:rPr lang="en-GB" sz="1100" dirty="0" smtClean="0"/>
              <a:t>co-chair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51102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/>
              <a:t>OGC TC Stuttgart, Germany, Sep </a:t>
            </a:r>
            <a:r>
              <a:rPr lang="en-GB" dirty="0" smtClean="0"/>
              <a:t>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GB" sz="1050" b="1" u="sng" dirty="0" smtClean="0"/>
              <a:t>Draft </a:t>
            </a:r>
            <a:r>
              <a:rPr lang="en-GB" sz="1050" b="1" u="sng" dirty="0"/>
              <a:t>A-DWG meeting agenda – 12-Sept</a:t>
            </a:r>
            <a:endParaRPr lang="en-GB" sz="1050" dirty="0"/>
          </a:p>
          <a:p>
            <a:pPr marL="114300" indent="0">
              <a:buNone/>
            </a:pPr>
            <a:r>
              <a:rPr lang="en-GB" sz="1050" dirty="0"/>
              <a:t> </a:t>
            </a:r>
          </a:p>
          <a:p>
            <a:pPr marL="114300" indent="0">
              <a:buNone/>
            </a:pPr>
            <a:r>
              <a:rPr lang="en-GB" sz="1050" b="1" dirty="0"/>
              <a:t>Reviving the A-DWG </a:t>
            </a:r>
            <a:endParaRPr lang="en-GB" sz="1050" dirty="0"/>
          </a:p>
          <a:p>
            <a:pPr marL="114300" indent="0">
              <a:buNone/>
            </a:pPr>
            <a:r>
              <a:rPr lang="en-GB" sz="1050" dirty="0"/>
              <a:t>- Reasons for creation, previous work, why it has been dormant, why it is revived;</a:t>
            </a:r>
          </a:p>
          <a:p>
            <a:pPr marL="114300" indent="0">
              <a:buNone/>
            </a:pPr>
            <a:r>
              <a:rPr lang="en-GB" sz="1050" dirty="0"/>
              <a:t> </a:t>
            </a:r>
          </a:p>
          <a:p>
            <a:pPr marL="114300" indent="0">
              <a:buNone/>
            </a:pPr>
            <a:r>
              <a:rPr lang="en-GB" sz="1050" b="1" dirty="0"/>
              <a:t>Short-term A-DWG activities</a:t>
            </a:r>
            <a:endParaRPr lang="en-GB" sz="1050" dirty="0"/>
          </a:p>
          <a:p>
            <a:pPr marL="114300" indent="0">
              <a:buNone/>
            </a:pPr>
            <a:r>
              <a:rPr lang="en-GB" sz="1050" dirty="0"/>
              <a:t>- GML profile =&gt; promote to OGC best practice;</a:t>
            </a:r>
          </a:p>
          <a:p>
            <a:pPr marL="114300" indent="0">
              <a:buNone/>
            </a:pPr>
            <a:r>
              <a:rPr lang="en-GB" sz="1050" dirty="0"/>
              <a:t>- AIXM encoding rules for geometries =&gt; promote to AIXM guidance </a:t>
            </a:r>
          </a:p>
          <a:p>
            <a:pPr marL="114300" indent="0">
              <a:buNone/>
            </a:pPr>
            <a:r>
              <a:rPr lang="en-GB" sz="1050" dirty="0"/>
              <a:t> </a:t>
            </a:r>
          </a:p>
          <a:p>
            <a:pPr marL="114300" indent="0">
              <a:buNone/>
            </a:pPr>
            <a:r>
              <a:rPr lang="en-GB" sz="1050" b="1" dirty="0"/>
              <a:t>Updates on relevant Aviation-related initiatives</a:t>
            </a:r>
            <a:endParaRPr lang="en-GB" sz="1050" dirty="0"/>
          </a:p>
          <a:p>
            <a:pPr marL="114300" indent="0">
              <a:buNone/>
            </a:pPr>
            <a:r>
              <a:rPr lang="en-GB" sz="1050" dirty="0"/>
              <a:t>- UTM/ATM integration initiatives in Europe</a:t>
            </a:r>
          </a:p>
          <a:p>
            <a:pPr marL="114300" indent="0">
              <a:buNone/>
            </a:pPr>
            <a:r>
              <a:rPr lang="en-GB" sz="1050" dirty="0"/>
              <a:t>- </a:t>
            </a:r>
            <a:r>
              <a:rPr lang="en-GB" sz="1050" u="sng" dirty="0">
                <a:hlinkClick r:id="rId2"/>
              </a:rPr>
              <a:t>EUROCONTROL SWIM Specifications</a:t>
            </a:r>
            <a:endParaRPr lang="en-GB" sz="1050" dirty="0"/>
          </a:p>
          <a:p>
            <a:pPr marL="114300" indent="0">
              <a:buNone/>
            </a:pPr>
            <a:r>
              <a:rPr lang="en-GB" sz="1050" dirty="0"/>
              <a:t>- </a:t>
            </a:r>
            <a:r>
              <a:rPr lang="en-GB" sz="1050" u="sng" dirty="0">
                <a:hlinkClick r:id="rId3"/>
              </a:rPr>
              <a:t>AIRM</a:t>
            </a:r>
            <a:r>
              <a:rPr lang="en-GB" sz="1050" dirty="0"/>
              <a:t> &amp; </a:t>
            </a:r>
            <a:r>
              <a:rPr lang="en-GB" sz="1050" u="sng" dirty="0">
                <a:hlinkClick r:id="rId4"/>
              </a:rPr>
              <a:t>AIXM</a:t>
            </a:r>
            <a:r>
              <a:rPr lang="en-GB" sz="1050" dirty="0"/>
              <a:t>/</a:t>
            </a:r>
            <a:r>
              <a:rPr lang="en-GB" sz="1050" u="sng" dirty="0">
                <a:hlinkClick r:id="rId5"/>
              </a:rPr>
              <a:t>FIXM</a:t>
            </a:r>
            <a:r>
              <a:rPr lang="en-GB" sz="1050" dirty="0"/>
              <a:t>/</a:t>
            </a:r>
            <a:r>
              <a:rPr lang="en-GB" sz="1050" u="sng" dirty="0">
                <a:hlinkClick r:id="rId6"/>
              </a:rPr>
              <a:t>WXXM</a:t>
            </a:r>
            <a:r>
              <a:rPr lang="en-GB" sz="1050" dirty="0"/>
              <a:t> updates</a:t>
            </a:r>
          </a:p>
          <a:p>
            <a:pPr marL="114300" indent="0">
              <a:buNone/>
            </a:pPr>
            <a:r>
              <a:rPr lang="en-GB" sz="1050" dirty="0"/>
              <a:t> </a:t>
            </a:r>
          </a:p>
          <a:p>
            <a:pPr marL="114300" indent="0">
              <a:buNone/>
            </a:pPr>
            <a:r>
              <a:rPr lang="en-GB" sz="1050" b="1" dirty="0"/>
              <a:t>Candidate A-DWG activities for the future / opportunities</a:t>
            </a:r>
            <a:endParaRPr lang="en-GB" sz="1050" dirty="0"/>
          </a:p>
          <a:p>
            <a:pPr marL="114300" indent="0">
              <a:buNone/>
            </a:pPr>
            <a:r>
              <a:rPr lang="en-GB" sz="1050" dirty="0"/>
              <a:t>- WFS-TE revision 4</a:t>
            </a:r>
          </a:p>
          <a:p>
            <a:pPr marL="114300" indent="0">
              <a:buNone/>
            </a:pPr>
            <a:r>
              <a:rPr lang="en-GB" sz="1050" dirty="0"/>
              <a:t>- Geographical sorting in WFS/FE 3.0</a:t>
            </a:r>
          </a:p>
          <a:p>
            <a:pPr marL="114300" indent="0">
              <a:buNone/>
            </a:pPr>
            <a:r>
              <a:rPr lang="en-GB" sz="1050" dirty="0"/>
              <a:t>- 3D representations of airspace and trajectories</a:t>
            </a:r>
          </a:p>
          <a:p>
            <a:pPr marL="114300" indent="0">
              <a:buNone/>
            </a:pPr>
            <a:r>
              <a:rPr lang="en-GB" sz="1050" dirty="0"/>
              <a:t>- Conformance of OGC standards with the requirements of the </a:t>
            </a:r>
            <a:r>
              <a:rPr lang="en-GB" sz="1050" u="sng" dirty="0">
                <a:hlinkClick r:id="rId7"/>
              </a:rPr>
              <a:t>SWIM Yellow Profile</a:t>
            </a:r>
            <a:endParaRPr lang="en-GB" sz="1050" dirty="0"/>
          </a:p>
          <a:p>
            <a:pPr marL="114300" indent="0">
              <a:buNone/>
            </a:pPr>
            <a:r>
              <a:rPr lang="en-GB" sz="1050" dirty="0"/>
              <a:t> </a:t>
            </a:r>
          </a:p>
          <a:p>
            <a:pPr marL="114300" indent="0">
              <a:buNone/>
            </a:pPr>
            <a:r>
              <a:rPr lang="en-GB" sz="1050" dirty="0"/>
              <a:t>[</a:t>
            </a:r>
            <a:r>
              <a:rPr lang="en-GB" sz="1050" b="1" dirty="0"/>
              <a:t>CALL FOR PRESENTATIONS:</a:t>
            </a:r>
            <a:r>
              <a:rPr lang="en-GB" sz="1050" dirty="0"/>
              <a:t> PLEASE SEND YOUR PROPOSALS TO </a:t>
            </a:r>
            <a:r>
              <a:rPr lang="en-GB" sz="1050" u="sng" dirty="0">
                <a:hlinkClick r:id="rId8"/>
              </a:rPr>
              <a:t>aviation.dwg@lists.opengeospatial.org</a:t>
            </a:r>
            <a:r>
              <a:rPr lang="en-GB" sz="1050" dirty="0"/>
              <a:t>]</a:t>
            </a:r>
            <a:endParaRPr lang="en-GB" sz="1100" dirty="0"/>
          </a:p>
          <a:p>
            <a:pPr marL="114300" indent="0">
              <a:buNone/>
            </a:pP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703994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14406</TotalTime>
  <Words>362</Words>
  <Application>Microsoft Office PowerPoint</Application>
  <PresentationFormat>On-screen Show (4:3)</PresentationFormat>
  <Paragraphs>107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AIXM 5.2 – WIP</vt:lpstr>
      <vt:lpstr>Proposed Agenda</vt:lpstr>
      <vt:lpstr>Change proposals</vt:lpstr>
      <vt:lpstr>Change proposals</vt:lpstr>
      <vt:lpstr>JIRA</vt:lpstr>
      <vt:lpstr>AIXM – AIRM comparison</vt:lpstr>
      <vt:lpstr>OGC – Aviation topics</vt:lpstr>
      <vt:lpstr>OGC TC Stuttgart, Germany, Sep 2018</vt:lpstr>
      <vt:lpstr>OGC TC Stuttgart, Germany, Sep 2018</vt:lpstr>
      <vt:lpstr>Next webex / meetings</vt:lpstr>
      <vt:lpstr>Next Interop session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731</cp:revision>
  <dcterms:created xsi:type="dcterms:W3CDTF">2006-08-16T00:00:00Z</dcterms:created>
  <dcterms:modified xsi:type="dcterms:W3CDTF">2018-07-26T15:10:55Z</dcterms:modified>
</cp:coreProperties>
</file>