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409" r:id="rId3"/>
    <p:sldId id="411" r:id="rId4"/>
    <p:sldId id="406" r:id="rId5"/>
    <p:sldId id="410" r:id="rId6"/>
    <p:sldId id="40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ROSNICU Eduard" initials="P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897" autoAdjust="0"/>
    <p:restoredTop sz="94681" autoAdjust="0"/>
  </p:normalViewPr>
  <p:slideViewPr>
    <p:cSldViewPr>
      <p:cViewPr>
        <p:scale>
          <a:sx n="150" d="100"/>
          <a:sy n="150" d="100"/>
        </p:scale>
        <p:origin x="-978" y="7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2"/>
          <p:cNvSpPr/>
          <p:nvPr/>
        </p:nvSpPr>
        <p:spPr>
          <a:xfrm>
            <a:off x="7712075" y="3136900"/>
            <a:ext cx="911225" cy="2074863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446088" y="3055938"/>
            <a:ext cx="694690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541338" y="4559300"/>
            <a:ext cx="675640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Rectangle 9"/>
          <p:cNvSpPr/>
          <p:nvPr/>
        </p:nvSpPr>
        <p:spPr>
          <a:xfrm>
            <a:off x="539750" y="3140075"/>
            <a:ext cx="6759575" cy="207645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B7C03-4F72-4260-AD52-52E28D746923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688" y="4625975"/>
            <a:ext cx="762000" cy="457200"/>
          </a:xfrm>
        </p:spPr>
        <p:txBody>
          <a:bodyPr/>
          <a:lstStyle>
            <a:lvl1pPr algn="ctr">
              <a:defRPr sz="2800" smtClean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fld id="{6E3D4234-410C-48E7-BB6F-6305216A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CCD77-D969-4C1B-A7D1-F0ED26F91391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0FDFC-9B44-4BB2-99D8-7119860F0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6861175" y="228600"/>
            <a:ext cx="1860550" cy="6122988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6954838" y="350838"/>
            <a:ext cx="1673225" cy="5876925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04F527-8914-4F2B-94B5-DD3D7616E31D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E0497-B94A-462D-B1E2-E620A671AA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E950C-6956-4060-A935-5A7C0ECB2C46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02099-A610-4E3E-924D-FA722E1304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5" name="Rounded Rectangle 7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15"/>
          <p:cNvSpPr/>
          <p:nvPr/>
        </p:nvSpPr>
        <p:spPr>
          <a:xfrm>
            <a:off x="568325" y="3048000"/>
            <a:ext cx="8032750" cy="22447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4"/>
          <p:cNvSpPr/>
          <p:nvPr/>
        </p:nvSpPr>
        <p:spPr>
          <a:xfrm>
            <a:off x="676275" y="4541838"/>
            <a:ext cx="7816850" cy="663575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3"/>
          <p:cNvSpPr/>
          <p:nvPr/>
        </p:nvSpPr>
        <p:spPr>
          <a:xfrm>
            <a:off x="676275" y="3124200"/>
            <a:ext cx="7816850" cy="2078038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C21F6-0486-4DB8-939C-4195099745AC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09D70B-8FF5-4D66-BFE4-8A3FAC32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A501F8-A8E3-45B6-B9AD-7DF2A13EEB07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EE2BF-F2EB-46FD-A425-A0661F36BE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785F-914B-4D94-A2EB-FD4BE59EC820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70E3D-FF4E-4887-86E5-49A9210966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190B5-8728-4FBE-9835-92E0F18B982B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B409C-7BFB-47B5-A0F2-1E7F6133A6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3" name="Rounded Rectangle 10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28282-28C3-42DA-AB9E-000C3DA95F2D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A0F69-5452-46EC-BC70-6A72BADEC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11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9"/>
          <p:cNvSpPr/>
          <p:nvPr/>
        </p:nvSpPr>
        <p:spPr>
          <a:xfrm>
            <a:off x="676275" y="1643063"/>
            <a:ext cx="2484438" cy="3233737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/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AA65-765C-4063-8827-EB59EEB394F7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CF023-8E12-47C5-B1DE-DB2E1FE584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6" name="Rounded Rectangle 8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11"/>
          <p:cNvSpPr/>
          <p:nvPr/>
        </p:nvSpPr>
        <p:spPr>
          <a:xfrm>
            <a:off x="762000" y="5029200"/>
            <a:ext cx="7600950" cy="1203325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12"/>
          <p:cNvSpPr/>
          <p:nvPr/>
        </p:nvSpPr>
        <p:spPr>
          <a:xfrm>
            <a:off x="914400" y="5638800"/>
            <a:ext cx="7327900" cy="452438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10"/>
          <p:cNvSpPr/>
          <p:nvPr/>
        </p:nvSpPr>
        <p:spPr>
          <a:xfrm>
            <a:off x="604838" y="5075238"/>
            <a:ext cx="7947025" cy="1096962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A2316-263D-4BD6-BEDD-83473220D45C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C5819-FA9B-40B0-A29D-AFC99557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2075" y="101600"/>
            <a:ext cx="8959850" cy="6664325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82296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72EE7B99-9A98-4A8C-88CF-F060695DB678}" type="datetimeFigureOut">
              <a:rPr lang="en-US"/>
              <a:pPr>
                <a:defRPr/>
              </a:pPr>
              <a:t>6/26/2018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B4DEB8-AEC9-4906-BF39-B9EA666B7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3063" y="373063"/>
            <a:ext cx="8380412" cy="1117600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5450" y="407988"/>
            <a:ext cx="8261350" cy="1039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9" r:id="rId8"/>
    <p:sldLayoutId id="2147483700" r:id="rId9"/>
    <p:sldLayoutId id="2147483691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500" kern="1200" cap="all">
          <a:solidFill>
            <a:srgbClr val="6B7D7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500">
          <a:solidFill>
            <a:srgbClr val="6B7D72"/>
          </a:solidFill>
          <a:latin typeface="Book Antiqua" pitchFamily="18" charset="0"/>
        </a:defRPr>
      </a:lvl9pPr>
    </p:titleStyle>
    <p:bodyStyle>
      <a:lvl1pPr marL="3429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763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ct val="20000"/>
        </a:spcBef>
        <a:spcAft>
          <a:spcPct val="0"/>
        </a:spcAft>
        <a:buClr>
          <a:srgbClr val="B5AE53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ct val="20000"/>
        </a:spcBef>
        <a:spcAft>
          <a:spcPct val="0"/>
        </a:spcAft>
        <a:buClr>
          <a:srgbClr val="848058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ct val="20000"/>
        </a:spcBef>
        <a:spcAft>
          <a:spcPct val="0"/>
        </a:spcAft>
        <a:buClr>
          <a:srgbClr val="E8B54D"/>
        </a:buClr>
        <a:buFont typeface="Arial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open?id=1zXTOqFlVGRkT5t_IFISGKAJy5aeQj37qoKxcVMYOA4I" TargetMode="External"/><Relationship Id="rId2" Type="http://schemas.openxmlformats.org/officeDocument/2006/relationships/hyperlink" Target="https://drive.google.com/open?id=1j180tbF-_ity2QXiP_y0mqgnKnvyc2zmRCDWtvtnYL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rive.google.com/open?id=1dExt2xtvDK2X4FEVPsQllFsXjfbn9ziledaE_K70kNE" TargetMode="External"/><Relationship Id="rId5" Type="http://schemas.openxmlformats.org/officeDocument/2006/relationships/hyperlink" Target="https://drive.google.com/open?id=1qR5W5HUzgvvBvGV1emXrL90dKUkI8xl7zfVCl6roaE0" TargetMode="External"/><Relationship Id="rId4" Type="http://schemas.openxmlformats.org/officeDocument/2006/relationships/hyperlink" Target="https://drive.google.com/open?id=1qri_w4hZY8sksiUNRhRddh1Z-9F9YwiIOIKGqs3zyI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document/d/1cNIdbv-MFyFTE6NEqUNfhnU9vaBdvpDW3r7wu-aVGYs/edit?usp=sharing" TargetMode="External"/><Relationship Id="rId2" Type="http://schemas.openxmlformats.org/officeDocument/2006/relationships/hyperlink" Target="https://docs.google.com/document/d/12_ZnOhzzJf7ewjUNeJ4FtNUpkJZdfuMsDIEGkzG-8kA/edit?usp=sharin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/>
              <a:t>AIXM CCB – Webex 26 June 2018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/>
              <a:t>AIXM 5.2 – WIP</a:t>
            </a:r>
            <a:endParaRPr lang="en-GB" dirty="0"/>
          </a:p>
        </p:txBody>
      </p:sp>
      <p:pic>
        <p:nvPicPr>
          <p:cNvPr id="1331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67200" y="1866900"/>
            <a:ext cx="44577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Proposed 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Change proposals</a:t>
            </a:r>
          </a:p>
          <a:p>
            <a:r>
              <a:rPr lang="en-US" dirty="0"/>
              <a:t>JIRA open issues</a:t>
            </a:r>
          </a:p>
          <a:p>
            <a:r>
              <a:rPr lang="en-US" dirty="0" smtClean="0"/>
              <a:t>AIRM-AIXM mapping gaps analysis</a:t>
            </a:r>
            <a:endParaRPr lang="en-US" dirty="0"/>
          </a:p>
          <a:p>
            <a:r>
              <a:rPr lang="en-US" strike="sngStrike" dirty="0" smtClean="0"/>
              <a:t>(postponed) </a:t>
            </a:r>
            <a:r>
              <a:rPr lang="en-US" strike="sngStrike" dirty="0"/>
              <a:t>Temporality Document </a:t>
            </a:r>
            <a:r>
              <a:rPr lang="en-US" strike="sngStrike" dirty="0" smtClean="0"/>
              <a:t>revision</a:t>
            </a:r>
            <a:endParaRPr lang="en-US" strike="sngStrik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2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Change proposals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Deprecation</a:t>
            </a:r>
          </a:p>
          <a:p>
            <a:pPr lvl="1"/>
            <a:r>
              <a:rPr lang="en-US" sz="1200" dirty="0">
                <a:hlinkClick r:id="rId2"/>
              </a:rPr>
              <a:t>https://drive.google.com/open?id=1j180tbF-_ity2QXiP_y0mqgnKnvyc2zmRCDWtvtnYLg</a:t>
            </a:r>
            <a:endParaRPr lang="en-US" dirty="0" smtClean="0"/>
          </a:p>
          <a:p>
            <a:r>
              <a:rPr lang="en-US" dirty="0" smtClean="0"/>
              <a:t>Point make-up</a:t>
            </a:r>
          </a:p>
          <a:p>
            <a:pPr lvl="1"/>
            <a:r>
              <a:rPr lang="en-US" sz="1200" dirty="0">
                <a:hlinkClick r:id="rId3"/>
              </a:rPr>
              <a:t>https://</a:t>
            </a:r>
            <a:r>
              <a:rPr lang="en-US" sz="1200" dirty="0" smtClean="0">
                <a:hlinkClick r:id="rId3"/>
              </a:rPr>
              <a:t>drive.google.com/open?id=1zXTOqFlVGRkT5t_IFISGKAJy5aeQj37qoKxcVMYOA4I</a:t>
            </a:r>
            <a:r>
              <a:rPr lang="en-US" dirty="0" smtClean="0"/>
              <a:t> </a:t>
            </a:r>
          </a:p>
          <a:p>
            <a:r>
              <a:rPr lang="en-US" dirty="0" err="1"/>
              <a:t>Navaid</a:t>
            </a:r>
            <a:r>
              <a:rPr lang="en-US" dirty="0"/>
              <a:t> and Designated Point </a:t>
            </a:r>
            <a:r>
              <a:rPr lang="en-US" dirty="0" smtClean="0"/>
              <a:t>reporting</a:t>
            </a:r>
          </a:p>
          <a:p>
            <a:pPr lvl="1"/>
            <a:r>
              <a:rPr lang="en-US" sz="1400" dirty="0">
                <a:hlinkClick r:id="rId4"/>
              </a:rPr>
              <a:t>https://</a:t>
            </a:r>
            <a:r>
              <a:rPr lang="en-US" sz="1400" dirty="0" smtClean="0">
                <a:hlinkClick r:id="rId4"/>
              </a:rPr>
              <a:t>drive.google.com/open?id=1qri_w4hZY8sksiUNRhRddh1Z-9F9YwiIOIKGqs3zyIc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Route segment width with cardinal directions</a:t>
            </a:r>
          </a:p>
          <a:p>
            <a:pPr lvl="1"/>
            <a:r>
              <a:rPr lang="en-US" sz="1200" dirty="0">
                <a:hlinkClick r:id="rId5"/>
              </a:rPr>
              <a:t>https://</a:t>
            </a:r>
            <a:r>
              <a:rPr lang="en-US" sz="1200" dirty="0" smtClean="0">
                <a:hlinkClick r:id="rId5"/>
              </a:rPr>
              <a:t>drive.google.com/open?id=1qR5W5HUzgvvBvGV1emXrL90dKUkI8xl7zfVCl6roaE0</a:t>
            </a:r>
            <a:r>
              <a:rPr lang="en-US" dirty="0" smtClean="0"/>
              <a:t> </a:t>
            </a:r>
          </a:p>
          <a:p>
            <a:r>
              <a:rPr lang="en-US" dirty="0" smtClean="0"/>
              <a:t>Procedure transition with more than one airport</a:t>
            </a:r>
          </a:p>
          <a:p>
            <a:pPr lvl="1"/>
            <a:r>
              <a:rPr lang="en-US" sz="1400" dirty="0">
                <a:hlinkClick r:id="rId6"/>
              </a:rPr>
              <a:t>https://</a:t>
            </a:r>
            <a:r>
              <a:rPr lang="en-US" sz="1400" dirty="0" smtClean="0">
                <a:hlinkClick r:id="rId6"/>
              </a:rPr>
              <a:t>drive.google.com/open?id=1dExt2xtvDK2X4FEVPsQllFsXjfbn9ziledaE_K70kNE</a:t>
            </a:r>
            <a:r>
              <a:rPr lang="en-US" dirty="0" smtClean="0"/>
              <a:t> </a:t>
            </a:r>
            <a:endParaRPr lang="en-US" sz="1200" dirty="0"/>
          </a:p>
          <a:p>
            <a:r>
              <a:rPr lang="en-US" dirty="0" smtClean="0"/>
              <a:t>other </a:t>
            </a:r>
            <a:r>
              <a:rPr lang="en-US" dirty="0"/>
              <a:t>CP ready for review?</a:t>
            </a:r>
          </a:p>
        </p:txBody>
      </p:sp>
    </p:spTree>
    <p:extLst>
      <p:ext uri="{BB962C8B-B14F-4D97-AF65-F5344CB8AC3E}">
        <p14:creationId xmlns:p14="http://schemas.microsoft.com/office/powerpoint/2010/main" val="15612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JIRA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Route portion usage (AIXM-271)</a:t>
            </a:r>
          </a:p>
          <a:p>
            <a:r>
              <a:rPr lang="en-GB" dirty="0" smtClean="0"/>
              <a:t>New issues / recent comments</a:t>
            </a:r>
          </a:p>
        </p:txBody>
      </p:sp>
    </p:spTree>
    <p:extLst>
      <p:ext uri="{BB962C8B-B14F-4D97-AF65-F5344CB8AC3E}">
        <p14:creationId xmlns:p14="http://schemas.microsoft.com/office/powerpoint/2010/main" val="354637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AIXM – AIRM comparison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Presented by FAA during the CCB Meeting in Brussels, June 2018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Definitions issues</a:t>
            </a:r>
          </a:p>
          <a:p>
            <a:pPr lvl="1"/>
            <a:r>
              <a:rPr lang="en-GB" sz="1600" dirty="0" smtClean="0"/>
              <a:t>See AIXM-327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Model discrepancies</a:t>
            </a:r>
          </a:p>
          <a:p>
            <a:pPr lvl="1"/>
            <a:r>
              <a:rPr lang="en-GB" sz="1600" dirty="0"/>
              <a:t>See </a:t>
            </a:r>
            <a:r>
              <a:rPr lang="en-GB" sz="1600" dirty="0">
                <a:hlinkClick r:id="rId2"/>
              </a:rPr>
              <a:t>https://</a:t>
            </a:r>
            <a:r>
              <a:rPr lang="en-GB" sz="1600" dirty="0" smtClean="0">
                <a:hlinkClick r:id="rId2"/>
              </a:rPr>
              <a:t>docs.google.com/document/d/12_ZnOhzzJf7ewjUNeJ4FtNUpkJZdfuMsDIEGkzG-8kA/edit?usp=sharing</a:t>
            </a:r>
            <a:r>
              <a:rPr lang="en-GB" sz="1600" dirty="0" smtClean="0"/>
              <a:t> </a:t>
            </a:r>
          </a:p>
          <a:p>
            <a:r>
              <a:rPr lang="en-GB" sz="1800" dirty="0" smtClean="0">
                <a:solidFill>
                  <a:srgbClr val="FF0000"/>
                </a:solidFill>
              </a:rPr>
              <a:t>Missing features/properties in AIXM</a:t>
            </a:r>
          </a:p>
          <a:p>
            <a:pPr lvl="1"/>
            <a:r>
              <a:rPr lang="en-GB" sz="1600" dirty="0"/>
              <a:t>See </a:t>
            </a:r>
            <a:r>
              <a:rPr lang="en-GB" sz="1600" dirty="0">
                <a:hlinkClick r:id="rId3"/>
              </a:rPr>
              <a:t>https://</a:t>
            </a:r>
            <a:r>
              <a:rPr lang="en-GB" sz="1600" dirty="0" smtClean="0">
                <a:hlinkClick r:id="rId3"/>
              </a:rPr>
              <a:t>docs.google.com/document/d/1cNIdbv-MFyFTE6NEqUNfhnU9vaBdvpDW3r7wu-aVGYs/edit?usp=sharing</a:t>
            </a:r>
            <a:r>
              <a:rPr lang="en-GB" sz="1600" dirty="0" smtClean="0"/>
              <a:t> </a:t>
            </a:r>
          </a:p>
          <a:p>
            <a:pPr lvl="1"/>
            <a:endParaRPr lang="en-GB" sz="1600" dirty="0" smtClean="0"/>
          </a:p>
        </p:txBody>
      </p:sp>
    </p:spTree>
    <p:extLst>
      <p:ext uri="{BB962C8B-B14F-4D97-AF65-F5344CB8AC3E}">
        <p14:creationId xmlns:p14="http://schemas.microsoft.com/office/powerpoint/2010/main" val="1524591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Next </a:t>
            </a:r>
            <a:r>
              <a:rPr lang="en-GB" dirty="0" err="1"/>
              <a:t>webex</a:t>
            </a:r>
            <a:r>
              <a:rPr lang="en-GB" dirty="0"/>
              <a:t> / </a:t>
            </a:r>
            <a:r>
              <a:rPr lang="en-GB" dirty="0" smtClean="0"/>
              <a:t>meetings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 smtClean="0"/>
              <a:t>Next Webex sessions proposed</a:t>
            </a:r>
          </a:p>
          <a:p>
            <a:endParaRPr lang="en-GB" sz="2000" dirty="0"/>
          </a:p>
          <a:p>
            <a:pPr marL="411163" lvl="1" indent="0">
              <a:buNone/>
            </a:pPr>
            <a:r>
              <a:rPr lang="en-GB" sz="1800" dirty="0" smtClean="0">
                <a:solidFill>
                  <a:srgbClr val="FF0000"/>
                </a:solidFill>
              </a:rPr>
              <a:t>(1) THU 26 July 14:00 – 17:00</a:t>
            </a:r>
          </a:p>
          <a:p>
            <a:pPr lvl="1"/>
            <a:r>
              <a:rPr lang="en-GB" sz="1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  <a:endParaRPr lang="en-GB" sz="1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Discuss with priority JIRA issues that are close to a change proposal</a:t>
            </a:r>
            <a:endParaRPr lang="en-GB" sz="16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Progress on CP drafting</a:t>
            </a:r>
          </a:p>
          <a:p>
            <a:pPr lvl="3"/>
            <a:r>
              <a:rPr lang="en-GB" sz="1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try to close the first batch of change proposals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AIXM-AIRM mapping – conclusions and actions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Temporality Document</a:t>
            </a:r>
          </a:p>
          <a:p>
            <a:pPr lvl="2"/>
            <a:r>
              <a:rPr lang="en-GB" sz="16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Confirm date/location for next face to face meeting</a:t>
            </a:r>
          </a:p>
          <a:p>
            <a:pPr marL="617537" lvl="2">
              <a:buClr>
                <a:schemeClr val="accent1"/>
              </a:buClr>
            </a:pPr>
            <a:endParaRPr lang="en-GB" sz="1600" dirty="0" smtClean="0">
              <a:solidFill>
                <a:srgbClr val="FF0000"/>
              </a:solidFill>
            </a:endParaRPr>
          </a:p>
          <a:p>
            <a:pPr marL="388937" lvl="2" indent="0">
              <a:buClr>
                <a:schemeClr val="accent1"/>
              </a:buClr>
              <a:buNone/>
            </a:pPr>
            <a:r>
              <a:rPr lang="en-GB" dirty="0">
                <a:solidFill>
                  <a:srgbClr val="FF0000"/>
                </a:solidFill>
              </a:rPr>
              <a:t>(2) THU 2 </a:t>
            </a:r>
            <a:r>
              <a:rPr lang="en-GB" dirty="0" smtClean="0">
                <a:solidFill>
                  <a:srgbClr val="FF0000"/>
                </a:solidFill>
              </a:rPr>
              <a:t>August </a:t>
            </a:r>
            <a:r>
              <a:rPr lang="en-GB" dirty="0">
                <a:solidFill>
                  <a:srgbClr val="FF0000"/>
                </a:solidFill>
              </a:rPr>
              <a:t> 14:00 – 17:00</a:t>
            </a:r>
          </a:p>
          <a:p>
            <a:pPr lvl="2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</a:p>
          <a:p>
            <a:pPr lvl="3"/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First batch of change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proposals</a:t>
            </a:r>
          </a:p>
          <a:p>
            <a:pPr lvl="4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final </a:t>
            </a:r>
            <a:r>
              <a:rPr lang="en-GB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review and </a:t>
            </a:r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launch formal approval – consider 6 weeks because is summer time</a:t>
            </a:r>
          </a:p>
          <a:p>
            <a:pPr lvl="3"/>
            <a:r>
              <a:rPr lang="en-GB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If time available – continue with usual agenda  points…</a:t>
            </a:r>
            <a:endParaRPr lang="en-GB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129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14030</TotalTime>
  <Words>218</Words>
  <Application>Microsoft Office PowerPoint</Application>
  <PresentationFormat>On-screen Show (4:3)</PresentationFormat>
  <Paragraphs>47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Apothecary</vt:lpstr>
      <vt:lpstr>AIXM 5.2 – WIP</vt:lpstr>
      <vt:lpstr>Proposed Agenda</vt:lpstr>
      <vt:lpstr>Change proposals</vt:lpstr>
      <vt:lpstr>JIRA</vt:lpstr>
      <vt:lpstr>AIXM – AIRM comparison</vt:lpstr>
      <vt:lpstr>Next webex /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AIXM 5.1.1 scripts and plannning</dc:title>
  <dc:creator>POROSNICU Eduard</dc:creator>
  <cp:lastModifiedBy>POROSNICU Eduard</cp:lastModifiedBy>
  <cp:revision>714</cp:revision>
  <dcterms:created xsi:type="dcterms:W3CDTF">2006-08-16T00:00:00Z</dcterms:created>
  <dcterms:modified xsi:type="dcterms:W3CDTF">2018-06-26T15:15:52Z</dcterms:modified>
</cp:coreProperties>
</file>