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87" r:id="rId3"/>
    <p:sldId id="406" r:id="rId4"/>
    <p:sldId id="404" r:id="rId5"/>
    <p:sldId id="405" r:id="rId6"/>
    <p:sldId id="407" r:id="rId7"/>
    <p:sldId id="393" r:id="rId8"/>
    <p:sldId id="403" r:id="rId9"/>
    <p:sldId id="400" r:id="rId10"/>
    <p:sldId id="399" r:id="rId11"/>
    <p:sldId id="38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6" autoAdjust="0"/>
    <p:restoredTop sz="94660"/>
  </p:normalViewPr>
  <p:slideViewPr>
    <p:cSldViewPr>
      <p:cViewPr>
        <p:scale>
          <a:sx n="89" d="100"/>
          <a:sy n="89" d="100"/>
        </p:scale>
        <p:origin x="-2628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aixm.aero/sites/aixm.aero/files/imce/library/ccb_meetings/aixm_ccb_2017_11/fixm_briefing_to_the_aixm_ccb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rFmzhwlTRLQRu2xXXkiWdO3Vr8GfKT7YAP8zdd_MdpY/ed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xt.eurocontrol.int/aixm_confluence/display/ACGAIP/Interoperability+rul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0BxlGN-YBj-q0bnZkSzFoaC1HbV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kLzaYXxtANNHQFpv1Y4HZM1g4S44IDnBSwgF188oS-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18fNVXf2TDJHVDzVZT2_6tgqeH7BATHUbl9wut_qNJK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18 June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5.1 – Interoperability issues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Feature identification </a:t>
            </a:r>
            <a:r>
              <a:rPr lang="en-US" dirty="0" smtClean="0"/>
              <a:t>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(Still) </a:t>
            </a:r>
            <a:r>
              <a:rPr lang="en-GB" dirty="0" err="1" smtClean="0">
                <a:solidFill>
                  <a:srgbClr val="FF0000"/>
                </a:solidFill>
              </a:rPr>
              <a:t>ToDo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See </a:t>
            </a:r>
            <a:r>
              <a:rPr lang="en-GB" dirty="0"/>
              <a:t>what other XMs are using when they refer to aeronautical features, for example FIXM, </a:t>
            </a:r>
            <a:r>
              <a:rPr lang="en-GB" dirty="0" err="1"/>
              <a:t>iWXXM</a:t>
            </a:r>
            <a:endParaRPr lang="en-GB" dirty="0"/>
          </a:p>
          <a:p>
            <a:pPr lvl="2"/>
            <a:r>
              <a:rPr lang="en-GB" dirty="0"/>
              <a:t>For example, FIXM is using also alternatives (such as ICAO or IATA or name for an aerodrome</a:t>
            </a:r>
            <a:r>
              <a:rPr lang="en-GB" dirty="0" smtClean="0"/>
              <a:t>)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See presentation of FIXM 4.1 from CCB meeting in </a:t>
            </a:r>
            <a:r>
              <a:rPr lang="en-GB" dirty="0">
                <a:solidFill>
                  <a:srgbClr val="FF0000"/>
                </a:solidFill>
              </a:rPr>
              <a:t>Brussels: </a:t>
            </a:r>
            <a:r>
              <a:rPr lang="en-GB" sz="900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GB" sz="900" dirty="0" smtClean="0">
                <a:solidFill>
                  <a:srgbClr val="FF0000"/>
                </a:solidFill>
                <a:hlinkClick r:id="rId2"/>
              </a:rPr>
              <a:t>aixm.aero/sites/aixm.aero/files/imce/library/ccb_meetings/aixm_ccb_2017_11/fixm_briefing_to_the_aixm_ccb.pptx</a:t>
            </a:r>
            <a:r>
              <a:rPr lang="en-GB" sz="900" dirty="0" smtClean="0">
                <a:solidFill>
                  <a:srgbClr val="FF0000"/>
                </a:solidFill>
              </a:rPr>
              <a:t> 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/>
              <a:t>Cross-check the list with the proposed mandatory attributes for the AIP data set</a:t>
            </a:r>
          </a:p>
          <a:p>
            <a:pPr lvl="1"/>
            <a:r>
              <a:rPr lang="en-GB" dirty="0"/>
              <a:t>Focus on the features that are part of the AIP data set, publish a partial list that concerns only those features, in support of the AIP data set coding guidelines.</a:t>
            </a:r>
          </a:p>
          <a:p>
            <a:pPr lvl="2"/>
            <a:r>
              <a:rPr lang="en-US" dirty="0"/>
              <a:t>Identify potential duplicates by “natural key” (data verification rules with ‘warning’ message</a:t>
            </a:r>
          </a:p>
          <a:p>
            <a:pPr lvl="2"/>
            <a:r>
              <a:rPr lang="en-US" dirty="0"/>
              <a:t>Use in </a:t>
            </a:r>
            <a:r>
              <a:rPr lang="en-US" dirty="0" err="1" smtClean="0"/>
              <a:t>xlink:title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continuation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/>
          <a:lstStyle/>
          <a:p>
            <a:r>
              <a:rPr lang="en-US" dirty="0" smtClean="0"/>
              <a:t>Next Webex </a:t>
            </a:r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12 SEP, 14:30-16:30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 the meantime,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continue on the open issues / actions (See Google Docs)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smtClean="0">
                <a:solidFill>
                  <a:srgbClr val="FF0000"/>
                </a:solidFill>
              </a:rPr>
              <a:t>encourage </a:t>
            </a:r>
            <a:r>
              <a:rPr lang="en-US" smtClean="0">
                <a:solidFill>
                  <a:srgbClr val="FF0000"/>
                </a:solidFill>
              </a:rPr>
              <a:t>review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6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ICAO AIM interoperability projects</a:t>
            </a:r>
          </a:p>
          <a:p>
            <a:r>
              <a:rPr lang="en-US" dirty="0" smtClean="0"/>
              <a:t>AIP </a:t>
            </a:r>
            <a:r>
              <a:rPr lang="en-US" dirty="0"/>
              <a:t>Data Set open interoperability </a:t>
            </a:r>
            <a:r>
              <a:rPr lang="en-US" dirty="0" smtClean="0"/>
              <a:t>topics</a:t>
            </a:r>
          </a:p>
          <a:p>
            <a:r>
              <a:rPr lang="en-US" dirty="0" smtClean="0"/>
              <a:t>Summary </a:t>
            </a:r>
            <a:r>
              <a:rPr lang="en-US" dirty="0"/>
              <a:t>of issues – current status</a:t>
            </a:r>
          </a:p>
          <a:p>
            <a:r>
              <a:rPr lang="en-US" dirty="0" smtClean="0"/>
              <a:t>Feature </a:t>
            </a:r>
            <a:r>
              <a:rPr lang="en-US" dirty="0"/>
              <a:t>identification properties </a:t>
            </a:r>
            <a:r>
              <a:rPr lang="en-US" dirty="0" smtClean="0"/>
              <a:t>list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7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ICAO AIM Projects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Project 10 – ‘Interoperability”</a:t>
            </a:r>
          </a:p>
          <a:p>
            <a:pPr lvl="1"/>
            <a:r>
              <a:rPr lang="en-GB" dirty="0" smtClean="0"/>
              <a:t>Updated problem description supported by the participants in the meeting of the “AIM Projects Steering Group” (PSG) of ICAO</a:t>
            </a:r>
          </a:p>
          <a:p>
            <a:pPr lvl="1"/>
            <a:r>
              <a:rPr lang="en-GB" dirty="0" smtClean="0"/>
              <a:t>See </a:t>
            </a:r>
            <a:r>
              <a:rPr lang="en-GB" sz="1100" dirty="0" smtClean="0">
                <a:hlinkClick r:id="rId2"/>
              </a:rPr>
              <a:t>https://docs.google.com/document/d/1rFmzhwlTRLQRu2xXXkiWdO3Vr8GfKT7YAP8zdd_MdpY/edit</a:t>
            </a:r>
            <a:r>
              <a:rPr lang="en-GB" sz="1100" dirty="0" smtClean="0"/>
              <a:t> </a:t>
            </a:r>
            <a:endParaRPr lang="en-GB" dirty="0" smtClean="0"/>
          </a:p>
          <a:p>
            <a:pPr lvl="2"/>
            <a:r>
              <a:rPr lang="en-US" dirty="0" smtClean="0"/>
              <a:t>cross-border data coordination failures</a:t>
            </a:r>
          </a:p>
          <a:p>
            <a:pPr lvl="2"/>
            <a:r>
              <a:rPr lang="en-US" dirty="0" smtClean="0"/>
              <a:t>multiple formats for the digital data sets and lack of a format specified by ICAO</a:t>
            </a:r>
          </a:p>
          <a:p>
            <a:pPr lvl="2"/>
            <a:r>
              <a:rPr lang="en-US" dirty="0" smtClean="0"/>
              <a:t>missing a detailed coding specification for the digital data sets</a:t>
            </a:r>
          </a:p>
          <a:p>
            <a:pPr lvl="2"/>
            <a:r>
              <a:rPr lang="en-US" dirty="0" smtClean="0"/>
              <a:t>missing a specification for a service to be used for the provision of the digital data sets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ICAO seeking to establish Sub-Group under the ICAO IMP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Draft projects to be handed over to ICAO Secretariat end June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8026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/>
              <a:t>Mature content - available for public comments on </a:t>
            </a:r>
            <a:r>
              <a:rPr lang="en-GB" dirty="0" smtClean="0"/>
              <a:t>the </a:t>
            </a:r>
            <a:r>
              <a:rPr lang="en-GB" dirty="0"/>
              <a:t>Confluence web site</a:t>
            </a:r>
          </a:p>
          <a:p>
            <a:pPr lvl="2"/>
            <a:r>
              <a:rPr lang="en-GB" dirty="0">
                <a:hlinkClick r:id="rId2"/>
              </a:rPr>
              <a:t>https://ext.eurocontrol.int/aixm_confluence/display/ACGAIP/Interoperability+rules</a:t>
            </a:r>
            <a:r>
              <a:rPr lang="en-GB" dirty="0"/>
              <a:t> </a:t>
            </a:r>
          </a:p>
          <a:p>
            <a:pPr lvl="2"/>
            <a:r>
              <a:rPr lang="en-GB" dirty="0" smtClean="0"/>
              <a:t>Open comments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See Metadata - improved traceability for requirements derived from AIS practices and user needs</a:t>
            </a:r>
            <a:endParaRPr lang="en-GB" dirty="0">
              <a:solidFill>
                <a:srgbClr val="FF0000"/>
              </a:solidFill>
            </a:endParaRPr>
          </a:p>
          <a:p>
            <a:pPr lvl="3"/>
            <a:endParaRPr lang="en-GB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2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Technical Interoperability rules </a:t>
            </a:r>
          </a:p>
          <a:p>
            <a:pPr lvl="1"/>
            <a:r>
              <a:rPr lang="en-GB" dirty="0" smtClean="0"/>
              <a:t>Drafting area in Google Drive – for the participants in this working group</a:t>
            </a:r>
          </a:p>
          <a:p>
            <a:pPr lvl="2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drive.google.com/drive/folders/0BxlGN-YBj-q0bnZkSzFoaC1HbVE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Open issues</a:t>
            </a:r>
          </a:p>
          <a:p>
            <a:pPr lvl="3"/>
            <a:r>
              <a:rPr lang="en-GB" dirty="0" smtClean="0"/>
              <a:t>See document…</a:t>
            </a:r>
          </a:p>
        </p:txBody>
      </p:sp>
    </p:spTree>
    <p:extLst>
      <p:ext uri="{BB962C8B-B14F-4D97-AF65-F5344CB8AC3E}">
        <p14:creationId xmlns:p14="http://schemas.microsoft.com/office/powerpoint/2010/main" val="20866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AIP Data Set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Actions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>
                <a:solidFill>
                  <a:srgbClr val="FF0000"/>
                </a:solidFill>
              </a:rPr>
              <a:t>Metadata traceability for non-ICAO topics – add explanations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Finalise proposed common ICAO data subset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Formulate AIXM Business Rules (SBVR) to enable data set verification services development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Align with final version of PANS-AIM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Update Donlon sample, where </a:t>
            </a:r>
            <a:r>
              <a:rPr lang="en-GB" dirty="0" smtClean="0">
                <a:solidFill>
                  <a:srgbClr val="FF0000"/>
                </a:solidFill>
              </a:rPr>
              <a:t>necessary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Include fictitious neighbour State data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Develop guidance for data coordination between States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49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issues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new entries</a:t>
            </a:r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drive.google.com/open?id=1kLzaYXxtANNHQFpv1Y4HZM1g4S44IDnBSwgF188oS-g</a:t>
            </a:r>
            <a:r>
              <a:rPr lang="en-GB" dirty="0" smtClean="0"/>
              <a:t> </a:t>
            </a:r>
          </a:p>
          <a:p>
            <a:pPr lvl="1"/>
            <a:r>
              <a:rPr lang="en-GB" dirty="0"/>
              <a:t>Clean-up done</a:t>
            </a:r>
          </a:p>
          <a:p>
            <a:pPr lvl="2"/>
            <a:r>
              <a:rPr lang="en-GB" dirty="0" smtClean="0"/>
              <a:t>Status of each issue evaluated in relation with </a:t>
            </a:r>
          </a:p>
          <a:p>
            <a:pPr lvl="3"/>
            <a:r>
              <a:rPr lang="en-GB" dirty="0" smtClean="0"/>
              <a:t>1) ICAO data sets – see column D</a:t>
            </a:r>
          </a:p>
          <a:p>
            <a:pPr lvl="3"/>
            <a:r>
              <a:rPr lang="en-GB" dirty="0" smtClean="0"/>
              <a:t>2) other use cases – see column E</a:t>
            </a:r>
          </a:p>
        </p:txBody>
      </p:sp>
    </p:spTree>
    <p:extLst>
      <p:ext uri="{BB962C8B-B14F-4D97-AF65-F5344CB8AC3E}">
        <p14:creationId xmlns:p14="http://schemas.microsoft.com/office/powerpoint/2010/main" val="2631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Interoperability scenarios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dirty="0" smtClean="0"/>
              <a:t>Reason for scenarios</a:t>
            </a:r>
          </a:p>
          <a:p>
            <a:pPr lvl="1"/>
            <a:r>
              <a:rPr lang="en-US" dirty="0" smtClean="0"/>
              <a:t>Some interoperability issues (such as discordant UUID) are likely to have different solutions in different use cases</a:t>
            </a:r>
          </a:p>
          <a:p>
            <a:pPr lvl="2"/>
            <a:r>
              <a:rPr lang="en-US" sz="1400" dirty="0"/>
              <a:t>If this is not really the case, the scenarios could be merged in the end…</a:t>
            </a:r>
          </a:p>
          <a:p>
            <a:r>
              <a:rPr lang="en-US" dirty="0" smtClean="0"/>
              <a:t>Proposed scenarios </a:t>
            </a:r>
            <a:r>
              <a:rPr lang="en-US" sz="1600" dirty="0" smtClean="0"/>
              <a:t>(in the order of priorities)</a:t>
            </a:r>
            <a:endParaRPr lang="en-US" dirty="0" smtClean="0"/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B050"/>
                </a:solidFill>
              </a:rPr>
              <a:t>AIS publishing data under ICAO SARPS (including provision of data to DAT providers or to another ANSP)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Hub scenario (EAD, other regional implementations)</a:t>
            </a:r>
          </a:p>
          <a:p>
            <a:pPr lvl="3">
              <a:buFont typeface="+mj-lt"/>
              <a:buAutoNum type="arabicPeriod"/>
            </a:pPr>
            <a:r>
              <a:rPr lang="en-US" sz="1200" dirty="0" smtClean="0"/>
              <a:t>Including data coordination with other hubs</a:t>
            </a:r>
          </a:p>
          <a:p>
            <a:pPr marL="1028700" lvl="2" indent="-342900">
              <a:buFont typeface="+mj-lt"/>
              <a:buAutoNum type="arabicPeriod"/>
            </a:pPr>
            <a:r>
              <a:rPr lang="en-US" sz="1400" dirty="0" smtClean="0"/>
              <a:t>Data originator(s) to/from ANSP (particular case – procedure designer, airport data originator)</a:t>
            </a:r>
          </a:p>
          <a:p>
            <a:r>
              <a:rPr lang="en-US" dirty="0" smtClean="0"/>
              <a:t>Other possible scenarios (for later)</a:t>
            </a:r>
          </a:p>
          <a:p>
            <a:pPr lvl="2"/>
            <a:r>
              <a:rPr lang="en-US" sz="1400" dirty="0" smtClean="0"/>
              <a:t>Data merge between FIXM, AIXM and </a:t>
            </a:r>
            <a:r>
              <a:rPr lang="en-US" sz="1400" dirty="0" err="1" smtClean="0"/>
              <a:t>iWXXM</a:t>
            </a:r>
            <a:r>
              <a:rPr lang="en-US" sz="1400" dirty="0" smtClean="0"/>
              <a:t> data sets</a:t>
            </a:r>
          </a:p>
          <a:p>
            <a:pPr lvl="2"/>
            <a:r>
              <a:rPr lang="en-US" sz="1400" dirty="0" smtClean="0"/>
              <a:t>Large scale SWIM interoperability exercises using multiple non-coordinated data sets (such as in the SESAR or FAA demonstrations)</a:t>
            </a:r>
          </a:p>
          <a:p>
            <a:pPr lvl="2"/>
            <a:r>
              <a:rPr lang="en-US" sz="1400" dirty="0" smtClean="0"/>
              <a:t>Use of AIXM data for simulators? </a:t>
            </a:r>
          </a:p>
          <a:p>
            <a:pPr lvl="2"/>
            <a:r>
              <a:rPr lang="en-US" sz="1400" dirty="0" smtClean="0"/>
              <a:t>Digital NOTAM (world-wide)</a:t>
            </a:r>
          </a:p>
          <a:p>
            <a:pPr lvl="2"/>
            <a:r>
              <a:rPr lang="en-US" sz="1400" dirty="0" smtClean="0"/>
              <a:t>IMP “services”</a:t>
            </a:r>
          </a:p>
        </p:txBody>
      </p:sp>
    </p:spTree>
    <p:extLst>
      <p:ext uri="{BB962C8B-B14F-4D97-AF65-F5344CB8AC3E}">
        <p14:creationId xmlns:p14="http://schemas.microsoft.com/office/powerpoint/2010/main" val="718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 identifying properties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 in progress </a:t>
            </a:r>
            <a:endParaRPr lang="en-GB" dirty="0" smtClean="0"/>
          </a:p>
          <a:p>
            <a:r>
              <a:rPr lang="en-GB" sz="1400" dirty="0" smtClean="0"/>
              <a:t>Thanks to Manfred Beckmann (</a:t>
            </a:r>
            <a:r>
              <a:rPr lang="en-GB" sz="1400" dirty="0" err="1" smtClean="0"/>
              <a:t>Solitec</a:t>
            </a:r>
            <a:r>
              <a:rPr lang="en-GB" sz="1400" dirty="0" smtClean="0"/>
              <a:t>) and Francois </a:t>
            </a:r>
            <a:r>
              <a:rPr lang="en-GB" sz="1400" dirty="0" err="1" smtClean="0"/>
              <a:t>Germain</a:t>
            </a:r>
            <a:r>
              <a:rPr lang="en-GB" sz="1400" dirty="0" smtClean="0"/>
              <a:t> (Thales) for drafting, Gianluca Tamburri (IDS) for review. Missed anyone else?</a:t>
            </a:r>
            <a:endParaRPr lang="en-GB" dirty="0"/>
          </a:p>
          <a:p>
            <a:pPr lvl="1"/>
            <a:r>
              <a:rPr lang="en-GB" sz="1200" dirty="0">
                <a:solidFill>
                  <a:srgbClr val="FF0000"/>
                </a:solidFill>
                <a:hlinkClick r:id="rId2"/>
              </a:rPr>
              <a:t>https://drive.google.com/open?id=18fNVXf2TDJHVDzVZT2_6tgqeH7BATHUbl9wut_qNJKM</a:t>
            </a:r>
            <a:r>
              <a:rPr lang="en-GB" dirty="0">
                <a:solidFill>
                  <a:srgbClr val="FF0000"/>
                </a:solidFill>
              </a:rPr>
              <a:t> 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Next steps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To add the missing associations to &lt;&lt;choice&gt;&gt; classes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To finalise the proposal with priority for the AIP data set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identify (column) E all classes that are in the AIP data Set</a:t>
            </a:r>
          </a:p>
          <a:p>
            <a:pPr lvl="4"/>
            <a:r>
              <a:rPr lang="en-GB" dirty="0" smtClean="0">
                <a:solidFill>
                  <a:srgbClr val="FF0000"/>
                </a:solidFill>
              </a:rPr>
              <a:t>Values - Yes, No, Optional</a:t>
            </a:r>
          </a:p>
          <a:p>
            <a:pPr lvl="3"/>
            <a:r>
              <a:rPr lang="en-GB" dirty="0" smtClean="0">
                <a:solidFill>
                  <a:srgbClr val="FF0000"/>
                </a:solidFill>
              </a:rPr>
              <a:t>Select properties and discuss open issues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Input expected from EAD similar work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37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10823</TotalTime>
  <Words>689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AIXM 5.1 – Interoperability issues</vt:lpstr>
      <vt:lpstr>Agenda</vt:lpstr>
      <vt:lpstr>ICAO AIM Projects</vt:lpstr>
      <vt:lpstr>AIP Data SET</vt:lpstr>
      <vt:lpstr>AIP Data SET</vt:lpstr>
      <vt:lpstr>AIP Data Set</vt:lpstr>
      <vt:lpstr>Global issues list</vt:lpstr>
      <vt:lpstr>Interoperability scenarios</vt:lpstr>
      <vt:lpstr>Feature identifying properties</vt:lpstr>
      <vt:lpstr>Feature identification properties</vt:lpstr>
      <vt:lpstr>Proposed continuation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667</cp:revision>
  <dcterms:created xsi:type="dcterms:W3CDTF">2006-08-16T00:00:00Z</dcterms:created>
  <dcterms:modified xsi:type="dcterms:W3CDTF">2018-06-20T08:56:45Z</dcterms:modified>
</cp:coreProperties>
</file>