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406" r:id="rId4"/>
    <p:sldId id="400" r:id="rId5"/>
    <p:sldId id="411" r:id="rId6"/>
    <p:sldId id="407" r:id="rId7"/>
    <p:sldId id="412" r:id="rId8"/>
    <p:sldId id="409" r:id="rId9"/>
    <p:sldId id="410" r:id="rId10"/>
    <p:sldId id="40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681" autoAdjust="0"/>
  </p:normalViewPr>
  <p:slideViewPr>
    <p:cSldViewPr>
      <p:cViewPr>
        <p:scale>
          <a:sx n="140" d="100"/>
          <a:sy n="140" d="100"/>
        </p:scale>
        <p:origin x="-870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ixmccb.atlassian.net/browse/AIXM-153" TargetMode="External"/><Relationship Id="rId2" Type="http://schemas.openxmlformats.org/officeDocument/2006/relationships/hyperlink" Target="https://drive.google.com/open?id=1lBWtVYKFgphlj3lnHmB2itfZTLQDhhGPFNpRZKGq5s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26 APR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Next </a:t>
            </a:r>
            <a:r>
              <a:rPr lang="en-GB" dirty="0" err="1"/>
              <a:t>webex</a:t>
            </a:r>
            <a:r>
              <a:rPr lang="en-GB" dirty="0"/>
              <a:t> / </a:t>
            </a:r>
            <a:r>
              <a:rPr lang="en-GB" dirty="0" smtClean="0"/>
              <a:t>meetings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GB" sz="1400" dirty="0" smtClean="0">
              <a:solidFill>
                <a:srgbClr val="FF0000"/>
              </a:solidFill>
            </a:endParaRPr>
          </a:p>
          <a:p>
            <a:r>
              <a:rPr lang="en-GB" sz="2000" dirty="0" smtClean="0"/>
              <a:t>Webex proposed</a:t>
            </a:r>
          </a:p>
          <a:p>
            <a:pPr lvl="1"/>
            <a:r>
              <a:rPr lang="en-GB" sz="1800" dirty="0" smtClean="0">
                <a:solidFill>
                  <a:srgbClr val="FF0000"/>
                </a:solidFill>
              </a:rPr>
              <a:t>THU 24 May 14:30</a:t>
            </a:r>
          </a:p>
          <a:p>
            <a:pPr lvl="1"/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Agenda:</a:t>
            </a: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on CP drafting</a:t>
            </a: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Other remaining/additional JIRA issues</a:t>
            </a:r>
          </a:p>
          <a:p>
            <a:endParaRPr lang="en-GB" sz="2000" dirty="0" smtClean="0"/>
          </a:p>
          <a:p>
            <a:r>
              <a:rPr lang="en-GB" sz="2000" dirty="0" smtClean="0"/>
              <a:t>Meeting in Brussels</a:t>
            </a:r>
          </a:p>
          <a:p>
            <a:pPr lvl="1"/>
            <a:r>
              <a:rPr lang="en-GB" sz="1800" dirty="0" smtClean="0"/>
              <a:t>6-7-8 June, Eurocontrol </a:t>
            </a:r>
          </a:p>
          <a:p>
            <a:pPr lvl="1"/>
            <a:r>
              <a:rPr lang="en-GB" sz="1800" dirty="0" smtClean="0"/>
              <a:t>Please confirm participation before 31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May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1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AIXM 5.2 WIP</a:t>
            </a:r>
          </a:p>
          <a:p>
            <a:pPr lvl="1"/>
            <a:r>
              <a:rPr lang="en-GB" dirty="0" smtClean="0"/>
              <a:t>Recent issues raised/commented in JIRA</a:t>
            </a:r>
          </a:p>
          <a:p>
            <a:pPr lvl="1"/>
            <a:r>
              <a:rPr lang="en-US" dirty="0"/>
              <a:t>Progress on drafting the Change Proposals for AIXM 5.2</a:t>
            </a:r>
            <a:endParaRPr lang="en-GB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ssues </a:t>
            </a:r>
            <a:r>
              <a:rPr lang="en-US" dirty="0"/>
              <a:t>related to the Procedures </a:t>
            </a:r>
            <a:r>
              <a:rPr lang="en-US" dirty="0" smtClean="0"/>
              <a:t>model</a:t>
            </a:r>
            <a:endParaRPr lang="en-GB" dirty="0" smtClean="0"/>
          </a:p>
          <a:p>
            <a:r>
              <a:rPr lang="en-GB" dirty="0"/>
              <a:t>Temporality Concept</a:t>
            </a:r>
          </a:p>
          <a:p>
            <a:pPr lvl="1"/>
            <a:r>
              <a:rPr lang="en-GB" dirty="0"/>
              <a:t>Revision 1.1 – status and way forward</a:t>
            </a:r>
          </a:p>
          <a:p>
            <a:r>
              <a:rPr lang="en-GB" dirty="0" smtClean="0"/>
              <a:t>Next </a:t>
            </a:r>
            <a:r>
              <a:rPr lang="en-GB" dirty="0" err="1" smtClean="0"/>
              <a:t>webex</a:t>
            </a:r>
            <a:r>
              <a:rPr lang="en-GB" dirty="0" smtClean="0"/>
              <a:t> / meetings</a:t>
            </a:r>
          </a:p>
          <a:p>
            <a:r>
              <a:rPr lang="en-GB" dirty="0" smtClean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New issues / recent comments</a:t>
            </a:r>
          </a:p>
          <a:p>
            <a:pPr lvl="1"/>
            <a:r>
              <a:rPr lang="en-GB" dirty="0" smtClean="0"/>
              <a:t>AIXM-302, AIXM-303, AIXM-304</a:t>
            </a:r>
          </a:p>
          <a:p>
            <a:pPr lvl="1"/>
            <a:r>
              <a:rPr lang="en-GB" dirty="0" smtClean="0"/>
              <a:t>AIXM-203, AIXM-201, AIXM-280</a:t>
            </a:r>
          </a:p>
          <a:p>
            <a:pPr lvl="1"/>
            <a:r>
              <a:rPr lang="en-GB" dirty="0" smtClean="0"/>
              <a:t>AIXM-301</a:t>
            </a:r>
          </a:p>
          <a:p>
            <a:pPr lvl="1"/>
            <a:r>
              <a:rPr lang="en-GB" dirty="0" smtClean="0"/>
              <a:t>AIXM-213, AIXM-238, AIXM-272 (proposed to move forward)</a:t>
            </a:r>
          </a:p>
          <a:p>
            <a:pPr lvl="1"/>
            <a:r>
              <a:rPr lang="en-GB" dirty="0" smtClean="0"/>
              <a:t>AIXM-246</a:t>
            </a:r>
          </a:p>
        </p:txBody>
      </p:sp>
    </p:spTree>
    <p:extLst>
      <p:ext uri="{BB962C8B-B14F-4D97-AF65-F5344CB8AC3E}">
        <p14:creationId xmlns:p14="http://schemas.microsoft.com/office/powerpoint/2010/main" val="35463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set of Change Proposals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>
                <a:solidFill>
                  <a:srgbClr val="0070C0"/>
                </a:solidFill>
              </a:rPr>
              <a:t>Action - start using Labels for issues</a:t>
            </a:r>
          </a:p>
          <a:p>
            <a:pPr lvl="2"/>
            <a:r>
              <a:rPr lang="en-GB" sz="1100" dirty="0">
                <a:solidFill>
                  <a:srgbClr val="0070C0"/>
                </a:solidFill>
              </a:rPr>
              <a:t>Done for topics </a:t>
            </a:r>
            <a:r>
              <a:rPr lang="en-GB" sz="1100" dirty="0" err="1">
                <a:solidFill>
                  <a:srgbClr val="0070C0"/>
                </a:solidFill>
              </a:rPr>
              <a:t>AirportHeliport</a:t>
            </a:r>
            <a:r>
              <a:rPr lang="en-GB" sz="1100" dirty="0">
                <a:solidFill>
                  <a:srgbClr val="0070C0"/>
                </a:solidFill>
              </a:rPr>
              <a:t>, Aerial Refuelling, Aircraft and Flight</a:t>
            </a:r>
          </a:p>
          <a:p>
            <a:pPr lvl="2"/>
            <a:r>
              <a:rPr lang="en-GB" sz="1100" dirty="0">
                <a:solidFill>
                  <a:srgbClr val="0070C0"/>
                </a:solidFill>
              </a:rPr>
              <a:t>Labels used: </a:t>
            </a:r>
          </a:p>
          <a:p>
            <a:pPr lvl="3"/>
            <a:r>
              <a:rPr lang="en-GB" sz="900" dirty="0" err="1">
                <a:solidFill>
                  <a:srgbClr val="0070C0"/>
                </a:solidFill>
              </a:rPr>
              <a:t>awaiting_more_comments</a:t>
            </a:r>
            <a:r>
              <a:rPr lang="en-GB" sz="900" dirty="0">
                <a:solidFill>
                  <a:srgbClr val="0070C0"/>
                </a:solidFill>
              </a:rPr>
              <a:t> – when there is no consensus yet on the issue or on the solution</a:t>
            </a:r>
          </a:p>
          <a:p>
            <a:pPr lvl="3"/>
            <a:r>
              <a:rPr lang="en-GB" sz="900" dirty="0" err="1">
                <a:solidFill>
                  <a:srgbClr val="0070C0"/>
                </a:solidFill>
              </a:rPr>
              <a:t>ready_for_CP</a:t>
            </a:r>
            <a:r>
              <a:rPr lang="en-GB" sz="900" dirty="0">
                <a:solidFill>
                  <a:srgbClr val="0070C0"/>
                </a:solidFill>
              </a:rPr>
              <a:t> – when there is consensus on a possible solution, but nobody has yet volunteered to draft the CP</a:t>
            </a:r>
          </a:p>
          <a:p>
            <a:pPr lvl="3"/>
            <a:r>
              <a:rPr lang="en-GB" sz="900" dirty="0" err="1">
                <a:solidFill>
                  <a:srgbClr val="0070C0"/>
                </a:solidFill>
              </a:rPr>
              <a:t>CP_draft_in_progress</a:t>
            </a:r>
            <a:r>
              <a:rPr lang="en-GB" sz="900" dirty="0">
                <a:solidFill>
                  <a:srgbClr val="0070C0"/>
                </a:solidFill>
              </a:rPr>
              <a:t>  - when the CP template is available in Google Docs and someone has volunteered to draft it</a:t>
            </a:r>
          </a:p>
          <a:p>
            <a:pPr lvl="3"/>
            <a:r>
              <a:rPr lang="en-GB" sz="900" dirty="0" err="1">
                <a:solidFill>
                  <a:srgbClr val="0070C0"/>
                </a:solidFill>
              </a:rPr>
              <a:t>on_hold</a:t>
            </a:r>
            <a:r>
              <a:rPr lang="en-GB" sz="900" dirty="0">
                <a:solidFill>
                  <a:srgbClr val="0070C0"/>
                </a:solidFill>
              </a:rPr>
              <a:t> – when the latest decision was to wait for external input or action</a:t>
            </a:r>
          </a:p>
          <a:p>
            <a:pPr lvl="2"/>
            <a:r>
              <a:rPr lang="en-GB" sz="1400" dirty="0">
                <a:solidFill>
                  <a:srgbClr val="FF0000"/>
                </a:solidFill>
              </a:rPr>
              <a:t>To be continued…</a:t>
            </a:r>
          </a:p>
          <a:p>
            <a:endParaRPr lang="en-GB" dirty="0" smtClean="0"/>
          </a:p>
          <a:p>
            <a:r>
              <a:rPr lang="en-GB" dirty="0" smtClean="0"/>
              <a:t>Templates in </a:t>
            </a:r>
            <a:r>
              <a:rPr lang="en-GB" dirty="0" err="1" smtClean="0"/>
              <a:t>GoogleDocs</a:t>
            </a:r>
            <a:endParaRPr lang="en-GB" dirty="0" smtClean="0"/>
          </a:p>
          <a:p>
            <a:r>
              <a:rPr lang="en-GB" dirty="0" smtClean="0"/>
              <a:t>Target -&gt; first set of change proposals to be ready for review by end </a:t>
            </a:r>
            <a:r>
              <a:rPr lang="en-GB" strike="sngStrike" dirty="0" smtClean="0"/>
              <a:t>April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May </a:t>
            </a:r>
            <a:r>
              <a:rPr lang="en-GB" dirty="0" smtClean="0"/>
              <a:t>2018</a:t>
            </a:r>
          </a:p>
          <a:p>
            <a:pPr lvl="1"/>
            <a:r>
              <a:rPr lang="en-GB" dirty="0" smtClean="0"/>
              <a:t>Volunteers needed!</a:t>
            </a:r>
          </a:p>
          <a:p>
            <a:pPr lvl="1"/>
            <a:r>
              <a:rPr lang="en-GB" dirty="0" smtClean="0"/>
              <a:t>Approval process to be started </a:t>
            </a:r>
            <a:r>
              <a:rPr lang="en-GB" strike="sngStrike" dirty="0" smtClean="0"/>
              <a:t>before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immediately after </a:t>
            </a:r>
            <a:r>
              <a:rPr lang="en-GB" dirty="0" smtClean="0"/>
              <a:t>June meeting</a:t>
            </a:r>
          </a:p>
        </p:txBody>
      </p:sp>
    </p:spTree>
    <p:extLst>
      <p:ext uri="{BB962C8B-B14F-4D97-AF65-F5344CB8AC3E}">
        <p14:creationId xmlns:p14="http://schemas.microsoft.com/office/powerpoint/2010/main" val="271403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Continue discussion…</a:t>
            </a:r>
          </a:p>
          <a:p>
            <a:pPr lvl="1"/>
            <a:r>
              <a:rPr lang="en-GB" dirty="0" smtClean="0"/>
              <a:t>Procedures model related issues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60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[AIXM-1xx] </a:t>
            </a:r>
            <a:r>
              <a:rPr lang="en-US" sz="2800" dirty="0" err="1" smtClean="0"/>
              <a:t>TeMPORALITY</a:t>
            </a:r>
            <a:r>
              <a:rPr lang="en-US" sz="2800" dirty="0" smtClean="0"/>
              <a:t> Concept</a:t>
            </a:r>
            <a:endParaRPr lang="en-US" sz="2800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0">
              <a:buNone/>
            </a:pP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Version 1.1 – working draft available in </a:t>
            </a:r>
            <a:r>
              <a:rPr lang="en-US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GoogleDocs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100" dirty="0">
                <a:solidFill>
                  <a:srgbClr val="FF0000"/>
                </a:solidFill>
              </a:rPr>
              <a:t>(</a:t>
            </a:r>
            <a:r>
              <a:rPr lang="en-US" sz="1100" dirty="0">
                <a:solidFill>
                  <a:srgbClr val="FF0000"/>
                </a:solidFill>
                <a:hlinkClick r:id="rId2"/>
              </a:rPr>
              <a:t>https://drive.google.com/open?id=1lBWtVYKFgphlj3lnHmB2itfZTLQDhhGPFNpRZKGq5so</a:t>
            </a:r>
            <a:r>
              <a:rPr lang="en-US" sz="1100" dirty="0">
                <a:solidFill>
                  <a:srgbClr val="FF0000"/>
                </a:solidFill>
              </a:rPr>
              <a:t>)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Part of AIXM 5.1.1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/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Just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clarifications, no significant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changes</a:t>
            </a:r>
          </a:p>
          <a:p>
            <a:pPr lvl="3"/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 direct impact on the AIXM 5.1.1 UML or Schema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/>
            <a:r>
              <a:rPr lang="en-GB" sz="1200" dirty="0" smtClean="0">
                <a:solidFill>
                  <a:srgbClr val="00B050"/>
                </a:solidFill>
              </a:rPr>
              <a:t>solve</a:t>
            </a:r>
            <a:r>
              <a:rPr lang="en-GB" sz="1200" dirty="0" smtClean="0"/>
              <a:t>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AIXM-153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  <a:hlinkClick r:id="rId3"/>
              </a:rPr>
              <a:t>AIXM-154</a:t>
            </a:r>
            <a:endParaRPr lang="en-US" sz="1200" dirty="0">
              <a:solidFill>
                <a:schemeClr val="tx1"/>
              </a:solidFill>
            </a:endParaRPr>
          </a:p>
          <a:p>
            <a:pPr lvl="3"/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2"/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Remaining </a:t>
            </a: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actions (for Eddy)</a:t>
            </a:r>
          </a:p>
          <a:p>
            <a:pPr lvl="3"/>
            <a:r>
              <a:rPr lang="en-US" sz="1000" dirty="0" smtClean="0">
                <a:solidFill>
                  <a:srgbClr val="FF0000"/>
                </a:solidFill>
              </a:rPr>
              <a:t>Add more non-nominal use cases in chapter 5 (such as postpone a future change, abandon a new feature creation, etc.)</a:t>
            </a:r>
          </a:p>
          <a:p>
            <a:pPr lvl="3"/>
            <a:r>
              <a:rPr lang="en-US" sz="1000" dirty="0" err="1" smtClean="0">
                <a:solidFill>
                  <a:srgbClr val="00B050"/>
                </a:solidFill>
              </a:rPr>
              <a:t>Finalise</a:t>
            </a:r>
            <a:r>
              <a:rPr lang="en-US" sz="1000" dirty="0" smtClean="0">
                <a:solidFill>
                  <a:srgbClr val="00B050"/>
                </a:solidFill>
              </a:rPr>
              <a:t> validation rules - done</a:t>
            </a:r>
          </a:p>
          <a:p>
            <a:pPr lvl="4"/>
            <a:r>
              <a:rPr lang="en-US" sz="1000" dirty="0" smtClean="0">
                <a:solidFill>
                  <a:srgbClr val="FF0000"/>
                </a:solidFill>
              </a:rPr>
              <a:t>SBVR formulation will be included in the AIXM Business Rules, not in the document itself</a:t>
            </a:r>
          </a:p>
          <a:p>
            <a:pPr lvl="3"/>
            <a:r>
              <a:rPr lang="en-US" sz="1000" dirty="0" smtClean="0">
                <a:solidFill>
                  <a:srgbClr val="00B050"/>
                </a:solidFill>
              </a:rPr>
              <a:t>Final editorial work  - done</a:t>
            </a:r>
          </a:p>
          <a:p>
            <a:pPr lvl="4"/>
            <a:r>
              <a:rPr lang="en-US" sz="1000" dirty="0" smtClean="0">
                <a:solidFill>
                  <a:srgbClr val="00B050"/>
                </a:solidFill>
              </a:rPr>
              <a:t>Open suggestions for adding/correcting text/graphics in various places</a:t>
            </a:r>
          </a:p>
          <a:p>
            <a:pPr lvl="4"/>
            <a:r>
              <a:rPr lang="en-US" sz="1000" dirty="0" smtClean="0">
                <a:solidFill>
                  <a:srgbClr val="00B050"/>
                </a:solidFill>
              </a:rPr>
              <a:t>Review the language style (use ‘shall’/’should’/’may’ for the rules.</a:t>
            </a:r>
          </a:p>
          <a:p>
            <a:pPr lvl="4"/>
            <a:endParaRPr lang="en-US" sz="1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during Webex</a:t>
            </a:r>
          </a:p>
          <a:p>
            <a:pPr lvl="1"/>
            <a:r>
              <a:rPr lang="en-US" dirty="0" smtClean="0"/>
              <a:t>Urgent </a:t>
            </a:r>
            <a:r>
              <a:rPr lang="en-US" dirty="0"/>
              <a:t>- </a:t>
            </a:r>
            <a:r>
              <a:rPr lang="en-US" b="1" i="1" dirty="0"/>
              <a:t>Reference implementation</a:t>
            </a:r>
            <a:r>
              <a:rPr lang="en-US" dirty="0"/>
              <a:t> to be used for testing new systems (in particular related to the AIP data set)</a:t>
            </a:r>
          </a:p>
          <a:p>
            <a:pPr lvl="2"/>
            <a:r>
              <a:rPr lang="en-US" dirty="0"/>
              <a:t>The Donlon sample for the AIP data set should have a test suite, for several consecutive AIRAC cycles. Could also be done with a sub-set, so that we do not link this to the completeness of the Donlon sample</a:t>
            </a:r>
          </a:p>
          <a:p>
            <a:pPr lvl="1"/>
            <a:r>
              <a:rPr lang="en-US" dirty="0"/>
              <a:t>Another issue – that version 1.0 leaves room for interpretation, for example allows </a:t>
            </a:r>
            <a:r>
              <a:rPr lang="en-US" b="1" i="1" dirty="0"/>
              <a:t>both PERMDELTA and BASELINE for change notification</a:t>
            </a:r>
          </a:p>
          <a:p>
            <a:pPr lvl="2"/>
            <a:r>
              <a:rPr lang="en-US" dirty="0"/>
              <a:t>Consequence – most systems have their own interpretation. A test suite would make most existing implementation incompliant</a:t>
            </a:r>
          </a:p>
          <a:p>
            <a:pPr lvl="2"/>
            <a:r>
              <a:rPr lang="en-US" dirty="0"/>
              <a:t>Solution -&gt; focus on the AIP data set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58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AIRM introduces the concept of “last revision (date/time)”</a:t>
            </a:r>
          </a:p>
          <a:p>
            <a:pPr lvl="1"/>
            <a:r>
              <a:rPr lang="en-GB" dirty="0" smtClean="0"/>
              <a:t>Can this be an alternative mechanism instead of </a:t>
            </a:r>
            <a:r>
              <a:rPr lang="en-GB" dirty="0" err="1" smtClean="0"/>
              <a:t>sequenceNumber</a:t>
            </a:r>
            <a:r>
              <a:rPr lang="en-GB" dirty="0" smtClean="0"/>
              <a:t>/</a:t>
            </a:r>
            <a:r>
              <a:rPr lang="en-GB" dirty="0" err="1" smtClean="0"/>
              <a:t>correctionNumber</a:t>
            </a:r>
            <a:r>
              <a:rPr lang="en-GB" dirty="0" smtClean="0"/>
              <a:t>? Does it cover all AIS use cases (see chapter 5). To be discussed using JIRA for AIXM 5.2, if still considered as an option…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r>
              <a:rPr lang="en-GB" dirty="0" smtClean="0"/>
              <a:t>To do </a:t>
            </a:r>
          </a:p>
          <a:p>
            <a:pPr lvl="2"/>
            <a:r>
              <a:rPr lang="en-GB" dirty="0" smtClean="0"/>
              <a:t>add missing examples in chapter 4 and 5</a:t>
            </a:r>
          </a:p>
          <a:p>
            <a:pPr lvl="2"/>
            <a:r>
              <a:rPr lang="en-GB" dirty="0" smtClean="0"/>
              <a:t>See other open comments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3886200"/>
            <a:ext cx="3505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To be discussed for AIXM </a:t>
            </a:r>
            <a:r>
              <a:rPr lang="en-GB" dirty="0" smtClean="0"/>
              <a:t>5.2 ?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6019800"/>
            <a:ext cx="3886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As part of the AIXM 5.1.1 revision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48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Temporality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Version 1.2 </a:t>
            </a:r>
          </a:p>
          <a:p>
            <a:pPr lvl="1"/>
            <a:r>
              <a:rPr lang="en-GB" dirty="0" smtClean="0"/>
              <a:t>If any of the Temporality-related issues from JIRA result in changes that have an impact on the temporality concept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0132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10913</TotalTime>
  <Words>588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AIXM 5.2 – WIP</vt:lpstr>
      <vt:lpstr>Proposed Agenda</vt:lpstr>
      <vt:lpstr>JIRA</vt:lpstr>
      <vt:lpstr>First set of Change Proposals</vt:lpstr>
      <vt:lpstr>JIRA ISSUES</vt:lpstr>
      <vt:lpstr>[AIXM-1xx] TeMPORALITY Concept</vt:lpstr>
      <vt:lpstr>temporality</vt:lpstr>
      <vt:lpstr>Temporality</vt:lpstr>
      <vt:lpstr>Temporality</vt:lpstr>
      <vt:lpstr>Next webex /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684</cp:revision>
  <dcterms:created xsi:type="dcterms:W3CDTF">2006-08-16T00:00:00Z</dcterms:created>
  <dcterms:modified xsi:type="dcterms:W3CDTF">2018-04-30T08:37:24Z</dcterms:modified>
</cp:coreProperties>
</file>