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7" r:id="rId3"/>
    <p:sldId id="403" r:id="rId4"/>
    <p:sldId id="404" r:id="rId5"/>
    <p:sldId id="405" r:id="rId6"/>
    <p:sldId id="400" r:id="rId7"/>
    <p:sldId id="399" r:id="rId8"/>
    <p:sldId id="393" r:id="rId9"/>
    <p:sldId id="38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71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xt.eurocontrol.int/aixm_confluence/display/ACGAIP/Interoperability+rul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0BxlGN-YBj-q0bnZkSzFoaC1HbV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rive.google.com/open?id=18fNVXf2TDJHVDzVZT2_6tgqeH7BATHUbl9wut_qNJK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ixm.aero/sites/aixm.aero/files/imce/library/ccb_meetings/aixm_ccb_2017_11/fixm_briefing_to_the_aixm_ccb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kLzaYXxtANNHQFpv1Y4HZM1g4S44IDnBSwgF188oS-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22 January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Interoperability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AIP </a:t>
            </a:r>
            <a:r>
              <a:rPr lang="en-US" dirty="0"/>
              <a:t>Data Set open interoperability </a:t>
            </a:r>
            <a:r>
              <a:rPr lang="en-US" dirty="0" smtClean="0"/>
              <a:t>topics</a:t>
            </a:r>
          </a:p>
          <a:p>
            <a:r>
              <a:rPr lang="en-US" dirty="0" smtClean="0"/>
              <a:t>Feature </a:t>
            </a:r>
            <a:r>
              <a:rPr lang="en-US" dirty="0"/>
              <a:t>identification properties </a:t>
            </a:r>
            <a:r>
              <a:rPr lang="en-US" dirty="0" smtClean="0"/>
              <a:t>list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Reason for scenarios</a:t>
            </a:r>
          </a:p>
          <a:p>
            <a:pPr lvl="1"/>
            <a:r>
              <a:rPr lang="en-US" dirty="0" smtClean="0"/>
              <a:t>Some interoperability issues (such as discordant UUID) are likely to have different solutions in different use cases</a:t>
            </a:r>
          </a:p>
          <a:p>
            <a:pPr lvl="2"/>
            <a:r>
              <a:rPr lang="en-US" sz="1400" dirty="0"/>
              <a:t>If this is not really the case, the scenarios could be merged in the end…</a:t>
            </a:r>
          </a:p>
          <a:p>
            <a:r>
              <a:rPr lang="en-US" dirty="0" smtClean="0"/>
              <a:t>Proposed scenarios </a:t>
            </a:r>
            <a:r>
              <a:rPr lang="en-US" sz="1600" dirty="0" smtClean="0"/>
              <a:t>(in the order of priorities)</a:t>
            </a:r>
            <a:endParaRPr lang="en-US" dirty="0" smtClean="0"/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AIS publishing data under ICAO SARPS (including provision of data to DAT providers or to another ANSP)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Hub scenario (EAD, other regional implementations)</a:t>
            </a:r>
          </a:p>
          <a:p>
            <a:pPr lvl="3">
              <a:buFont typeface="+mj-lt"/>
              <a:buAutoNum type="arabicPeriod"/>
            </a:pPr>
            <a:r>
              <a:rPr lang="en-US" sz="1200" dirty="0" smtClean="0"/>
              <a:t>Including data coordination with other hubs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Data originator(s) to/from ANSP (particular case – procedure designer, airport data originator)</a:t>
            </a:r>
          </a:p>
          <a:p>
            <a:r>
              <a:rPr lang="en-US" dirty="0" smtClean="0"/>
              <a:t>Other possible scenarios (for later)</a:t>
            </a:r>
          </a:p>
          <a:p>
            <a:pPr lvl="2"/>
            <a:r>
              <a:rPr lang="en-US" sz="1400" dirty="0" smtClean="0"/>
              <a:t>Data merge between FIXM, AIXM and </a:t>
            </a:r>
            <a:r>
              <a:rPr lang="en-US" sz="1400" dirty="0" err="1" smtClean="0"/>
              <a:t>iWXXM</a:t>
            </a:r>
            <a:r>
              <a:rPr lang="en-US" sz="1400" dirty="0" smtClean="0"/>
              <a:t> data sets</a:t>
            </a:r>
          </a:p>
          <a:p>
            <a:pPr lvl="2"/>
            <a:r>
              <a:rPr lang="en-US" sz="1400" dirty="0" smtClean="0"/>
              <a:t>Large scale SWIM interoperability exercises using multiple non-coordinated data sets (such as in the SESAR or FAA demonstrations)</a:t>
            </a:r>
          </a:p>
          <a:p>
            <a:pPr lvl="2"/>
            <a:r>
              <a:rPr lang="en-US" sz="1400" dirty="0" smtClean="0"/>
              <a:t>Use of AIXM data for simulators? </a:t>
            </a:r>
          </a:p>
          <a:p>
            <a:pPr lvl="2"/>
            <a:r>
              <a:rPr lang="en-US" sz="1400" dirty="0" smtClean="0"/>
              <a:t>Digital NOTAM (world-wide)</a:t>
            </a:r>
          </a:p>
          <a:p>
            <a:pPr lvl="2"/>
            <a:r>
              <a:rPr lang="en-US" sz="1400" dirty="0" smtClean="0"/>
              <a:t>IMP “services”</a:t>
            </a:r>
          </a:p>
        </p:txBody>
      </p:sp>
    </p:spTree>
    <p:extLst>
      <p:ext uri="{BB962C8B-B14F-4D97-AF65-F5344CB8AC3E}">
        <p14:creationId xmlns:p14="http://schemas.microsoft.com/office/powerpoint/2010/main" val="718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/>
              <a:t>Mature content - available for public comments on </a:t>
            </a:r>
            <a:r>
              <a:rPr lang="en-GB" dirty="0" smtClean="0"/>
              <a:t>the </a:t>
            </a:r>
            <a:r>
              <a:rPr lang="en-GB" dirty="0"/>
              <a:t>Confluence web site</a:t>
            </a:r>
          </a:p>
          <a:p>
            <a:pPr lvl="2"/>
            <a:r>
              <a:rPr lang="en-GB" dirty="0">
                <a:hlinkClick r:id="rId2"/>
              </a:rPr>
              <a:t>https://ext.eurocontrol.int/aixm_confluence/display/ACGAIP/Interoperability+rules</a:t>
            </a:r>
            <a:r>
              <a:rPr lang="en-GB" dirty="0"/>
              <a:t> </a:t>
            </a:r>
          </a:p>
          <a:p>
            <a:pPr lvl="2"/>
            <a:r>
              <a:rPr lang="en-GB" dirty="0" smtClean="0"/>
              <a:t>Added recently:</a:t>
            </a:r>
          </a:p>
          <a:p>
            <a:pPr lvl="3"/>
            <a:r>
              <a:rPr lang="en-GB" dirty="0" smtClean="0"/>
              <a:t>Metadata</a:t>
            </a:r>
          </a:p>
          <a:p>
            <a:pPr lvl="3"/>
            <a:r>
              <a:rPr lang="en-GB" dirty="0" smtClean="0"/>
              <a:t>Format and distribution</a:t>
            </a:r>
          </a:p>
          <a:p>
            <a:pPr lvl="3"/>
            <a:r>
              <a:rPr lang="en-GB" dirty="0" smtClean="0"/>
              <a:t>Use of </a:t>
            </a:r>
            <a:r>
              <a:rPr lang="en-GB" dirty="0" err="1" smtClean="0"/>
              <a:t>nilReason</a:t>
            </a:r>
            <a:endParaRPr lang="en-GB" dirty="0" smtClean="0"/>
          </a:p>
          <a:p>
            <a:pPr lvl="3"/>
            <a:r>
              <a:rPr lang="en-GB" dirty="0" smtClean="0"/>
              <a:t>Allowed feature </a:t>
            </a:r>
            <a:r>
              <a:rPr lang="en-GB" dirty="0" smtClean="0"/>
              <a:t>types</a:t>
            </a:r>
          </a:p>
          <a:p>
            <a:pPr lvl="2"/>
            <a:r>
              <a:rPr lang="en-GB" dirty="0" smtClean="0"/>
              <a:t>Open comments</a:t>
            </a:r>
          </a:p>
          <a:p>
            <a:pPr lvl="3"/>
            <a:r>
              <a:rPr lang="en-GB" dirty="0" smtClean="0"/>
              <a:t>See Use </a:t>
            </a:r>
            <a:r>
              <a:rPr lang="en-GB" smtClean="0"/>
              <a:t>of extensions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2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 smtClean="0"/>
              <a:t>Drafting area in Google Drive – for the participants in this working group</a:t>
            </a:r>
          </a:p>
          <a:p>
            <a:pPr lvl="2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drive.google.com/drive/folders/0BxlGN-YBj-q0bnZkSzFoaC1HbVE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Open issues</a:t>
            </a:r>
          </a:p>
          <a:p>
            <a:pPr lvl="3"/>
            <a:r>
              <a:rPr lang="en-GB" dirty="0" smtClean="0"/>
              <a:t>See document…</a:t>
            </a:r>
          </a:p>
        </p:txBody>
      </p:sp>
    </p:spTree>
    <p:extLst>
      <p:ext uri="{BB962C8B-B14F-4D97-AF65-F5344CB8AC3E}">
        <p14:creationId xmlns:p14="http://schemas.microsoft.com/office/powerpoint/2010/main" val="20866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 identifying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in progress </a:t>
            </a:r>
            <a:r>
              <a:rPr lang="en-GB" dirty="0" smtClean="0"/>
              <a:t>– looks almost finalised </a:t>
            </a:r>
          </a:p>
          <a:p>
            <a:pPr lvl="1"/>
            <a:r>
              <a:rPr lang="en-GB" sz="1400" dirty="0" smtClean="0"/>
              <a:t>Thanks to Manfred Beckmann (</a:t>
            </a:r>
            <a:r>
              <a:rPr lang="en-GB" sz="1400" dirty="0" err="1" smtClean="0"/>
              <a:t>Solitec</a:t>
            </a:r>
            <a:r>
              <a:rPr lang="en-GB" sz="1400" dirty="0" smtClean="0"/>
              <a:t>) and Francois </a:t>
            </a:r>
            <a:r>
              <a:rPr lang="en-GB" sz="1400" dirty="0" err="1" smtClean="0"/>
              <a:t>Germain</a:t>
            </a:r>
            <a:r>
              <a:rPr lang="en-GB" sz="1400" dirty="0" smtClean="0"/>
              <a:t> (Thales) for drafting, Gianluca Tamburri (IDS) for review. Missed anyone else?</a:t>
            </a:r>
            <a:endParaRPr lang="en-GB" dirty="0"/>
          </a:p>
          <a:p>
            <a:pPr lvl="1"/>
            <a:r>
              <a:rPr lang="en-GB" sz="1200" dirty="0">
                <a:solidFill>
                  <a:srgbClr val="FF0000"/>
                </a:solidFill>
                <a:hlinkClick r:id="rId2"/>
              </a:rPr>
              <a:t>https://drive.google.com/open?id=18fNVXf2TDJHVDzVZT2_6tgqeH7BATHUbl9wut_qNJKM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24200"/>
            <a:ext cx="5562600" cy="338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3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(Still) </a:t>
            </a:r>
            <a:r>
              <a:rPr lang="en-GB" dirty="0" err="1" smtClean="0">
                <a:solidFill>
                  <a:srgbClr val="FF0000"/>
                </a:solidFill>
              </a:rPr>
              <a:t>ToDo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See </a:t>
            </a:r>
            <a:r>
              <a:rPr lang="en-GB" dirty="0"/>
              <a:t>what other XMs are using when they refer to aeronautical features, for example FIXM, </a:t>
            </a:r>
            <a:r>
              <a:rPr lang="en-GB" dirty="0" err="1"/>
              <a:t>iWXXM</a:t>
            </a:r>
            <a:endParaRPr lang="en-GB" dirty="0"/>
          </a:p>
          <a:p>
            <a:pPr lvl="2"/>
            <a:r>
              <a:rPr lang="en-GB" dirty="0"/>
              <a:t>For example, FIXM is using also alternatives (such as ICAO or IATA or name for an aerodrome</a:t>
            </a:r>
            <a:r>
              <a:rPr lang="en-GB" dirty="0" smtClean="0"/>
              <a:t>)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See presentation of FIXM 4.1 from CCB meeting in </a:t>
            </a:r>
            <a:r>
              <a:rPr lang="en-GB" dirty="0">
                <a:solidFill>
                  <a:srgbClr val="FF0000"/>
                </a:solidFill>
              </a:rPr>
              <a:t>Brussels: </a:t>
            </a:r>
            <a:r>
              <a:rPr lang="en-GB" sz="9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GB" sz="900" dirty="0" smtClean="0">
                <a:solidFill>
                  <a:srgbClr val="FF0000"/>
                </a:solidFill>
                <a:hlinkClick r:id="rId2"/>
              </a:rPr>
              <a:t>aixm.aero/sites/aixm.aero/files/imce/library/ccb_meetings/aixm_ccb_2017_11/fixm_briefing_to_the_aixm_ccb.pptx</a:t>
            </a:r>
            <a:r>
              <a:rPr lang="en-GB" sz="900" dirty="0" smtClean="0">
                <a:solidFill>
                  <a:srgbClr val="FF0000"/>
                </a:solidFill>
              </a:rPr>
              <a:t> 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Cross-check the list with the proposed mandatory attributes for the AIP data set</a:t>
            </a:r>
          </a:p>
          <a:p>
            <a:pPr lvl="1"/>
            <a:r>
              <a:rPr lang="en-GB" dirty="0"/>
              <a:t>Focus on the features that are part of the AIP data set, publish a partial list that concerns only those features, in support of the AIP data set coding guidelines.</a:t>
            </a:r>
          </a:p>
          <a:p>
            <a:pPr lvl="2"/>
            <a:r>
              <a:rPr lang="en-US" dirty="0"/>
              <a:t>Identify potential duplicates by “natural key” (data verification rules with ‘warning’ message</a:t>
            </a:r>
          </a:p>
          <a:p>
            <a:pPr lvl="2"/>
            <a:r>
              <a:rPr lang="en-US" dirty="0"/>
              <a:t>Use in </a:t>
            </a:r>
            <a:r>
              <a:rPr lang="en-US" dirty="0" err="1" smtClean="0"/>
              <a:t>xlink:title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entries</a:t>
            </a:r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drive.google.com/open?id=1kLzaYXxtANNHQFpv1Y4HZM1g4S44IDnBSwgF188oS-g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Needs a clean-up…</a:t>
            </a:r>
          </a:p>
        </p:txBody>
      </p:sp>
    </p:spTree>
    <p:extLst>
      <p:ext uri="{BB962C8B-B14F-4D97-AF65-F5344CB8AC3E}">
        <p14:creationId xmlns:p14="http://schemas.microsoft.com/office/powerpoint/2010/main" val="2631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Next Webex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THU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2 April</a:t>
            </a:r>
          </a:p>
          <a:p>
            <a:pPr lvl="1"/>
            <a:r>
              <a:rPr lang="en-US" dirty="0" smtClean="0"/>
              <a:t>14:30 – 16:30 Brussels time</a:t>
            </a:r>
          </a:p>
          <a:p>
            <a:pPr lvl="1"/>
            <a:r>
              <a:rPr lang="en-US" dirty="0" smtClean="0"/>
              <a:t>Work items topics expected to progress in the meantime</a:t>
            </a:r>
          </a:p>
          <a:p>
            <a:pPr lvl="2"/>
            <a:r>
              <a:rPr lang="en-US" dirty="0" smtClean="0"/>
              <a:t>AIP Data Set open interoperability topics</a:t>
            </a:r>
          </a:p>
          <a:p>
            <a:pPr lvl="2"/>
            <a:r>
              <a:rPr lang="en-US" dirty="0" smtClean="0"/>
              <a:t>Feature identification properties list - actions</a:t>
            </a:r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10385</TotalTime>
  <Words>459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AIXM 5.1 – Interoperability issues</vt:lpstr>
      <vt:lpstr>Agenda</vt:lpstr>
      <vt:lpstr>Interoperability scenarios</vt:lpstr>
      <vt:lpstr>AIP Data SET Use Case</vt:lpstr>
      <vt:lpstr>AIP Data SET Use Case</vt:lpstr>
      <vt:lpstr>Feature identifying properties</vt:lpstr>
      <vt:lpstr>Feature identification properties</vt:lpstr>
      <vt:lpstr>Global issues list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647</cp:revision>
  <dcterms:created xsi:type="dcterms:W3CDTF">2006-08-16T00:00:00Z</dcterms:created>
  <dcterms:modified xsi:type="dcterms:W3CDTF">2018-02-22T13:32:19Z</dcterms:modified>
</cp:coreProperties>
</file>