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87" r:id="rId3"/>
    <p:sldId id="394" r:id="rId4"/>
    <p:sldId id="406" r:id="rId5"/>
    <p:sldId id="395" r:id="rId6"/>
    <p:sldId id="401" r:id="rId7"/>
    <p:sldId id="403" r:id="rId8"/>
    <p:sldId id="404" r:id="rId9"/>
    <p:sldId id="405" r:id="rId10"/>
    <p:sldId id="400" r:id="rId11"/>
    <p:sldId id="399" r:id="rId12"/>
    <p:sldId id="393" r:id="rId13"/>
    <p:sldId id="38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86" autoAdjust="0"/>
    <p:restoredTop sz="94660"/>
  </p:normalViewPr>
  <p:slideViewPr>
    <p:cSldViewPr>
      <p:cViewPr>
        <p:scale>
          <a:sx n="120" d="100"/>
          <a:sy n="120" d="100"/>
        </p:scale>
        <p:origin x="-172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rive.google.com/open?id=18fNVXf2TDJHVDzVZT2_6tgqeH7BATHUbl9wut_qNJK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aixm.aero/sites/aixm.aero/files/imce/library/ccb_meetings/aixm_ccb_2017_11/fixm_briefing_to_the_aixm_ccb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kLzaYXxtANNHQFpv1Y4HZM1g4S44IDnBSwgF188oS-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xlGN-YBj-q0cjZZUllWdzY3OX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xt.eurocontrol.int/aixm_confluence/display/ACGAIP/Metadat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xt.eurocontrol.int/aixm_confluence/display/ACGAIP/Use+of+OTHER:...+values?focusedCommentId=8782044#comment-8782044" TargetMode="External"/><Relationship Id="rId2" Type="http://schemas.openxmlformats.org/officeDocument/2006/relationships/hyperlink" Target="https://ext.eurocontrol.int/aixm_confluence/display/ACGAIP/Interoperability+rul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xt.eurocontrol.int/aixm_confluence/display/ACGAIP/Common+ICAO+AIP+Data+Subse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VSsMr3JVNFIrLowWxt8Ft6-M3n1xZL6lqED8f4m5Ppk" TargetMode="External"/><Relationship Id="rId2" Type="http://schemas.openxmlformats.org/officeDocument/2006/relationships/hyperlink" Target="https://drive.google.com/drive/folders/0BxlGN-YBj-q0bnZkSzFoaC1HbV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12 December 2017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 – Interoperability issues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 identifying 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Work in progress </a:t>
            </a:r>
            <a:r>
              <a:rPr lang="en-GB" dirty="0" smtClean="0"/>
              <a:t>– looks almost finalised </a:t>
            </a:r>
          </a:p>
          <a:p>
            <a:pPr lvl="1"/>
            <a:r>
              <a:rPr lang="en-GB" sz="1400" dirty="0" smtClean="0"/>
              <a:t>Thanks to Manfred Beckmann (</a:t>
            </a:r>
            <a:r>
              <a:rPr lang="en-GB" sz="1400" dirty="0" err="1" smtClean="0"/>
              <a:t>Solitec</a:t>
            </a:r>
            <a:r>
              <a:rPr lang="en-GB" sz="1400" dirty="0" smtClean="0"/>
              <a:t>) and Francois </a:t>
            </a:r>
            <a:r>
              <a:rPr lang="en-GB" sz="1400" dirty="0" err="1" smtClean="0"/>
              <a:t>Germain</a:t>
            </a:r>
            <a:r>
              <a:rPr lang="en-GB" sz="1400" dirty="0" smtClean="0"/>
              <a:t> (Thales) for drafting, Gianluca Tamburri (IDS) for review. Missed anyone else?</a:t>
            </a:r>
            <a:endParaRPr lang="en-GB" dirty="0"/>
          </a:p>
          <a:p>
            <a:pPr lvl="1"/>
            <a:r>
              <a:rPr lang="en-GB" sz="1200" dirty="0">
                <a:solidFill>
                  <a:srgbClr val="FF0000"/>
                </a:solidFill>
                <a:hlinkClick r:id="rId2"/>
              </a:rPr>
              <a:t>https://drive.google.com/open?id=18fNVXf2TDJHVDzVZT2_6tgqeH7BATHUbl9wut_qNJKM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124200"/>
            <a:ext cx="5562600" cy="3389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3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 identification </a:t>
            </a:r>
            <a:r>
              <a:rPr lang="en-US" dirty="0" smtClean="0"/>
              <a:t>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(Still) </a:t>
            </a:r>
            <a:r>
              <a:rPr lang="en-GB" dirty="0" err="1" smtClean="0">
                <a:solidFill>
                  <a:srgbClr val="FF0000"/>
                </a:solidFill>
              </a:rPr>
              <a:t>ToDo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See </a:t>
            </a:r>
            <a:r>
              <a:rPr lang="en-GB" dirty="0"/>
              <a:t>what other XMs are using when they refer to aeronautical features, for example FIXM, </a:t>
            </a:r>
            <a:r>
              <a:rPr lang="en-GB" dirty="0" err="1"/>
              <a:t>iWXXM</a:t>
            </a:r>
            <a:endParaRPr lang="en-GB" dirty="0"/>
          </a:p>
          <a:p>
            <a:pPr lvl="2"/>
            <a:r>
              <a:rPr lang="en-GB" dirty="0"/>
              <a:t>For example, FIXM is using also alternatives (such as ICAO or IATA or name for an aerodrome</a:t>
            </a:r>
            <a:r>
              <a:rPr lang="en-GB" dirty="0" smtClean="0"/>
              <a:t>)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</a:rPr>
              <a:t>See presentation of FIXM 4.1 from CCB meeting in </a:t>
            </a:r>
            <a:r>
              <a:rPr lang="en-GB" dirty="0">
                <a:solidFill>
                  <a:srgbClr val="FF0000"/>
                </a:solidFill>
              </a:rPr>
              <a:t>Brussels: </a:t>
            </a:r>
            <a:r>
              <a:rPr lang="en-GB" sz="900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GB" sz="900" dirty="0" smtClean="0">
                <a:solidFill>
                  <a:srgbClr val="FF0000"/>
                </a:solidFill>
                <a:hlinkClick r:id="rId2"/>
              </a:rPr>
              <a:t>aixm.aero/sites/aixm.aero/files/imce/library/ccb_meetings/aixm_ccb_2017_11/fixm_briefing_to_the_aixm_ccb.pptx</a:t>
            </a:r>
            <a:r>
              <a:rPr lang="en-GB" sz="900" dirty="0" smtClean="0">
                <a:solidFill>
                  <a:srgbClr val="FF0000"/>
                </a:solidFill>
              </a:rPr>
              <a:t> 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Cross-check the list with the proposed mandatory attributes for the AIP data set</a:t>
            </a:r>
          </a:p>
          <a:p>
            <a:pPr lvl="1"/>
            <a:r>
              <a:rPr lang="en-GB" dirty="0"/>
              <a:t>Focus on the features that are part of the AIP data set, publish a partial list that concerns only those features, in support of the AIP data set coding guidelines.</a:t>
            </a:r>
          </a:p>
          <a:p>
            <a:pPr lvl="2"/>
            <a:r>
              <a:rPr lang="en-US" dirty="0"/>
              <a:t>Identify potential duplicates by “natural key” (data verification rules with ‘warning’ message</a:t>
            </a:r>
          </a:p>
          <a:p>
            <a:pPr lvl="2"/>
            <a:r>
              <a:rPr lang="en-US" dirty="0"/>
              <a:t>Use in </a:t>
            </a:r>
            <a:r>
              <a:rPr lang="en-US" dirty="0" err="1" smtClean="0"/>
              <a:t>xlink:title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issues 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new entries</a:t>
            </a:r>
          </a:p>
          <a:p>
            <a:pPr lvl="1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drive.google.com/open?id=1kLzaYXxtANNHQFpv1Y4HZM1g4S44IDnBSwgF188oS-g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Needs a clean-up…</a:t>
            </a:r>
          </a:p>
        </p:txBody>
      </p:sp>
    </p:spTree>
    <p:extLst>
      <p:ext uri="{BB962C8B-B14F-4D97-AF65-F5344CB8AC3E}">
        <p14:creationId xmlns:p14="http://schemas.microsoft.com/office/powerpoint/2010/main" val="2631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r>
              <a:rPr lang="en-US" dirty="0" smtClean="0"/>
              <a:t>Next Webex 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WED 22 FEB</a:t>
            </a:r>
          </a:p>
          <a:p>
            <a:pPr lvl="1"/>
            <a:r>
              <a:rPr lang="en-US" dirty="0" smtClean="0"/>
              <a:t>14:30 – 16:30 Brussels time</a:t>
            </a:r>
          </a:p>
          <a:p>
            <a:pPr lvl="1"/>
            <a:r>
              <a:rPr lang="en-US" dirty="0" smtClean="0"/>
              <a:t>Work items topics expected to progress in the meantime</a:t>
            </a:r>
          </a:p>
          <a:p>
            <a:pPr lvl="2"/>
            <a:r>
              <a:rPr lang="en-US" dirty="0" smtClean="0"/>
              <a:t>Metadata requirements</a:t>
            </a:r>
            <a:endParaRPr lang="en-US" dirty="0"/>
          </a:p>
          <a:p>
            <a:pPr lvl="2"/>
            <a:r>
              <a:rPr lang="en-US" dirty="0" smtClean="0"/>
              <a:t>AIP Data Set open interoperability topics</a:t>
            </a:r>
          </a:p>
          <a:p>
            <a:pPr lvl="2"/>
            <a:r>
              <a:rPr lang="en-US" dirty="0" smtClean="0"/>
              <a:t>Feature </a:t>
            </a:r>
            <a:r>
              <a:rPr lang="en-US" dirty="0" smtClean="0"/>
              <a:t>identification properties </a:t>
            </a:r>
            <a:r>
              <a:rPr lang="en-US" dirty="0" smtClean="0"/>
              <a:t>list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73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Metadata </a:t>
            </a:r>
            <a:r>
              <a:rPr lang="en-US" dirty="0"/>
              <a:t>requirements / solution for AIP Data Set</a:t>
            </a:r>
          </a:p>
          <a:p>
            <a:r>
              <a:rPr lang="en-US" dirty="0"/>
              <a:t>AIP Data Set open interoperability topics</a:t>
            </a:r>
          </a:p>
          <a:p>
            <a:r>
              <a:rPr lang="en-US" dirty="0" smtClean="0"/>
              <a:t>Feature </a:t>
            </a:r>
            <a:r>
              <a:rPr lang="en-US" dirty="0"/>
              <a:t>identification properties </a:t>
            </a:r>
            <a:r>
              <a:rPr lang="en-US" dirty="0" smtClean="0"/>
              <a:t>list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8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Approach</a:t>
            </a:r>
          </a:p>
          <a:p>
            <a:pPr lvl="1"/>
            <a:r>
              <a:rPr lang="en-GB" dirty="0" smtClean="0"/>
              <a:t>Short term</a:t>
            </a:r>
          </a:p>
          <a:p>
            <a:pPr lvl="2"/>
            <a:r>
              <a:rPr lang="en-GB" dirty="0" smtClean="0"/>
              <a:t>Metadata specification for the new ICAO data sets, in particular AIP data set</a:t>
            </a:r>
          </a:p>
          <a:p>
            <a:pPr lvl="3"/>
            <a:r>
              <a:rPr lang="en-GB" dirty="0" smtClean="0"/>
              <a:t>Based on the revised Annex 15 and new PANS-AIM provisions</a:t>
            </a:r>
          </a:p>
          <a:p>
            <a:pPr lvl="3"/>
            <a:r>
              <a:rPr lang="en-GB" dirty="0" smtClean="0"/>
              <a:t>Using ISO 19115 (model) and ISO 19139 (XML schema)</a:t>
            </a:r>
          </a:p>
          <a:p>
            <a:pPr lvl="2"/>
            <a:r>
              <a:rPr lang="en-GB" dirty="0" smtClean="0"/>
              <a:t>Related topic: Data Product Specification (ISO 19131) for the ICAO data sets</a:t>
            </a:r>
          </a:p>
          <a:p>
            <a:pPr lvl="3"/>
            <a:endParaRPr lang="en-GB" dirty="0" smtClean="0"/>
          </a:p>
          <a:p>
            <a:pPr lvl="1"/>
            <a:r>
              <a:rPr lang="en-GB" dirty="0" smtClean="0"/>
              <a:t>Long term</a:t>
            </a:r>
          </a:p>
          <a:p>
            <a:pPr lvl="2"/>
            <a:r>
              <a:rPr lang="en-GB" dirty="0" smtClean="0"/>
              <a:t>Metadata specification for data collection</a:t>
            </a:r>
          </a:p>
          <a:p>
            <a:pPr lvl="2"/>
            <a:r>
              <a:rPr lang="en-GB" dirty="0" smtClean="0"/>
              <a:t>Keep using the ISO 19139 XML schema?</a:t>
            </a:r>
          </a:p>
          <a:p>
            <a:pPr lvl="3"/>
            <a:r>
              <a:rPr lang="en-GB" dirty="0" smtClean="0"/>
              <a:t>extremely complex </a:t>
            </a:r>
          </a:p>
          <a:p>
            <a:pPr lvl="3"/>
            <a:r>
              <a:rPr lang="en-GB" dirty="0" smtClean="0"/>
              <a:t>extremely verbose</a:t>
            </a:r>
          </a:p>
          <a:p>
            <a:pPr lvl="3"/>
            <a:r>
              <a:rPr lang="en-GB" dirty="0" smtClean="0"/>
              <a:t>embedded in the GML schema 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89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Discussion about metadata in relation with Web services</a:t>
            </a:r>
          </a:p>
          <a:p>
            <a:pPr lvl="1"/>
            <a:r>
              <a:rPr lang="en-GB" dirty="0" smtClean="0"/>
              <a:t>Some elements of metadata (such as validity of the data) is a query parameter (for example), therefore not really metadata</a:t>
            </a:r>
          </a:p>
          <a:p>
            <a:pPr lvl="1"/>
            <a:r>
              <a:rPr lang="en-GB" dirty="0" smtClean="0"/>
              <a:t>Some metadata could sit in the services registry</a:t>
            </a:r>
          </a:p>
          <a:p>
            <a:pPr lvl="1"/>
            <a:r>
              <a:rPr lang="en-GB" dirty="0" smtClean="0"/>
              <a:t>The IMP is currently working on a “services” specification, which includes discussion about metadata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45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Working directory created in Google Drive</a:t>
            </a:r>
          </a:p>
          <a:p>
            <a:pPr lvl="1"/>
            <a:r>
              <a:rPr lang="en-GB" sz="1600" u="sng" dirty="0">
                <a:hlinkClick r:id="rId2"/>
              </a:rPr>
              <a:t>https://</a:t>
            </a:r>
            <a:r>
              <a:rPr lang="en-GB" sz="1600" u="sng" dirty="0" smtClean="0">
                <a:hlinkClick r:id="rId2"/>
              </a:rPr>
              <a:t>drive.google.com/open?id=0BxlGN-YBj-q0cjZZUllWdzY3OXc</a:t>
            </a:r>
            <a:endParaRPr lang="en-GB" sz="1600" u="sng" dirty="0" smtClean="0"/>
          </a:p>
          <a:p>
            <a:pPr lvl="1"/>
            <a:endParaRPr lang="en-GB" sz="1600" u="sng" dirty="0"/>
          </a:p>
          <a:p>
            <a:r>
              <a:rPr lang="en-GB" dirty="0" smtClean="0">
                <a:solidFill>
                  <a:schemeClr val="tx1"/>
                </a:solidFill>
              </a:rPr>
              <a:t>Conclusions from previous Webex </a:t>
            </a:r>
          </a:p>
          <a:p>
            <a:pPr lvl="1"/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 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list of mandatory ISO 19115 / ISO 19139 elements (such as Point of Contact for Metadata, topic category, language, etc.)</a:t>
            </a:r>
          </a:p>
          <a:p>
            <a:pPr lvl="1"/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find maybe a better solution for the “AIRAC” flag, which actually means that the current data set was issued under the AIRAC cycle rules</a:t>
            </a:r>
          </a:p>
          <a:p>
            <a:pPr lvl="1"/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See if possible to use more specific codes, such as “air transportation”. This might require changes in the ISO 19139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codeList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GB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5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Discussion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Applicability of the metadata proposal (currently labelled as “Metadata for AIP data set”)</a:t>
            </a:r>
          </a:p>
          <a:p>
            <a:pPr lvl="2"/>
            <a:r>
              <a:rPr lang="en-GB" dirty="0" smtClean="0">
                <a:solidFill>
                  <a:schemeClr val="tx1"/>
                </a:solidFill>
              </a:rPr>
              <a:t>According to Annex 15 and PANS-AIM - minimal metadata to be provided for all ICAO data sets (AIP, obstacle, procedures, airports mapping, terrain)</a:t>
            </a:r>
          </a:p>
          <a:p>
            <a:pPr lvl="2"/>
            <a:r>
              <a:rPr lang="en-GB" dirty="0" smtClean="0">
                <a:solidFill>
                  <a:schemeClr val="tx1"/>
                </a:solidFill>
              </a:rPr>
              <a:t>However, some dataset (such as airport mapping and obstacles) have additional metadata requirements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Conclusion</a:t>
            </a:r>
          </a:p>
          <a:p>
            <a:pPr lvl="2"/>
            <a:r>
              <a:rPr lang="en-GB" dirty="0" smtClean="0">
                <a:solidFill>
                  <a:schemeClr val="tx1"/>
                </a:solidFill>
              </a:rPr>
              <a:t>Scott will do a final edit of the document in Word, then it will be made available through the public web site </a:t>
            </a:r>
          </a:p>
          <a:p>
            <a:pPr lvl="3"/>
            <a:r>
              <a:rPr lang="en-GB" sz="1400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GB" sz="1400" dirty="0" smtClean="0">
                <a:solidFill>
                  <a:schemeClr val="tx1"/>
                </a:solidFill>
                <a:hlinkClick r:id="rId2"/>
              </a:rPr>
              <a:t>ext.eurocontrol.int/aixm_confluence/display/ACGAIP/Metadata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</a:p>
          <a:p>
            <a:pPr lvl="1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5318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scenarios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Reason for scenarios</a:t>
            </a:r>
          </a:p>
          <a:p>
            <a:pPr lvl="1"/>
            <a:r>
              <a:rPr lang="en-US" dirty="0" smtClean="0"/>
              <a:t>Some interoperability issues (such as discordant UUID) are likely to have different solutions in different use cases</a:t>
            </a:r>
          </a:p>
          <a:p>
            <a:pPr lvl="2"/>
            <a:r>
              <a:rPr lang="en-US" sz="1400" dirty="0"/>
              <a:t>If this is not really the case, the scenarios could be merged in the end…</a:t>
            </a:r>
          </a:p>
          <a:p>
            <a:r>
              <a:rPr lang="en-US" dirty="0" smtClean="0"/>
              <a:t>Proposed scenarios </a:t>
            </a:r>
            <a:r>
              <a:rPr lang="en-US" sz="1600" dirty="0" smtClean="0"/>
              <a:t>(in the order of priorities)</a:t>
            </a:r>
            <a:endParaRPr lang="en-US" dirty="0" smtClean="0"/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B050"/>
                </a:solidFill>
              </a:rPr>
              <a:t>AIS publishing data under ICAO SARPS (including provision of data to DAT providers or to another ANSP)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Hub scenario (EAD, other regional implementations)</a:t>
            </a:r>
          </a:p>
          <a:p>
            <a:pPr lvl="3">
              <a:buFont typeface="+mj-lt"/>
              <a:buAutoNum type="arabicPeriod"/>
            </a:pPr>
            <a:r>
              <a:rPr lang="en-US" sz="1200" dirty="0" smtClean="0"/>
              <a:t>Including data coordination with other hubs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Data originator(s) to/from ANSP (particular case – procedure designer, airport data originator)</a:t>
            </a:r>
          </a:p>
          <a:p>
            <a:r>
              <a:rPr lang="en-US" dirty="0" smtClean="0"/>
              <a:t>Other possible scenarios (for later)</a:t>
            </a:r>
          </a:p>
          <a:p>
            <a:pPr lvl="2"/>
            <a:r>
              <a:rPr lang="en-US" sz="1400" dirty="0" smtClean="0"/>
              <a:t>Data merge between FIXM, AIXM and </a:t>
            </a:r>
            <a:r>
              <a:rPr lang="en-US" sz="1400" dirty="0" err="1" smtClean="0"/>
              <a:t>iWXXM</a:t>
            </a:r>
            <a:r>
              <a:rPr lang="en-US" sz="1400" dirty="0" smtClean="0"/>
              <a:t> data sets</a:t>
            </a:r>
          </a:p>
          <a:p>
            <a:pPr lvl="2"/>
            <a:r>
              <a:rPr lang="en-US" sz="1400" dirty="0" smtClean="0"/>
              <a:t>Large scale SWIM interoperability exercises using multiple non-coordinated data sets (such as in the SESAR or FAA demonstrations)</a:t>
            </a:r>
          </a:p>
          <a:p>
            <a:pPr lvl="2"/>
            <a:r>
              <a:rPr lang="en-US" sz="1400" dirty="0" smtClean="0"/>
              <a:t>Use of AIXM data for simulators? </a:t>
            </a:r>
          </a:p>
          <a:p>
            <a:pPr lvl="2"/>
            <a:r>
              <a:rPr lang="en-US" sz="1400" dirty="0" smtClean="0"/>
              <a:t>Digital NOTAM (world-wide)</a:t>
            </a:r>
          </a:p>
          <a:p>
            <a:pPr lvl="2"/>
            <a:r>
              <a:rPr lang="en-US" sz="1400" dirty="0" smtClean="0"/>
              <a:t>IMP “services”</a:t>
            </a:r>
          </a:p>
        </p:txBody>
      </p:sp>
    </p:spTree>
    <p:extLst>
      <p:ext uri="{BB962C8B-B14F-4D97-AF65-F5344CB8AC3E}">
        <p14:creationId xmlns:p14="http://schemas.microsoft.com/office/powerpoint/2010/main" val="718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AIP Data SET Use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Interoperability rules </a:t>
            </a:r>
          </a:p>
          <a:p>
            <a:pPr lvl="1"/>
            <a:r>
              <a:rPr lang="en-GB" dirty="0"/>
              <a:t>Mature content - available for public comments on the new Confluence web site</a:t>
            </a:r>
          </a:p>
          <a:p>
            <a:pPr lvl="2"/>
            <a:r>
              <a:rPr lang="en-GB" dirty="0">
                <a:hlinkClick r:id="rId2"/>
              </a:rPr>
              <a:t>https://ext.eurocontrol.int/aixm_confluence/display/ACGAIP/Interoperability+rules</a:t>
            </a:r>
            <a:r>
              <a:rPr lang="en-GB" dirty="0"/>
              <a:t> 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One new comment concerning the use of OTHER…</a:t>
            </a:r>
            <a:r>
              <a:rPr lang="en-GB" dirty="0">
                <a:solidFill>
                  <a:srgbClr val="FF0000"/>
                </a:solidFill>
                <a:hlinkClick r:id="rId3"/>
              </a:rPr>
              <a:t>(3)</a:t>
            </a:r>
            <a:endParaRPr lang="en-GB" dirty="0">
              <a:solidFill>
                <a:srgbClr val="FF0000"/>
              </a:solidFill>
            </a:endParaRPr>
          </a:p>
          <a:p>
            <a:pPr lvl="2"/>
            <a:r>
              <a:rPr lang="en-GB" dirty="0"/>
              <a:t>Older </a:t>
            </a:r>
            <a:r>
              <a:rPr lang="en-GB" dirty="0" smtClean="0"/>
              <a:t>comments – work in progress </a:t>
            </a:r>
            <a:r>
              <a:rPr lang="en-GB" dirty="0">
                <a:hlinkClick r:id="rId2"/>
              </a:rPr>
              <a:t>(1)</a:t>
            </a:r>
            <a:r>
              <a:rPr lang="en-GB" dirty="0"/>
              <a:t>, </a:t>
            </a:r>
            <a:r>
              <a:rPr lang="en-GB" dirty="0">
                <a:hlinkClick r:id="rId4"/>
              </a:rPr>
              <a:t>(2</a:t>
            </a:r>
            <a:r>
              <a:rPr lang="en-GB" dirty="0" smtClean="0">
                <a:hlinkClick r:id="rId4"/>
              </a:rPr>
              <a:t>)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2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AIP Data SET Use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Interoperability rules </a:t>
            </a:r>
          </a:p>
          <a:p>
            <a:pPr lvl="1"/>
            <a:r>
              <a:rPr lang="en-GB" dirty="0" smtClean="0"/>
              <a:t>Drafting area in Google Drive – for the participants in this working group</a:t>
            </a:r>
          </a:p>
          <a:p>
            <a:pPr lvl="2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drive.google.com/drive/folders/0BxlGN-YBj-q0bnZkSzFoaC1HbVE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Propose to move to public web site</a:t>
            </a:r>
          </a:p>
          <a:p>
            <a:pPr lvl="3"/>
            <a:r>
              <a:rPr lang="en-GB" dirty="0"/>
              <a:t>Format and </a:t>
            </a:r>
            <a:r>
              <a:rPr lang="en-GB" dirty="0" smtClean="0"/>
              <a:t>distribution – provision as files</a:t>
            </a:r>
          </a:p>
          <a:p>
            <a:pPr lvl="3"/>
            <a:r>
              <a:rPr lang="en-GB" dirty="0" smtClean="0"/>
              <a:t>Use of </a:t>
            </a:r>
            <a:r>
              <a:rPr lang="en-GB" dirty="0" err="1" smtClean="0"/>
              <a:t>nilReason</a:t>
            </a:r>
            <a:endParaRPr lang="en-GB" dirty="0" smtClean="0"/>
          </a:p>
          <a:p>
            <a:pPr lvl="3"/>
            <a:r>
              <a:rPr lang="en-GB" dirty="0" smtClean="0"/>
              <a:t>Data Set – allowed features</a:t>
            </a:r>
            <a:endParaRPr lang="en-GB" dirty="0"/>
          </a:p>
          <a:p>
            <a:pPr lvl="3"/>
            <a:r>
              <a:rPr lang="en-GB" dirty="0" smtClean="0"/>
              <a:t>Additional XSD rule - </a:t>
            </a:r>
            <a:r>
              <a:rPr lang="en-GB" dirty="0" err="1" smtClean="0"/>
              <a:t>NaN</a:t>
            </a:r>
            <a:r>
              <a:rPr lang="en-GB" dirty="0" smtClean="0"/>
              <a:t> and INF not allowed</a:t>
            </a:r>
          </a:p>
          <a:p>
            <a:pPr lvl="2"/>
            <a:r>
              <a:rPr lang="en-GB" dirty="0" smtClean="0"/>
              <a:t>Open issues</a:t>
            </a:r>
          </a:p>
          <a:p>
            <a:pPr lvl="3"/>
            <a:r>
              <a:rPr lang="en-GB" dirty="0" smtClean="0"/>
              <a:t>See “suggested text in the document”…</a:t>
            </a:r>
          </a:p>
          <a:p>
            <a:pPr lvl="4"/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drive.google.com/open?id=1VSsMr3JVNFIrLowWxt8Ft6-M3n1xZL6lqED8f4m5Ppk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669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10368</TotalTime>
  <Words>830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Apothecary</vt:lpstr>
      <vt:lpstr>AIXM 5.1 – Interoperability issues</vt:lpstr>
      <vt:lpstr>Agenda</vt:lpstr>
      <vt:lpstr>Metadata</vt:lpstr>
      <vt:lpstr>Metadata</vt:lpstr>
      <vt:lpstr>Metadata</vt:lpstr>
      <vt:lpstr>metadata</vt:lpstr>
      <vt:lpstr>Interoperability scenarios</vt:lpstr>
      <vt:lpstr>AIP Data SET Use Case</vt:lpstr>
      <vt:lpstr>AIP Data SET Use Case</vt:lpstr>
      <vt:lpstr>Feature identifying properties</vt:lpstr>
      <vt:lpstr>Feature identification properties</vt:lpstr>
      <vt:lpstr>Global issues list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644</cp:revision>
  <dcterms:created xsi:type="dcterms:W3CDTF">2006-08-16T00:00:00Z</dcterms:created>
  <dcterms:modified xsi:type="dcterms:W3CDTF">2017-12-13T10:46:39Z</dcterms:modified>
</cp:coreProperties>
</file>