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5" r:id="rId3"/>
    <p:sldId id="383" r:id="rId4"/>
    <p:sldId id="385" r:id="rId5"/>
    <p:sldId id="386" r:id="rId6"/>
    <p:sldId id="3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>
        <p:scale>
          <a:sx n="140" d="100"/>
          <a:sy n="140" d="100"/>
        </p:scale>
        <p:origin x="-115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11/20/2017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20 </a:t>
            </a:r>
            <a:r>
              <a:rPr lang="en-US" dirty="0" err="1" smtClean="0"/>
              <a:t>nov</a:t>
            </a:r>
            <a:r>
              <a:rPr lang="en-US" dirty="0" smtClean="0"/>
              <a:t> 2017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IMP feed-back</a:t>
            </a:r>
          </a:p>
          <a:p>
            <a:pPr lvl="0"/>
            <a:r>
              <a:rPr lang="en-GB" dirty="0" smtClean="0"/>
              <a:t>CCB meeting in Brussels – agenda</a:t>
            </a:r>
          </a:p>
          <a:p>
            <a:r>
              <a:rPr lang="en-GB" dirty="0" smtClean="0"/>
              <a:t>JIRA </a:t>
            </a:r>
            <a:r>
              <a:rPr lang="en-GB" dirty="0" smtClean="0"/>
              <a:t>– review issues under evaluation (59!)</a:t>
            </a:r>
            <a:endParaRPr lang="en-GB" dirty="0" smtClean="0"/>
          </a:p>
          <a:p>
            <a:r>
              <a:rPr lang="en-GB" dirty="0" smtClean="0"/>
              <a:t>Next Webex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2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 feedback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CCB Report submitted by</a:t>
            </a:r>
            <a:endParaRPr lang="en-GB" sz="1800" dirty="0" smtClean="0">
              <a:solidFill>
                <a:srgbClr val="FF0000"/>
              </a:solidFill>
            </a:endParaRPr>
          </a:p>
          <a:p>
            <a:pPr lvl="1"/>
            <a:r>
              <a:rPr lang="en-GB" sz="1600" dirty="0" smtClean="0"/>
              <a:t>Razvan Guleac and Deb Cowell</a:t>
            </a:r>
          </a:p>
          <a:p>
            <a:r>
              <a:rPr lang="en-GB" sz="1800" dirty="0" smtClean="0"/>
              <a:t>IMP </a:t>
            </a:r>
            <a:r>
              <a:rPr lang="en-GB" sz="1800" dirty="0" smtClean="0"/>
              <a:t>discussions</a:t>
            </a:r>
          </a:p>
          <a:p>
            <a:pPr lvl="1"/>
            <a:r>
              <a:rPr lang="en-GB" sz="1600" dirty="0" smtClean="0"/>
              <a:t>Well received by the IMP</a:t>
            </a:r>
          </a:p>
          <a:p>
            <a:pPr lvl="2"/>
            <a:r>
              <a:rPr lang="en-GB" sz="1400" dirty="0" smtClean="0"/>
              <a:t>Second report to the IMP, structure and content level of the report considered satisfactory by the IMP</a:t>
            </a:r>
          </a:p>
          <a:p>
            <a:pPr lvl="3"/>
            <a:r>
              <a:rPr lang="en-GB" sz="1200" dirty="0" smtClean="0"/>
              <a:t>Conclusion -&gt; keep same structure for the next report in 2018</a:t>
            </a:r>
            <a:endParaRPr lang="en-GB" sz="1200" dirty="0" smtClean="0"/>
          </a:p>
          <a:p>
            <a:pPr lvl="1"/>
            <a:r>
              <a:rPr lang="en-GB" sz="1600" dirty="0" smtClean="0"/>
              <a:t>Questions about work done on interoperability issues</a:t>
            </a:r>
          </a:p>
          <a:p>
            <a:pPr lvl="2"/>
            <a:r>
              <a:rPr lang="en-GB" sz="1400" dirty="0" smtClean="0"/>
              <a:t>Expressed an interest on seeing a resolution from the CCB on the results of the interoperability issues</a:t>
            </a:r>
          </a:p>
          <a:p>
            <a:pPr lvl="1"/>
            <a:r>
              <a:rPr lang="en-GB" sz="1600" dirty="0" smtClean="0"/>
              <a:t>IMP members can have read-only access to the CCB Jira, no actual request</a:t>
            </a:r>
          </a:p>
          <a:p>
            <a:pPr lvl="1"/>
            <a:r>
              <a:rPr lang="en-GB" sz="1600" dirty="0" smtClean="0"/>
              <a:t>Concerning an AIS-AIM group at ICAO leve</a:t>
            </a:r>
            <a:r>
              <a:rPr lang="en-GB" sz="1600" dirty="0" smtClean="0"/>
              <a:t>l</a:t>
            </a:r>
          </a:p>
          <a:p>
            <a:pPr lvl="2"/>
            <a:r>
              <a:rPr lang="en-GB" sz="1400" dirty="0" smtClean="0"/>
              <a:t>Debriefing provided by the ICAO Secretariat </a:t>
            </a:r>
            <a:r>
              <a:rPr lang="en-GB" sz="1400" dirty="0" err="1" smtClean="0"/>
              <a:t>wrt</a:t>
            </a:r>
            <a:r>
              <a:rPr lang="en-GB" sz="1400" dirty="0" smtClean="0"/>
              <a:t> the brainstorming session that took place in Montreal on 1-2 Nov, mostly former AIS-AIMSG of ICAO</a:t>
            </a:r>
          </a:p>
          <a:p>
            <a:pPr lvl="2"/>
            <a:r>
              <a:rPr lang="en-GB" sz="1400" dirty="0" smtClean="0"/>
              <a:t>Not decided yet by ICAO if/where an AIS-AIM group will be established. ICAO Secretariat working on a justification for such a group to be established.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50905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CCB Meeting in Brussels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 list of participants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pPr lvl="1"/>
            <a:endParaRPr lang="en-GB" dirty="0" smtClean="0"/>
          </a:p>
          <a:p>
            <a:r>
              <a:rPr lang="en-GB" dirty="0" smtClean="0"/>
              <a:t>Agenda</a:t>
            </a:r>
          </a:p>
          <a:p>
            <a:pPr lvl="1"/>
            <a:r>
              <a:rPr lang="en-GB" dirty="0" smtClean="0"/>
              <a:t>See separate document (version 4)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444916"/>
              </p:ext>
            </p:extLst>
          </p:nvPr>
        </p:nvGraphicFramePr>
        <p:xfrm>
          <a:off x="914400" y="2286000"/>
          <a:ext cx="4908550" cy="228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085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Katrina Wilson</a:t>
                      </a:r>
                      <a:r>
                        <a:rPr lang="en-GB" sz="1100" u="none" strike="noStrike" baseline="0" dirty="0" smtClean="0">
                          <a:effectLst/>
                        </a:rPr>
                        <a:t> (FAA</a:t>
                      </a:r>
                      <a:r>
                        <a:rPr lang="en-GB" sz="1100" u="none" strike="noStrike" dirty="0" smtClean="0">
                          <a:effectLst/>
                        </a:rPr>
                        <a:t>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Aleksandr </a:t>
                      </a:r>
                      <a:r>
                        <a:rPr lang="en-GB" sz="1100" u="none" strike="noStrike" dirty="0" smtClean="0">
                          <a:effectLst/>
                        </a:rPr>
                        <a:t>Razov (</a:t>
                      </a:r>
                      <a:r>
                        <a:rPr lang="en-GB" sz="1100" u="none" strike="noStrike" dirty="0" err="1" smtClean="0">
                          <a:effectLst/>
                        </a:rPr>
                        <a:t>MonitorSoft</a:t>
                      </a:r>
                      <a:r>
                        <a:rPr lang="en-GB" sz="1100" u="none" strike="noStrike" dirty="0" smtClean="0">
                          <a:effectLst/>
                        </a:rPr>
                        <a:t>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Eddy Porosnicu (Eurocontrol/AIM)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Jan-Philipp LAUER (DFS)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Jodi </a:t>
                      </a:r>
                      <a:r>
                        <a:rPr lang="en-GB" sz="1100" u="none" strike="noStrike" dirty="0" err="1">
                          <a:effectLst/>
                        </a:rPr>
                        <a:t>Brainard</a:t>
                      </a:r>
                      <a:r>
                        <a:rPr lang="en-GB" sz="1100" u="none" strike="noStrike" dirty="0">
                          <a:effectLst/>
                        </a:rPr>
                        <a:t> (NGA - Aeronautical)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Luca CANNUCCIARI (ENAV)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Michal Kadlec (</a:t>
                      </a:r>
                      <a:r>
                        <a:rPr lang="en-GB" sz="1100" u="none" strike="noStrike" dirty="0" err="1">
                          <a:effectLst/>
                        </a:rPr>
                        <a:t>Avitech</a:t>
                      </a:r>
                      <a:r>
                        <a:rPr lang="en-GB" sz="1100" u="none" strike="noStrike" dirty="0">
                          <a:effectLst/>
                        </a:rPr>
                        <a:t>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Mickael </a:t>
                      </a:r>
                      <a:r>
                        <a:rPr lang="en-GB" sz="1100" u="none" strike="noStrike" dirty="0" err="1">
                          <a:effectLst/>
                        </a:rPr>
                        <a:t>Guillot</a:t>
                      </a:r>
                      <a:r>
                        <a:rPr lang="en-GB" sz="1100" u="none" strike="noStrike" dirty="0">
                          <a:effectLst/>
                        </a:rPr>
                        <a:t> (DSNA/AIS)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 smtClean="0">
                          <a:effectLst/>
                        </a:rPr>
                        <a:t>Robin Houtmeyers (</a:t>
                      </a:r>
                      <a:r>
                        <a:rPr lang="en-GB" sz="1100" u="none" strike="noStrike" dirty="0" err="1" smtClean="0">
                          <a:effectLst/>
                        </a:rPr>
                        <a:t>Luciad</a:t>
                      </a:r>
                      <a:r>
                        <a:rPr lang="en-GB" sz="1100" u="none" strike="noStrike" dirty="0" smtClean="0">
                          <a:effectLst/>
                        </a:rPr>
                        <a:t>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Klaus Dücker (DFS)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Karen </a:t>
                      </a:r>
                      <a:r>
                        <a:rPr lang="en-GB" sz="1100" u="none" strike="noStrike" dirty="0" err="1" smtClean="0">
                          <a:effectLst/>
                        </a:rPr>
                        <a:t>Kropornicki</a:t>
                      </a:r>
                      <a:r>
                        <a:rPr lang="en-GB" sz="1100" u="none" strike="noStrike" dirty="0" smtClean="0">
                          <a:effectLst/>
                        </a:rPr>
                        <a:t> (NGA)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Philippe Beaudoin (DSNA, France)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1440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 open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Recent changes</a:t>
            </a:r>
          </a:p>
          <a:p>
            <a:pPr lvl="1"/>
            <a:r>
              <a:rPr lang="en-GB" dirty="0" smtClean="0"/>
              <a:t>Completed the actions from the previous Webex</a:t>
            </a:r>
            <a:r>
              <a:rPr lang="en-GB" dirty="0"/>
              <a:t> </a:t>
            </a:r>
            <a:r>
              <a:rPr lang="en-GB" dirty="0" smtClean="0"/>
              <a:t>(added/updated issues as identified in previous Webex)</a:t>
            </a:r>
          </a:p>
          <a:p>
            <a:pPr lvl="1"/>
            <a:r>
              <a:rPr lang="en-GB" dirty="0" smtClean="0"/>
              <a:t>Some new issues raised</a:t>
            </a:r>
          </a:p>
          <a:p>
            <a:pPr lvl="1"/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82223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Webex/Meeting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AIXM CCB Meeting in Brussels </a:t>
            </a:r>
            <a:endParaRPr lang="en-GB" dirty="0"/>
          </a:p>
          <a:p>
            <a:pPr lvl="1"/>
            <a:r>
              <a:rPr lang="en-GB" sz="1600" dirty="0" smtClean="0"/>
              <a:t>30 November – 01 December</a:t>
            </a:r>
          </a:p>
          <a:p>
            <a:pPr lvl="1"/>
            <a:r>
              <a:rPr lang="en-GB" sz="1600" i="1" dirty="0" smtClean="0">
                <a:solidFill>
                  <a:srgbClr val="FF0000"/>
                </a:solidFill>
              </a:rPr>
              <a:t>Please confirm your participation before 25 Nov (if not done already)</a:t>
            </a:r>
          </a:p>
          <a:p>
            <a:pPr lvl="1"/>
            <a:endParaRPr lang="en-GB" sz="1600" dirty="0" smtClean="0"/>
          </a:p>
          <a:p>
            <a:pPr lvl="1"/>
            <a:r>
              <a:rPr lang="en-GB" sz="1600" i="1" dirty="0" smtClean="0"/>
              <a:t>Note: Eurocontrol AIXM Coding Guidelines FG </a:t>
            </a:r>
          </a:p>
          <a:p>
            <a:pPr lvl="2"/>
            <a:r>
              <a:rPr lang="en-GB" sz="1400" dirty="0" smtClean="0"/>
              <a:t>Brussels</a:t>
            </a:r>
            <a:r>
              <a:rPr lang="en-GB" sz="1400" dirty="0"/>
              <a:t>, 28-29 November 2017 </a:t>
            </a:r>
          </a:p>
          <a:p>
            <a:pPr lvl="2"/>
            <a:r>
              <a:rPr lang="en-US" sz="1400" dirty="0"/>
              <a:t>first Day - Digital NOTAM</a:t>
            </a:r>
          </a:p>
          <a:p>
            <a:pPr lvl="2"/>
            <a:r>
              <a:rPr lang="en-US" sz="1400" dirty="0"/>
              <a:t>second Day - AIP data set and Obstacles coding </a:t>
            </a:r>
            <a:r>
              <a:rPr lang="en-US" sz="1400" dirty="0" smtClean="0"/>
              <a:t>guidelines</a:t>
            </a:r>
          </a:p>
          <a:p>
            <a:pPr lvl="1"/>
            <a:endParaRPr lang="en-US" sz="1600" dirty="0"/>
          </a:p>
          <a:p>
            <a:r>
              <a:rPr lang="en-US" sz="2200" dirty="0"/>
              <a:t>Next Webex proposed </a:t>
            </a:r>
            <a:r>
              <a:rPr lang="en-US" sz="2200"/>
              <a:t>for </a:t>
            </a:r>
            <a:r>
              <a:rPr lang="en-US" sz="2200" smtClean="0">
                <a:solidFill>
                  <a:srgbClr val="FF0000"/>
                </a:solidFill>
              </a:rPr>
              <a:t>MON 18</a:t>
            </a:r>
            <a:r>
              <a:rPr lang="en-US" sz="2200" smtClean="0">
                <a:solidFill>
                  <a:srgbClr val="FF0000"/>
                </a:solidFill>
              </a:rPr>
              <a:t> </a:t>
            </a:r>
            <a:r>
              <a:rPr lang="en-US" sz="2200" dirty="0">
                <a:solidFill>
                  <a:srgbClr val="FF0000"/>
                </a:solidFill>
              </a:rPr>
              <a:t>DEC, 14:30-16:30 (CET)</a:t>
            </a:r>
          </a:p>
          <a:p>
            <a:pPr lvl="1"/>
            <a:r>
              <a:rPr lang="en-US" sz="1800" dirty="0" smtClean="0"/>
              <a:t>Agenda</a:t>
            </a:r>
            <a:endParaRPr lang="en-US" sz="1800" dirty="0"/>
          </a:p>
          <a:p>
            <a:pPr lvl="2"/>
            <a:r>
              <a:rPr lang="en-US" sz="1400" dirty="0" smtClean="0"/>
              <a:t>Actions after meeting in Brussels</a:t>
            </a:r>
            <a:endParaRPr lang="en-US" sz="1200" dirty="0"/>
          </a:p>
          <a:p>
            <a:pPr lvl="2"/>
            <a:r>
              <a:rPr lang="en-US" sz="1400" dirty="0"/>
              <a:t>Temporality document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35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10051</TotalTime>
  <Words>352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AIXM 5.2 – WIP</vt:lpstr>
      <vt:lpstr>Proposed Agenda</vt:lpstr>
      <vt:lpstr>IMP feedback</vt:lpstr>
      <vt:lpstr>CCB Meeting in Brussels</vt:lpstr>
      <vt:lpstr>JIRA open issues</vt:lpstr>
      <vt:lpstr>Next Webex/Meeting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633</cp:revision>
  <dcterms:created xsi:type="dcterms:W3CDTF">2006-08-16T00:00:00Z</dcterms:created>
  <dcterms:modified xsi:type="dcterms:W3CDTF">2017-11-20T14:14:34Z</dcterms:modified>
</cp:coreProperties>
</file>