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87" r:id="rId3"/>
    <p:sldId id="375" r:id="rId4"/>
    <p:sldId id="396" r:id="rId5"/>
    <p:sldId id="394" r:id="rId6"/>
    <p:sldId id="395" r:id="rId7"/>
    <p:sldId id="398" r:id="rId8"/>
    <p:sldId id="397" r:id="rId9"/>
    <p:sldId id="399" r:id="rId10"/>
    <p:sldId id="393" r:id="rId11"/>
    <p:sldId id="384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OSNICU Eduard" initials="P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86" autoAdjust="0"/>
    <p:restoredTop sz="94660"/>
  </p:normalViewPr>
  <p:slideViewPr>
    <p:cSldViewPr>
      <p:cViewPr>
        <p:scale>
          <a:sx n="120" d="100"/>
          <a:sy n="120" d="100"/>
        </p:scale>
        <p:origin x="-1728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10/16/2017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10/16/2017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10/16/2017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10/16/2017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10/16/2017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10/16/2017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10/16/2017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10/16/2017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10/16/2017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open?id=1kLzaYXxtANNHQFpv1Y4HZM1g4S44IDnBSwgF188oS-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drive/folders/0BxlGN-YBj-q0bnZkSzFoaC1HbVE" TargetMode="External"/><Relationship Id="rId2" Type="http://schemas.openxmlformats.org/officeDocument/2006/relationships/hyperlink" Target="https://ext.eurocontrol.int/aixm_confluence/display/ACGAIP/Interoperability+rule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rive.google.com/open?id=1VSsMr3JVNFIrLowWxt8Ft6-M3n1xZL6lqED8f4m5Ppk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1HHOOhW437re3UkHYaHKUNNzpd-rgL60g8g1joQT4PhA" TargetMode="External"/><Relationship Id="rId2" Type="http://schemas.openxmlformats.org/officeDocument/2006/relationships/hyperlink" Target="https://drive.google.com/open?id=0BxlGN-YBj-q0cjZZUllWdzY3OX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rive.google.com/open?id=1mnZwJwlzcBFlagEeIopiPHDMRIdg6aAvKL6dd-jhaSI" TargetMode="External"/><Relationship Id="rId4" Type="http://schemas.openxmlformats.org/officeDocument/2006/relationships/hyperlink" Target="https://drive.google.com/open?id=1xdIlxwF6C_GZz4XmL2iSYhkZs09dRkpSVYvsR5mGMp4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1mnZwJwlzcBFlagEeIopiPHDMRIdg6aAvKL6dd-jhaSI" TargetMode="External"/><Relationship Id="rId2" Type="http://schemas.openxmlformats.org/officeDocument/2006/relationships/hyperlink" Target="https://drive.google.com/open?id=1xdIlxwF6C_GZz4XmL2iSYhkZs09dRkpSVYvsR5mGMp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open?id=18fNVXf2TDJHVDzVZT2_6tgqeH7BATHUbl9wut_qNJK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AIXM CCB – Webex 13 </a:t>
            </a:r>
            <a:r>
              <a:rPr lang="en-US" dirty="0" err="1" smtClean="0"/>
              <a:t>october</a:t>
            </a:r>
            <a:r>
              <a:rPr lang="en-US" dirty="0" smtClean="0"/>
              <a:t> 2017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AIXM 5.1 – Interoperability issues</a:t>
            </a:r>
            <a:endParaRPr lang="en-GB" dirty="0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66900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issues list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new </a:t>
            </a:r>
            <a:r>
              <a:rPr lang="en-US" dirty="0" err="1" smtClean="0"/>
              <a:t>enties</a:t>
            </a:r>
            <a:endParaRPr lang="en-US" dirty="0" smtClean="0"/>
          </a:p>
          <a:p>
            <a:pPr lvl="1"/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drive.google.com/open?id=1kLzaYXxtANNHQFpv1Y4HZM1g4S44IDnBSwgF188oS-g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Needs a clean-up…</a:t>
            </a:r>
          </a:p>
        </p:txBody>
      </p:sp>
    </p:spTree>
    <p:extLst>
      <p:ext uri="{BB962C8B-B14F-4D97-AF65-F5344CB8AC3E}">
        <p14:creationId xmlns:p14="http://schemas.microsoft.com/office/powerpoint/2010/main" val="26315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373563"/>
          </a:xfrm>
        </p:spPr>
        <p:txBody>
          <a:bodyPr/>
          <a:lstStyle/>
          <a:p>
            <a:r>
              <a:rPr lang="en-US" dirty="0" smtClean="0"/>
              <a:t>Next Webex </a:t>
            </a:r>
            <a:endParaRPr lang="en-US" dirty="0"/>
          </a:p>
          <a:p>
            <a:pPr lvl="1"/>
            <a:r>
              <a:rPr lang="en-US" smtClean="0">
                <a:solidFill>
                  <a:srgbClr val="FF0000"/>
                </a:solidFill>
              </a:rPr>
              <a:t>TUE </a:t>
            </a:r>
            <a:r>
              <a:rPr lang="en-US" dirty="0" smtClean="0">
                <a:solidFill>
                  <a:srgbClr val="FF0000"/>
                </a:solidFill>
              </a:rPr>
              <a:t>14 November</a:t>
            </a:r>
          </a:p>
          <a:p>
            <a:pPr lvl="1"/>
            <a:r>
              <a:rPr lang="en-US" dirty="0" smtClean="0"/>
              <a:t>14:30 – 16:30 Brussels time</a:t>
            </a:r>
          </a:p>
          <a:p>
            <a:pPr lvl="1"/>
            <a:r>
              <a:rPr lang="en-US" dirty="0" smtClean="0"/>
              <a:t>Work items topics expected to progress in the meantime</a:t>
            </a:r>
          </a:p>
          <a:p>
            <a:pPr lvl="2"/>
            <a:r>
              <a:rPr lang="en-US" dirty="0" smtClean="0"/>
              <a:t>AIP Data Set open interoperability topics</a:t>
            </a:r>
            <a:endParaRPr lang="en-US" dirty="0"/>
          </a:p>
          <a:p>
            <a:pPr lvl="2"/>
            <a:r>
              <a:rPr lang="en-US" dirty="0" smtClean="0"/>
              <a:t>Metadata requirements / solution for AIP Data Set</a:t>
            </a:r>
          </a:p>
          <a:p>
            <a:pPr lvl="2"/>
            <a:r>
              <a:rPr lang="en-US" dirty="0" smtClean="0"/>
              <a:t>Feature identification properties list</a:t>
            </a:r>
          </a:p>
        </p:txBody>
      </p:sp>
    </p:spTree>
    <p:extLst>
      <p:ext uri="{BB962C8B-B14F-4D97-AF65-F5344CB8AC3E}">
        <p14:creationId xmlns:p14="http://schemas.microsoft.com/office/powerpoint/2010/main" val="81736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Interoperability rules for ICAO data sets</a:t>
            </a:r>
          </a:p>
          <a:p>
            <a:pPr lvl="1"/>
            <a:r>
              <a:rPr lang="en-US" dirty="0" smtClean="0"/>
              <a:t>Open </a:t>
            </a:r>
            <a:r>
              <a:rPr lang="en-US" dirty="0"/>
              <a:t>points</a:t>
            </a:r>
          </a:p>
          <a:p>
            <a:r>
              <a:rPr lang="en-US" dirty="0" smtClean="0"/>
              <a:t>Metadata </a:t>
            </a:r>
            <a:r>
              <a:rPr lang="en-US" dirty="0"/>
              <a:t>requirements </a:t>
            </a:r>
            <a:endParaRPr lang="en-US" dirty="0" smtClean="0"/>
          </a:p>
          <a:p>
            <a:pPr lvl="1"/>
            <a:r>
              <a:rPr lang="en-US" dirty="0" smtClean="0"/>
              <a:t>in relation with the AIP </a:t>
            </a:r>
            <a:r>
              <a:rPr lang="en-US" dirty="0"/>
              <a:t>Data </a:t>
            </a:r>
            <a:r>
              <a:rPr lang="en-US" dirty="0" smtClean="0"/>
              <a:t>Set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 relation with data collection</a:t>
            </a:r>
            <a:endParaRPr lang="en-US" dirty="0"/>
          </a:p>
          <a:p>
            <a:r>
              <a:rPr lang="en-US" dirty="0" smtClean="0"/>
              <a:t>Feature </a:t>
            </a:r>
            <a:r>
              <a:rPr lang="en-US" dirty="0"/>
              <a:t>identification properties list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789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Interoperability scenarios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en-US" dirty="0" smtClean="0"/>
              <a:t>Reason for scenarios</a:t>
            </a:r>
          </a:p>
          <a:p>
            <a:pPr lvl="1"/>
            <a:r>
              <a:rPr lang="en-US" dirty="0" smtClean="0"/>
              <a:t>Some interoperability issues (such as discordant UUID) are likely to have different solutions in different use cases</a:t>
            </a:r>
          </a:p>
          <a:p>
            <a:pPr lvl="2"/>
            <a:r>
              <a:rPr lang="en-US" sz="1400" dirty="0"/>
              <a:t>If this is not really the case, the scenarios could be merged in the end…</a:t>
            </a:r>
          </a:p>
          <a:p>
            <a:r>
              <a:rPr lang="en-US" dirty="0" smtClean="0"/>
              <a:t>Proposed scenarios </a:t>
            </a:r>
            <a:r>
              <a:rPr lang="en-US" sz="1600" dirty="0" smtClean="0"/>
              <a:t>(in the order of priorities)</a:t>
            </a:r>
            <a:endParaRPr lang="en-US" dirty="0" smtClean="0"/>
          </a:p>
          <a:p>
            <a:pPr marL="1028700" lvl="2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B050"/>
                </a:solidFill>
              </a:rPr>
              <a:t>AIS publishing data under ICAO SARPS (including provision of data to DAT providers or to another ANSP)</a:t>
            </a:r>
          </a:p>
          <a:p>
            <a:pPr marL="1028700" lvl="2" indent="-342900">
              <a:buFont typeface="+mj-lt"/>
              <a:buAutoNum type="arabicPeriod"/>
            </a:pPr>
            <a:r>
              <a:rPr lang="en-US" sz="1400" dirty="0" smtClean="0"/>
              <a:t>Hub scenario (EAD, other regional implementations)</a:t>
            </a:r>
          </a:p>
          <a:p>
            <a:pPr lvl="3">
              <a:buFont typeface="+mj-lt"/>
              <a:buAutoNum type="arabicPeriod"/>
            </a:pPr>
            <a:r>
              <a:rPr lang="en-US" sz="1200" dirty="0" smtClean="0"/>
              <a:t>Including data coordination with other hubs</a:t>
            </a:r>
          </a:p>
          <a:p>
            <a:pPr marL="1028700" lvl="2" indent="-342900">
              <a:buFont typeface="+mj-lt"/>
              <a:buAutoNum type="arabicPeriod"/>
            </a:pPr>
            <a:r>
              <a:rPr lang="en-US" sz="1400" dirty="0" smtClean="0"/>
              <a:t>Data originator(s) to/from ANSP (particular case – procedure designer, airport data originator)</a:t>
            </a:r>
          </a:p>
          <a:p>
            <a:r>
              <a:rPr lang="en-US" dirty="0" smtClean="0"/>
              <a:t>Other possible scenarios (for later)</a:t>
            </a:r>
          </a:p>
          <a:p>
            <a:pPr lvl="2"/>
            <a:r>
              <a:rPr lang="en-US" sz="1400" dirty="0" smtClean="0"/>
              <a:t>Data merge between FIXM, AIXM and </a:t>
            </a:r>
            <a:r>
              <a:rPr lang="en-US" sz="1400" dirty="0" err="1" smtClean="0"/>
              <a:t>iWXXM</a:t>
            </a:r>
            <a:r>
              <a:rPr lang="en-US" sz="1400" dirty="0" smtClean="0"/>
              <a:t> data sets</a:t>
            </a:r>
          </a:p>
          <a:p>
            <a:pPr lvl="2"/>
            <a:r>
              <a:rPr lang="en-US" sz="1400" dirty="0" smtClean="0"/>
              <a:t>Large scale SWIM interoperability exercises using multiple non-coordinated data sets (such as in the SESAR or FAA demonstrations)</a:t>
            </a:r>
          </a:p>
          <a:p>
            <a:pPr lvl="2"/>
            <a:r>
              <a:rPr lang="en-US" sz="1400" dirty="0" smtClean="0"/>
              <a:t>Use of AIXM data for simulators? </a:t>
            </a:r>
          </a:p>
          <a:p>
            <a:pPr lvl="2"/>
            <a:r>
              <a:rPr lang="en-US" sz="1400" dirty="0" smtClean="0"/>
              <a:t>Digital NOTAM (world-wide)</a:t>
            </a:r>
          </a:p>
          <a:p>
            <a:pPr lvl="2"/>
            <a:r>
              <a:rPr lang="en-US" sz="1400" dirty="0" smtClean="0"/>
              <a:t>IMP “services”</a:t>
            </a:r>
          </a:p>
        </p:txBody>
      </p:sp>
    </p:spTree>
    <p:extLst>
      <p:ext uri="{BB962C8B-B14F-4D97-AF65-F5344CB8AC3E}">
        <p14:creationId xmlns:p14="http://schemas.microsoft.com/office/powerpoint/2010/main" val="292099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AIP Data SET Use Case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Technical Interoperability rules </a:t>
            </a:r>
          </a:p>
          <a:p>
            <a:pPr lvl="1"/>
            <a:r>
              <a:rPr lang="en-GB" dirty="0"/>
              <a:t>Mature content - available for public comments on the new Confluence web site</a:t>
            </a:r>
          </a:p>
          <a:p>
            <a:pPr lvl="2"/>
            <a:r>
              <a:rPr lang="en-GB" dirty="0">
                <a:hlinkClick r:id="rId2"/>
              </a:rPr>
              <a:t>https://ext.eurocontrol.int/aixm_confluence/display/ACGAIP/Interoperability+rules</a:t>
            </a:r>
            <a:r>
              <a:rPr lang="en-GB" dirty="0"/>
              <a:t> </a:t>
            </a:r>
          </a:p>
          <a:p>
            <a:pPr lvl="2"/>
            <a:r>
              <a:rPr lang="en-GB" dirty="0" smtClean="0">
                <a:solidFill>
                  <a:srgbClr val="FF0000"/>
                </a:solidFill>
              </a:rPr>
              <a:t>No comments yet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Drafting area in Google Drive – for the participants in this working group</a:t>
            </a:r>
          </a:p>
          <a:p>
            <a:pPr lvl="2"/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drive.google.com/drive/folders/0BxlGN-YBj-q0bnZkSzFoaC1HbVE</a:t>
            </a:r>
            <a:r>
              <a:rPr lang="en-GB" dirty="0" smtClean="0"/>
              <a:t> </a:t>
            </a:r>
          </a:p>
          <a:p>
            <a:pPr lvl="2"/>
            <a:r>
              <a:rPr lang="en-GB" dirty="0" smtClean="0"/>
              <a:t>Open issues</a:t>
            </a:r>
          </a:p>
          <a:p>
            <a:pPr lvl="3"/>
            <a:r>
              <a:rPr lang="en-GB" dirty="0" smtClean="0"/>
              <a:t>See “suggested text in the document”…</a:t>
            </a:r>
          </a:p>
          <a:p>
            <a:pPr lvl="4"/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drive.google.com/open?id=1VSsMr3JVNFIrLowWxt8Ft6-M3n1xZL6lqED8f4m5Ppk</a:t>
            </a:r>
            <a:r>
              <a:rPr lang="en-GB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3395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Metadata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Main issues</a:t>
            </a:r>
          </a:p>
          <a:p>
            <a:pPr lvl="1"/>
            <a:r>
              <a:rPr lang="en-GB" dirty="0" smtClean="0"/>
              <a:t>Unclear which metadata should actually be provided by originator to AIS and further to the next intended users</a:t>
            </a:r>
          </a:p>
          <a:p>
            <a:pPr lvl="2"/>
            <a:r>
              <a:rPr lang="en-GB" dirty="0" smtClean="0"/>
              <a:t>Current Annex 15, ADQ regulation (in Europe), etc.</a:t>
            </a:r>
          </a:p>
          <a:p>
            <a:pPr lvl="2"/>
            <a:r>
              <a:rPr lang="en-GB" dirty="0" smtClean="0"/>
              <a:t>New Annex 15 / PANS-AIM – a new basis for discussions</a:t>
            </a:r>
          </a:p>
          <a:p>
            <a:pPr lvl="1"/>
            <a:r>
              <a:rPr lang="en-GB" dirty="0" smtClean="0"/>
              <a:t>The ISO 19139 XML schema</a:t>
            </a:r>
          </a:p>
          <a:p>
            <a:pPr lvl="2"/>
            <a:r>
              <a:rPr lang="en-GB" dirty="0" smtClean="0"/>
              <a:t>extremely complex </a:t>
            </a:r>
          </a:p>
          <a:p>
            <a:pPr lvl="2"/>
            <a:r>
              <a:rPr lang="en-GB" dirty="0" smtClean="0"/>
              <a:t>extremely verbose</a:t>
            </a:r>
          </a:p>
          <a:p>
            <a:pPr lvl="2"/>
            <a:r>
              <a:rPr lang="en-GB" dirty="0" smtClean="0"/>
              <a:t>embedded in the GML schema </a:t>
            </a:r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89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Metadata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Working directory created in Google Drive</a:t>
            </a:r>
          </a:p>
          <a:p>
            <a:pPr lvl="1"/>
            <a:r>
              <a:rPr lang="en-GB" sz="1600" u="sng" dirty="0">
                <a:hlinkClick r:id="rId2"/>
              </a:rPr>
              <a:t>https://</a:t>
            </a:r>
            <a:r>
              <a:rPr lang="en-GB" sz="1600" u="sng" dirty="0" smtClean="0">
                <a:hlinkClick r:id="rId2"/>
              </a:rPr>
              <a:t>drive.google.com/open?id=0BxlGN-YBj-q0cjZZUllWdzY3OXc</a:t>
            </a:r>
            <a:endParaRPr lang="en-GB" sz="1600" u="sng" dirty="0" smtClean="0"/>
          </a:p>
          <a:p>
            <a:pPr lvl="1"/>
            <a:endParaRPr lang="en-GB" sz="1600" u="sng" dirty="0"/>
          </a:p>
          <a:p>
            <a:r>
              <a:rPr lang="en-GB" dirty="0"/>
              <a:t>Initial discussion on 18 </a:t>
            </a:r>
            <a:r>
              <a:rPr lang="en-GB" dirty="0" smtClean="0"/>
              <a:t>July - Actions</a:t>
            </a:r>
          </a:p>
          <a:p>
            <a:pPr lvl="1"/>
            <a:r>
              <a:rPr lang="en-GB" dirty="0" smtClean="0"/>
              <a:t>Eurocontrol (Scott Wilson) -&gt; analysis and proposal</a:t>
            </a:r>
          </a:p>
          <a:p>
            <a:pPr lvl="2"/>
            <a:r>
              <a:rPr lang="en-US" sz="1600" dirty="0">
                <a:hlinkClick r:id="rId3"/>
              </a:rPr>
              <a:t>[input] Metadata requirements - AIP Data </a:t>
            </a:r>
            <a:r>
              <a:rPr lang="en-US" sz="1600" dirty="0" smtClean="0">
                <a:hlinkClick r:id="rId3"/>
              </a:rPr>
              <a:t>Set</a:t>
            </a:r>
            <a:endParaRPr lang="en-US" sz="1600" dirty="0" smtClean="0"/>
          </a:p>
          <a:p>
            <a:pPr lvl="2"/>
            <a:r>
              <a:rPr lang="en-US" sz="1600" dirty="0">
                <a:hlinkClick r:id="rId4"/>
              </a:rPr>
              <a:t>[proposal] Analysis of ICAO metadata </a:t>
            </a:r>
            <a:r>
              <a:rPr lang="en-US" sz="1600" dirty="0" smtClean="0">
                <a:hlinkClick r:id="rId4"/>
              </a:rPr>
              <a:t>requirements</a:t>
            </a:r>
            <a:endParaRPr lang="en-US" sz="1600" dirty="0" smtClean="0"/>
          </a:p>
          <a:p>
            <a:pPr lvl="2"/>
            <a:r>
              <a:rPr lang="en-US" sz="1600" dirty="0">
                <a:hlinkClick r:id="rId5"/>
              </a:rPr>
              <a:t>[proposal] ICAO metadata requirements - mapping and encoding (ISO)</a:t>
            </a:r>
            <a:endParaRPr lang="en-GB" dirty="0" smtClean="0"/>
          </a:p>
          <a:p>
            <a:pPr lvl="1"/>
            <a:r>
              <a:rPr lang="en-GB" dirty="0" smtClean="0"/>
              <a:t>FAA -&gt; map the FAA metadata model to ISO 19115</a:t>
            </a:r>
          </a:p>
          <a:p>
            <a:pPr lvl="2"/>
            <a:r>
              <a:rPr lang="en-GB" dirty="0" smtClean="0"/>
              <a:t>Done, can it be shared?</a:t>
            </a:r>
          </a:p>
          <a:p>
            <a:pPr lvl="1"/>
            <a:r>
              <a:rPr lang="en-GB" dirty="0" smtClean="0"/>
              <a:t>Everyone -&gt; comments in Google Docs</a:t>
            </a:r>
          </a:p>
          <a:p>
            <a:pPr lvl="2"/>
            <a:r>
              <a:rPr lang="en-GB" dirty="0" smtClean="0"/>
              <a:t>FAA comments on one of the previous OGC , can it be shared?</a:t>
            </a:r>
          </a:p>
        </p:txBody>
      </p:sp>
    </p:spTree>
    <p:extLst>
      <p:ext uri="{BB962C8B-B14F-4D97-AF65-F5344CB8AC3E}">
        <p14:creationId xmlns:p14="http://schemas.microsoft.com/office/powerpoint/2010/main" val="217354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ICAO Metadata Analysis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752600"/>
            <a:ext cx="5837532" cy="505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970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METADATA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Proposed way forward</a:t>
            </a:r>
          </a:p>
          <a:p>
            <a:pPr lvl="1"/>
            <a:r>
              <a:rPr lang="en-GB" dirty="0" smtClean="0"/>
              <a:t>Use the two documents prepared by Scott Wilson as main working documents because they are directly targeting the ICAO Data Set</a:t>
            </a:r>
          </a:p>
          <a:p>
            <a:pPr lvl="2"/>
            <a:r>
              <a:rPr lang="en-US" sz="1600" dirty="0">
                <a:hlinkClick r:id="rId2"/>
              </a:rPr>
              <a:t>[proposal] Analysis of ICAO metadata requirements</a:t>
            </a:r>
            <a:endParaRPr lang="en-US" sz="1600" dirty="0"/>
          </a:p>
          <a:p>
            <a:pPr lvl="2"/>
            <a:r>
              <a:rPr lang="en-US" sz="1600" dirty="0">
                <a:hlinkClick r:id="rId3"/>
              </a:rPr>
              <a:t>[proposal] ICAO metadata requirements - mapping and encoding (ISO)</a:t>
            </a:r>
            <a:endParaRPr lang="en-GB" sz="1600" dirty="0"/>
          </a:p>
          <a:p>
            <a:pPr lvl="2"/>
            <a:r>
              <a:rPr lang="en-GB" dirty="0" smtClean="0"/>
              <a:t>Objective – final proposal before mid October</a:t>
            </a:r>
          </a:p>
          <a:p>
            <a:pPr lvl="3"/>
            <a:r>
              <a:rPr lang="en-GB" dirty="0" smtClean="0"/>
              <a:t>To be included in the AIP Data Set coding guidelines (Confluence)</a:t>
            </a:r>
            <a:endParaRPr lang="en-GB" dirty="0"/>
          </a:p>
          <a:p>
            <a:pPr lvl="1"/>
            <a:r>
              <a:rPr lang="en-GB" dirty="0" smtClean="0"/>
              <a:t>Consider the FAA metadata model, Europe ADQ and other regional metadata requirements as “extensions”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Deal separately with the following topics (in this order of priorities)</a:t>
            </a:r>
          </a:p>
          <a:p>
            <a:pPr lvl="2"/>
            <a:r>
              <a:rPr lang="en-GB" dirty="0">
                <a:solidFill>
                  <a:srgbClr val="FF0000"/>
                </a:solidFill>
              </a:rPr>
              <a:t>Data product specification (metadata</a:t>
            </a:r>
            <a:r>
              <a:rPr lang="en-GB" dirty="0" smtClean="0">
                <a:solidFill>
                  <a:srgbClr val="FF0000"/>
                </a:solidFill>
              </a:rPr>
              <a:t>)</a:t>
            </a:r>
          </a:p>
          <a:p>
            <a:pPr lvl="3"/>
            <a:r>
              <a:rPr lang="en-GB" dirty="0" smtClean="0">
                <a:solidFill>
                  <a:srgbClr val="FF0000"/>
                </a:solidFill>
              </a:rPr>
              <a:t>In principle, this is once for all data sets of a certain kind, not provided with each actual data set. To be confirmed.</a:t>
            </a:r>
            <a:endParaRPr lang="en-GB" dirty="0">
              <a:solidFill>
                <a:srgbClr val="FF0000"/>
              </a:solidFill>
            </a:endParaRPr>
          </a:p>
          <a:p>
            <a:pPr lvl="2"/>
            <a:r>
              <a:rPr lang="en-GB" dirty="0" smtClean="0">
                <a:solidFill>
                  <a:srgbClr val="FF0000"/>
                </a:solidFill>
              </a:rPr>
              <a:t>Data collection metadata</a:t>
            </a:r>
          </a:p>
          <a:p>
            <a:pPr lvl="2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00216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Feature identification </a:t>
            </a:r>
            <a:r>
              <a:rPr lang="en-US" dirty="0" smtClean="0"/>
              <a:t>properties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for</a:t>
            </a:r>
          </a:p>
          <a:p>
            <a:pPr lvl="1"/>
            <a:r>
              <a:rPr lang="en-GB" dirty="0" smtClean="0"/>
              <a:t>ICAO Data Sets</a:t>
            </a:r>
          </a:p>
          <a:p>
            <a:pPr lvl="2"/>
            <a:r>
              <a:rPr lang="en-GB" dirty="0" smtClean="0"/>
              <a:t>Identify duplicates by “natural key” (data verification rules)</a:t>
            </a:r>
          </a:p>
          <a:p>
            <a:pPr lvl="2"/>
            <a:r>
              <a:rPr lang="en-GB" dirty="0" smtClean="0"/>
              <a:t>Use in </a:t>
            </a:r>
            <a:r>
              <a:rPr lang="en-GB" dirty="0" err="1" smtClean="0"/>
              <a:t>xlink:title</a:t>
            </a:r>
            <a:r>
              <a:rPr lang="en-GB" dirty="0" smtClean="0"/>
              <a:t>?</a:t>
            </a:r>
          </a:p>
          <a:p>
            <a:pPr lvl="2"/>
            <a:r>
              <a:rPr lang="en-GB" dirty="0" smtClean="0"/>
              <a:t>Use for creating a human-readable summary of data set?</a:t>
            </a:r>
          </a:p>
          <a:p>
            <a:pPr lvl="3"/>
            <a:r>
              <a:rPr lang="en-GB" dirty="0" smtClean="0"/>
              <a:t>Possible to implement as a service (with XSLT scripts)</a:t>
            </a:r>
          </a:p>
          <a:p>
            <a:pPr lvl="3"/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Other use cases</a:t>
            </a:r>
          </a:p>
          <a:p>
            <a:pPr lvl="2"/>
            <a:r>
              <a:rPr lang="en-GB" dirty="0" smtClean="0"/>
              <a:t>Support applications that work with natural keys?</a:t>
            </a:r>
          </a:p>
          <a:p>
            <a:endParaRPr lang="en-GB" dirty="0" smtClean="0"/>
          </a:p>
          <a:p>
            <a:r>
              <a:rPr lang="en-GB" dirty="0" smtClean="0"/>
              <a:t>Work in progress</a:t>
            </a:r>
          </a:p>
          <a:p>
            <a:pPr lvl="1"/>
            <a:r>
              <a:rPr lang="en-GB" sz="1200" dirty="0">
                <a:solidFill>
                  <a:srgbClr val="FF0000"/>
                </a:solidFill>
                <a:hlinkClick r:id="rId2"/>
              </a:rPr>
              <a:t>https://</a:t>
            </a:r>
            <a:r>
              <a:rPr lang="en-GB" sz="1200" dirty="0" smtClean="0">
                <a:solidFill>
                  <a:srgbClr val="FF0000"/>
                </a:solidFill>
                <a:hlinkClick r:id="rId2"/>
              </a:rPr>
              <a:t>drive.google.com/open?id=18fNVXf2TDJHVDzVZT2_6tgqeH7BATHUbl9wut_qNJKM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37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9630</TotalTime>
  <Words>649</Words>
  <Application>Microsoft Office PowerPoint</Application>
  <PresentationFormat>On-screen Show (4:3)</PresentationFormat>
  <Paragraphs>95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Apothecary</vt:lpstr>
      <vt:lpstr>AIXM 5.1 – Interoperability issues</vt:lpstr>
      <vt:lpstr>Agenda</vt:lpstr>
      <vt:lpstr>Interoperability scenarios</vt:lpstr>
      <vt:lpstr>AIP Data SET Use Case</vt:lpstr>
      <vt:lpstr>Metadata</vt:lpstr>
      <vt:lpstr>Metadata</vt:lpstr>
      <vt:lpstr>ICAO Metadata Analysis</vt:lpstr>
      <vt:lpstr>METADATA</vt:lpstr>
      <vt:lpstr>Feature identification properties</vt:lpstr>
      <vt:lpstr>Global issues list</vt:lpstr>
      <vt:lpstr>Next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>POROSNICU Eduard</dc:creator>
  <cp:lastModifiedBy>POROSNICU Eduard</cp:lastModifiedBy>
  <cp:revision>601</cp:revision>
  <dcterms:created xsi:type="dcterms:W3CDTF">2006-08-16T00:00:00Z</dcterms:created>
  <dcterms:modified xsi:type="dcterms:W3CDTF">2017-10-16T08:22:44Z</dcterms:modified>
</cp:coreProperties>
</file>