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96" r:id="rId3"/>
    <p:sldId id="397" r:id="rId4"/>
    <p:sldId id="395" r:id="rId5"/>
    <p:sldId id="387" r:id="rId6"/>
    <p:sldId id="398" r:id="rId7"/>
    <p:sldId id="399" r:id="rId8"/>
    <p:sldId id="384" r:id="rId9"/>
    <p:sldId id="400" r:id="rId10"/>
    <p:sldId id="40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120" d="100"/>
          <a:sy n="120" d="100"/>
        </p:scale>
        <p:origin x="-125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4AD58-6BE9-499F-8FE6-02D8995CAA7D}" type="datetimeFigureOut">
              <a:rPr lang="en-GB" smtClean="0"/>
              <a:t>19-07-2017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81681-1F39-4BA0-8A62-1805BED100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33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81681-1F39-4BA0-8A62-1805BED1000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53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NGzUhdWCxMnNTIhP9--zwaGesTh1dSUbxP3-u7QrNUA" TargetMode="External"/><Relationship Id="rId2" Type="http://schemas.openxmlformats.org/officeDocument/2006/relationships/hyperlink" Target="https://drive.google.com/open?id=0BxlGN-YBj-q0cjZZUllWdzY3OX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NGzUhdWCxMnNTIhP9--zwaGesTh1dSUbxP3-u7QrNU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18 JULY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Metadata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rgbClr val="FF0000"/>
                </a:solidFill>
              </a:rPr>
              <a:t>Organise a dedicated Webex when sufficient progress is made on the two actions</a:t>
            </a:r>
          </a:p>
          <a:p>
            <a:pPr lvl="1"/>
            <a:r>
              <a:rPr lang="en-GB" sz="1800" dirty="0" smtClean="0"/>
              <a:t>Estimated in September 2017</a:t>
            </a:r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r>
              <a:rPr lang="en-GB" sz="2000" dirty="0" smtClean="0"/>
              <a:t>The second action would benefit from the creation of a CCB subgroup dedicated to metadata (in the data collection / origination area)</a:t>
            </a:r>
          </a:p>
          <a:p>
            <a:endParaRPr lang="en-GB" sz="2000" dirty="0"/>
          </a:p>
          <a:p>
            <a:r>
              <a:rPr lang="en-GB" sz="2000" dirty="0" smtClean="0"/>
              <a:t>End users (</a:t>
            </a:r>
            <a:r>
              <a:rPr lang="en-GB" sz="2000" dirty="0" err="1" smtClean="0"/>
              <a:t>Jeppesen</a:t>
            </a:r>
            <a:r>
              <a:rPr lang="en-GB" sz="2000" dirty="0" smtClean="0"/>
              <a:t>, </a:t>
            </a:r>
            <a:r>
              <a:rPr lang="en-GB" sz="2000" dirty="0" smtClean="0"/>
              <a:t>DADE WG of IATA, etc</a:t>
            </a:r>
            <a:r>
              <a:rPr lang="en-GB" sz="2000" dirty="0"/>
              <a:t>.</a:t>
            </a:r>
            <a:r>
              <a:rPr lang="en-GB" sz="2000" dirty="0" smtClean="0"/>
              <a:t>) view </a:t>
            </a:r>
            <a:r>
              <a:rPr lang="en-GB" sz="2000" dirty="0" smtClean="0"/>
              <a:t>on metadata (for data set provision or even more) would be very </a:t>
            </a:r>
            <a:r>
              <a:rPr lang="en-GB" sz="2000" dirty="0" smtClean="0"/>
              <a:t>useful!</a:t>
            </a: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86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 – current situation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AIXM 5.0/5.1/5.1.1</a:t>
            </a:r>
          </a:p>
          <a:p>
            <a:pPr lvl="1"/>
            <a:r>
              <a:rPr lang="en-GB" dirty="0" smtClean="0"/>
              <a:t>Uses the GML 3.2.1 schema, which includes the ISO 19139 Metadata schema (based on ISO 19115)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Main issues</a:t>
            </a:r>
          </a:p>
          <a:p>
            <a:pPr lvl="1"/>
            <a:r>
              <a:rPr lang="en-GB" dirty="0"/>
              <a:t>The ISO 19139 XML </a:t>
            </a:r>
            <a:r>
              <a:rPr lang="en-GB" dirty="0" smtClean="0"/>
              <a:t>schema is considered by many users</a:t>
            </a:r>
            <a:endParaRPr lang="en-GB" dirty="0"/>
          </a:p>
          <a:p>
            <a:pPr lvl="2"/>
            <a:r>
              <a:rPr lang="en-GB" dirty="0"/>
              <a:t>extremely complex </a:t>
            </a:r>
          </a:p>
          <a:p>
            <a:pPr lvl="2"/>
            <a:r>
              <a:rPr lang="en-GB" dirty="0"/>
              <a:t>extremely </a:t>
            </a:r>
            <a:r>
              <a:rPr lang="en-GB" dirty="0" smtClean="0"/>
              <a:t>verbose</a:t>
            </a:r>
          </a:p>
          <a:p>
            <a:pPr lvl="2"/>
            <a:r>
              <a:rPr lang="en-GB" dirty="0" smtClean="0"/>
              <a:t>difficult/impossible to use for code binding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Unclear </a:t>
            </a:r>
            <a:r>
              <a:rPr lang="en-GB" dirty="0"/>
              <a:t>which metadata should actually be provided by originator to AIS and further to the next intended users</a:t>
            </a:r>
          </a:p>
          <a:p>
            <a:pPr lvl="2"/>
            <a:r>
              <a:rPr lang="en-GB" dirty="0"/>
              <a:t>Current Annex 15, ADQ regulation (in Europe), etc.</a:t>
            </a:r>
          </a:p>
          <a:p>
            <a:pPr lvl="2"/>
            <a:r>
              <a:rPr lang="en-GB" dirty="0"/>
              <a:t>New Annex 15 / PANS-AIM – a new basis for discussions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6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perspectives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ICAO Data Sets</a:t>
            </a:r>
          </a:p>
          <a:p>
            <a:pPr lvl="1"/>
            <a:r>
              <a:rPr lang="en-GB" dirty="0" smtClean="0"/>
              <a:t>Metadata requirements are specified by the new Annex 15 / PANS-AIM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larger context of the AIS data chain</a:t>
            </a:r>
          </a:p>
          <a:p>
            <a:pPr lvl="1"/>
            <a:r>
              <a:rPr lang="en-GB" dirty="0" smtClean="0"/>
              <a:t>Data origination</a:t>
            </a:r>
          </a:p>
          <a:p>
            <a:pPr lvl="1"/>
            <a:r>
              <a:rPr lang="en-GB" dirty="0" smtClean="0"/>
              <a:t>Data collection and processing</a:t>
            </a:r>
          </a:p>
          <a:p>
            <a:pPr lvl="1"/>
            <a:r>
              <a:rPr lang="en-GB" dirty="0" smtClean="0"/>
              <a:t>Data packing and provision to next intended used</a:t>
            </a:r>
          </a:p>
          <a:p>
            <a:pPr lvl="1"/>
            <a:r>
              <a:rPr lang="en-GB" dirty="0" smtClean="0"/>
              <a:t>Services (IMP)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directory created in Google Drive</a:t>
            </a:r>
          </a:p>
          <a:p>
            <a:pPr lvl="1"/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smtClean="0">
                <a:hlinkClick r:id="rId2"/>
              </a:rPr>
              <a:t>drive.google.com/open?id=0BxlGN-YBj-q0cjZZUllWdzY3OXc</a:t>
            </a:r>
            <a:endParaRPr lang="en-GB" sz="1600" u="sng" dirty="0" smtClean="0"/>
          </a:p>
          <a:p>
            <a:pPr lvl="1"/>
            <a:endParaRPr lang="en-GB" sz="1600" u="sng" dirty="0"/>
          </a:p>
          <a:p>
            <a:pPr lvl="1"/>
            <a:endParaRPr lang="en-GB" sz="1600" u="sng" dirty="0" smtClean="0"/>
          </a:p>
          <a:p>
            <a:pPr lvl="1"/>
            <a:endParaRPr lang="en-GB" sz="1600" u="sng" dirty="0"/>
          </a:p>
          <a:p>
            <a:pPr lvl="1"/>
            <a:endParaRPr lang="en-GB" sz="1600" u="sng" dirty="0" smtClean="0"/>
          </a:p>
          <a:p>
            <a:pPr lvl="1"/>
            <a:endParaRPr lang="en-GB" sz="1600" u="sng" dirty="0"/>
          </a:p>
          <a:p>
            <a:r>
              <a:rPr lang="en-GB" dirty="0" smtClean="0"/>
              <a:t>Dedicated Webex  on 18 July at 14:30 (Brussels time)</a:t>
            </a:r>
          </a:p>
          <a:p>
            <a:pPr lvl="1"/>
            <a:r>
              <a:rPr lang="en-GB" dirty="0" smtClean="0"/>
              <a:t>Review existing [REF] documents</a:t>
            </a:r>
          </a:p>
          <a:p>
            <a:pPr lvl="1"/>
            <a:r>
              <a:rPr lang="en-GB" dirty="0" smtClean="0"/>
              <a:t>Add your ideas / comments in the AIP data Set – metadata requirements document</a:t>
            </a:r>
          </a:p>
          <a:p>
            <a:pPr lvl="2"/>
            <a:r>
              <a:rPr lang="en-GB" dirty="0">
                <a:hlinkClick r:id="rId3"/>
              </a:rPr>
              <a:t>https://drive.google.com/open?id=1NGzUhdWCxMnNTIhP9--</a:t>
            </a:r>
            <a:r>
              <a:rPr lang="en-GB" dirty="0" smtClean="0">
                <a:hlinkClick r:id="rId3"/>
              </a:rPr>
              <a:t>zwaGesTh1dSUbxP3-u7QrNUA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35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work </a:t>
            </a:r>
          </a:p>
          <a:p>
            <a:pPr lvl="1"/>
            <a:r>
              <a:rPr lang="en-US" dirty="0" smtClean="0"/>
              <a:t>OGC Discussion Papers</a:t>
            </a:r>
          </a:p>
          <a:p>
            <a:pPr lvl="1"/>
            <a:r>
              <a:rPr lang="en-US" dirty="0" smtClean="0"/>
              <a:t>FAA analysis</a:t>
            </a:r>
          </a:p>
          <a:p>
            <a:pPr lvl="1"/>
            <a:r>
              <a:rPr lang="en-US" dirty="0" smtClean="0"/>
              <a:t>Europe ADQ-I metadata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ICAO Annex 15 and PANS-AIM requirements for metadata</a:t>
            </a:r>
          </a:p>
          <a:p>
            <a:pPr lvl="1"/>
            <a:r>
              <a:rPr lang="en-GB" sz="1200" dirty="0">
                <a:hlinkClick r:id="rId2"/>
              </a:rPr>
              <a:t>https://drive.google.com/open?id=1NGzUhdWCxMnNTIhP9--zwaGesTh1dSUbxP3-u7QrNUA</a:t>
            </a:r>
            <a:r>
              <a:rPr lang="en-GB" sz="1200" dirty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Discussion and way forward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AIP (and other) ICAO data sets</a:t>
            </a:r>
          </a:p>
          <a:p>
            <a:pPr lvl="1"/>
            <a:r>
              <a:rPr lang="en-GB" dirty="0" smtClean="0"/>
              <a:t>Need to include the 4 metadata items listed in PANS-AIM 5.3.2.1</a:t>
            </a:r>
          </a:p>
          <a:p>
            <a:pPr lvl="2"/>
            <a:r>
              <a:rPr lang="en-GB" dirty="0" smtClean="0"/>
              <a:t>Plus </a:t>
            </a:r>
            <a:r>
              <a:rPr lang="en-GB" dirty="0" smtClean="0"/>
              <a:t>some </a:t>
            </a:r>
            <a:r>
              <a:rPr lang="en-GB" dirty="0" smtClean="0"/>
              <a:t>additional elements (such as AIRAC flag, accuracy/resolution/integrity level, temporal reference, etc.)</a:t>
            </a:r>
          </a:p>
          <a:p>
            <a:pPr lvl="2"/>
            <a:r>
              <a:rPr lang="en-GB" dirty="0" smtClean="0"/>
              <a:t>Also look into </a:t>
            </a:r>
            <a:r>
              <a:rPr lang="en-GB" dirty="0" err="1" smtClean="0"/>
              <a:t>eTOD</a:t>
            </a:r>
            <a:r>
              <a:rPr lang="en-GB" dirty="0" smtClean="0"/>
              <a:t>, AMDB specific metadata requirements</a:t>
            </a:r>
          </a:p>
          <a:p>
            <a:pPr lvl="1"/>
            <a:r>
              <a:rPr lang="en-GB" dirty="0"/>
              <a:t>Using AIXM 5.1</a:t>
            </a:r>
          </a:p>
          <a:p>
            <a:pPr lvl="2"/>
            <a:r>
              <a:rPr lang="en-GB" dirty="0"/>
              <a:t>ISO 19139 GMD/GCO schema</a:t>
            </a:r>
          </a:p>
          <a:p>
            <a:pPr lvl="1"/>
            <a:r>
              <a:rPr lang="en-GB" dirty="0" smtClean="0"/>
              <a:t>Using AIXM </a:t>
            </a:r>
            <a:r>
              <a:rPr lang="en-GB" dirty="0" smtClean="0"/>
              <a:t>5.2 – two possibilities</a:t>
            </a:r>
            <a:endParaRPr lang="en-GB" dirty="0" smtClean="0"/>
          </a:p>
          <a:p>
            <a:pPr lvl="2"/>
            <a:r>
              <a:rPr lang="en-GB" dirty="0" smtClean="0"/>
              <a:t>No change – keep using the same as in AIXM 5.1</a:t>
            </a:r>
          </a:p>
          <a:p>
            <a:pPr lvl="2"/>
            <a:r>
              <a:rPr lang="en-GB" dirty="0" smtClean="0"/>
              <a:t>Define a new metadata XSD in replacement of the ISO 19139, if really </a:t>
            </a:r>
            <a:r>
              <a:rPr lang="en-GB" dirty="0" smtClean="0"/>
              <a:t>justified!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0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origination/collection</a:t>
            </a:r>
          </a:p>
          <a:p>
            <a:pPr lvl="1"/>
            <a:r>
              <a:rPr lang="en-GB" dirty="0" smtClean="0"/>
              <a:t>A lot more metadata needs to be collected / stored</a:t>
            </a:r>
          </a:p>
          <a:p>
            <a:pPr lvl="1"/>
            <a:r>
              <a:rPr lang="en-GB" dirty="0" smtClean="0"/>
              <a:t>Additional aspects to investigate </a:t>
            </a:r>
          </a:p>
          <a:p>
            <a:pPr lvl="2"/>
            <a:r>
              <a:rPr lang="en-GB" dirty="0" smtClean="0"/>
              <a:t>AIRM view on metadata</a:t>
            </a:r>
          </a:p>
          <a:p>
            <a:pPr lvl="2"/>
            <a:r>
              <a:rPr lang="en-GB" dirty="0" smtClean="0"/>
              <a:t>ICAO AIM Secretariat work on metadata?</a:t>
            </a:r>
          </a:p>
          <a:p>
            <a:pPr lvl="1"/>
            <a:r>
              <a:rPr lang="en-GB" dirty="0" smtClean="0"/>
              <a:t>Needs a common UML model to map all these metadata requirements. Existing proposals:</a:t>
            </a:r>
          </a:p>
          <a:p>
            <a:pPr lvl="2"/>
            <a:r>
              <a:rPr lang="en-GB" dirty="0" smtClean="0"/>
              <a:t>ADQ-I using ISO 19115 (required by ADQ regulation in Europe)</a:t>
            </a:r>
          </a:p>
          <a:p>
            <a:pPr lvl="2"/>
            <a:r>
              <a:rPr lang="en-GB" dirty="0" smtClean="0"/>
              <a:t>FAA custom metadata UML</a:t>
            </a:r>
          </a:p>
          <a:p>
            <a:pPr lvl="2"/>
            <a:endParaRPr lang="en-GB" dirty="0"/>
          </a:p>
          <a:p>
            <a:pPr lvl="1"/>
            <a:r>
              <a:rPr lang="en-GB" dirty="0" smtClean="0"/>
              <a:t>Metadata encoding</a:t>
            </a:r>
            <a:endParaRPr lang="en-GB" dirty="0" smtClean="0"/>
          </a:p>
          <a:p>
            <a:pPr lvl="2"/>
            <a:r>
              <a:rPr lang="en-GB" dirty="0" smtClean="0"/>
              <a:t>Single (XML or other) coding schema?</a:t>
            </a:r>
          </a:p>
          <a:p>
            <a:pPr lvl="2"/>
            <a:r>
              <a:rPr lang="en-GB" dirty="0" smtClean="0"/>
              <a:t>Guidelines for how to encode such metadata in relation with AIXM?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42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ICAO data sets</a:t>
            </a:r>
          </a:p>
          <a:p>
            <a:pPr lvl="1"/>
            <a:r>
              <a:rPr lang="en-US" dirty="0" smtClean="0"/>
              <a:t>Map the minimal metadata requirements into the ISO 19139 schema that is embedded in AIXM 5.1</a:t>
            </a:r>
          </a:p>
          <a:p>
            <a:pPr lvl="2"/>
            <a:r>
              <a:rPr lang="en-US" dirty="0" smtClean="0"/>
              <a:t>Provide an example </a:t>
            </a:r>
          </a:p>
          <a:p>
            <a:pPr lvl="3"/>
            <a:r>
              <a:rPr lang="en-US" dirty="0" smtClean="0"/>
              <a:t>Donlon AIP Data Set with this minimal metadata</a:t>
            </a:r>
          </a:p>
          <a:p>
            <a:pPr lvl="2"/>
            <a:r>
              <a:rPr lang="en-US" dirty="0" smtClean="0"/>
              <a:t>Concerning “limitations on the use of the data” it will be assumed as “free text”</a:t>
            </a:r>
          </a:p>
          <a:p>
            <a:pPr lvl="3"/>
            <a:r>
              <a:rPr lang="en-US" dirty="0" smtClean="0"/>
              <a:t>Not trying to propose realistic examples of such possible limitations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Action for </a:t>
            </a:r>
            <a:r>
              <a:rPr lang="en-US" dirty="0" smtClean="0">
                <a:solidFill>
                  <a:srgbClr val="FF0000"/>
                </a:solidFill>
              </a:rPr>
              <a:t>Eurocontrol to develop a proposa</a:t>
            </a:r>
            <a:r>
              <a:rPr lang="en-US" dirty="0">
                <a:solidFill>
                  <a:srgbClr val="FF0000"/>
                </a:solidFill>
              </a:rPr>
              <a:t>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Data collection metadata</a:t>
            </a:r>
          </a:p>
          <a:p>
            <a:pPr lvl="1"/>
            <a:r>
              <a:rPr lang="en-US" dirty="0" smtClean="0"/>
              <a:t>Discuss on the approach for a common metadata model in the AIRM context?</a:t>
            </a:r>
          </a:p>
          <a:p>
            <a:pPr lvl="2"/>
            <a:r>
              <a:rPr lang="en-US" dirty="0" smtClean="0"/>
              <a:t>ISO 19115 (eventually with an extension) the appropriate UML model (is it sufficient)?</a:t>
            </a:r>
          </a:p>
          <a:p>
            <a:pPr lvl="2"/>
            <a:r>
              <a:rPr lang="en-US" dirty="0" smtClean="0"/>
              <a:t>Is ISO 19115 an acceptable approach for everyone?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Action for  FAA to evaluate the custom UML model versus ISO 19115</a:t>
            </a:r>
          </a:p>
          <a:p>
            <a:pPr lvl="2"/>
            <a:r>
              <a:rPr lang="en-US" dirty="0" smtClean="0"/>
              <a:t>Additional issues</a:t>
            </a:r>
          </a:p>
          <a:p>
            <a:pPr lvl="3"/>
            <a:r>
              <a:rPr lang="en-US" dirty="0" err="1" smtClean="0"/>
              <a:t>eTOD</a:t>
            </a:r>
            <a:r>
              <a:rPr lang="en-US" dirty="0" smtClean="0"/>
              <a:t>, AMDB and all other metadata requirements from the Annex 15 and PANS-AIM</a:t>
            </a:r>
          </a:p>
          <a:p>
            <a:pPr lvl="3"/>
            <a:r>
              <a:rPr lang="en-US" dirty="0" smtClean="0"/>
              <a:t>Coding format – ISO 19139 or other?</a:t>
            </a:r>
          </a:p>
          <a:p>
            <a:pPr lvl="3"/>
            <a:r>
              <a:rPr lang="en-US" dirty="0" smtClean="0"/>
              <a:t>How to announce the availability of this metadata (registry?)</a:t>
            </a:r>
          </a:p>
          <a:p>
            <a:pPr lvl="3"/>
            <a:r>
              <a:rPr lang="en-US" dirty="0" smtClean="0"/>
              <a:t>Regional constraints – ADQ in Europe, new EASA regulation, Open data requirement for US, etc.</a:t>
            </a:r>
          </a:p>
        </p:txBody>
      </p:sp>
    </p:spTree>
    <p:extLst>
      <p:ext uri="{BB962C8B-B14F-4D97-AF65-F5344CB8AC3E}">
        <p14:creationId xmlns:p14="http://schemas.microsoft.com/office/powerpoint/2010/main" val="5123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9562</TotalTime>
  <Words>634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AIXM 5.1 – Metadata</vt:lpstr>
      <vt:lpstr>Metadata – current situation</vt:lpstr>
      <vt:lpstr>Two perspectives</vt:lpstr>
      <vt:lpstr>Metadata</vt:lpstr>
      <vt:lpstr>Agenda</vt:lpstr>
      <vt:lpstr>Conclusions</vt:lpstr>
      <vt:lpstr>Conclusion</vt:lpstr>
      <vt:lpstr>Actions</vt:lpstr>
      <vt:lpstr>Actions</vt:lpstr>
      <vt:lpstr>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590</cp:revision>
  <dcterms:created xsi:type="dcterms:W3CDTF">2006-08-16T00:00:00Z</dcterms:created>
  <dcterms:modified xsi:type="dcterms:W3CDTF">2017-07-19T06:48:36Z</dcterms:modified>
</cp:coreProperties>
</file>