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377" r:id="rId4"/>
    <p:sldId id="382" r:id="rId5"/>
    <p:sldId id="381" r:id="rId6"/>
    <p:sldId id="380" r:id="rId7"/>
    <p:sldId id="379" r:id="rId8"/>
    <p:sldId id="357" r:id="rId9"/>
    <p:sldId id="376" r:id="rId10"/>
    <p:sldId id="363" r:id="rId11"/>
    <p:sldId id="372" r:id="rId12"/>
    <p:sldId id="355" r:id="rId13"/>
    <p:sldId id="375" r:id="rId14"/>
    <p:sldId id="38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40" d="100"/>
          <a:sy n="140" d="100"/>
        </p:scale>
        <p:origin x="-11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130" TargetMode="External"/><Relationship Id="rId2" Type="http://schemas.openxmlformats.org/officeDocument/2006/relationships/hyperlink" Target="https://aixmccb.atlassian.net/browse/AIXM-1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ixmccb.atlassian.net/browse/AIXM-175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xm.aero/wiki" TargetMode="External"/><Relationship Id="rId2" Type="http://schemas.openxmlformats.org/officeDocument/2006/relationships/hyperlink" Target="http://www.aixm.aero/conflue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lGN-YBj-q0eXpFZHBxVEl0cH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lBWtVYKFgphlj3lnHmB2itfZTLQDhhGPFNpRZKGq5so" TargetMode="External"/><Relationship Id="rId2" Type="http://schemas.openxmlformats.org/officeDocument/2006/relationships/hyperlink" Target="https://aixmccb.atlassian.net/browse/AIXM-15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09 </a:t>
            </a:r>
            <a:r>
              <a:rPr lang="en-US" dirty="0" err="1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5.2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JIRA…</a:t>
            </a:r>
          </a:p>
          <a:p>
            <a:pPr lvl="1"/>
            <a:r>
              <a:rPr lang="en-GB" dirty="0" smtClean="0"/>
              <a:t>Several new issues</a:t>
            </a:r>
          </a:p>
          <a:p>
            <a:pPr lvl="1"/>
            <a:r>
              <a:rPr lang="en-GB" dirty="0" smtClean="0"/>
              <a:t>One draft change proposal – AIXM-245 (XML namespace policy)</a:t>
            </a:r>
          </a:p>
          <a:p>
            <a:pPr lvl="1"/>
            <a:r>
              <a:rPr lang="en-GB" dirty="0" smtClean="0"/>
              <a:t>Route/Point topics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0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All CCB Members</a:t>
            </a:r>
          </a:p>
          <a:p>
            <a:pPr lvl="1"/>
            <a:r>
              <a:rPr lang="en-US" dirty="0" smtClean="0"/>
              <a:t>Please see the comments that ask for examples ( real world data, AIP extracts, charts, etc.) </a:t>
            </a:r>
          </a:p>
          <a:p>
            <a:pPr lvl="2"/>
            <a:r>
              <a:rPr lang="en-US" dirty="0" smtClean="0"/>
              <a:t>Upload relevant examples in JIRA</a:t>
            </a:r>
          </a:p>
          <a:p>
            <a:pPr lvl="1"/>
            <a:r>
              <a:rPr lang="en-US" dirty="0" smtClean="0"/>
              <a:t>Please raise as soon as possible other issues that have been identified in the past (for example, on the AIXM Forum) and that could be considered for AIXM 5.2.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3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actions (still open)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 that require external coordination</a:t>
            </a:r>
            <a:endParaRPr lang="en-GB" dirty="0">
              <a:hlinkClick r:id="rId2"/>
            </a:endParaRPr>
          </a:p>
          <a:p>
            <a:pPr lvl="1"/>
            <a:r>
              <a:rPr lang="en-GB" sz="1600" dirty="0" smtClean="0">
                <a:hlinkClick r:id="rId3"/>
              </a:rPr>
              <a:t>AIXM-130</a:t>
            </a:r>
            <a:r>
              <a:rPr lang="en-GB" sz="1600" dirty="0" smtClean="0"/>
              <a:t> (to address ICAO)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Razvan Guleac (for one of the next IMP meetings)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Or maybe to see if there is another ICAO body (AIS secretariat) to be addressed</a:t>
            </a:r>
          </a:p>
          <a:p>
            <a:pPr lvl="3"/>
            <a:r>
              <a:rPr lang="en-US" sz="1200" dirty="0" smtClean="0">
                <a:solidFill>
                  <a:srgbClr val="FF0000"/>
                </a:solidFill>
              </a:rPr>
              <a:t>on hold for the moment</a:t>
            </a:r>
            <a:endParaRPr lang="en-GB" sz="1200" dirty="0" smtClean="0">
              <a:solidFill>
                <a:srgbClr val="FF0000"/>
              </a:solidFill>
            </a:endParaRPr>
          </a:p>
          <a:p>
            <a:pPr lvl="1"/>
            <a:r>
              <a:rPr lang="en-GB" sz="1600" dirty="0" smtClean="0">
                <a:hlinkClick r:id="rId4"/>
              </a:rPr>
              <a:t>AIXM-175</a:t>
            </a:r>
            <a:r>
              <a:rPr lang="en-GB" sz="1600" dirty="0" smtClean="0"/>
              <a:t> (to coordinate XSD aspects with other XM CCB)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 Eddy Porosnicu (to clarify the request and evaluate the impact on AIXM; 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 Razvan Guleac (to inform the IMP – architecture, but the problem needs to be described at a more conceptual level)</a:t>
            </a:r>
          </a:p>
        </p:txBody>
      </p:sp>
    </p:spTree>
    <p:extLst>
      <p:ext uri="{BB962C8B-B14F-4D97-AF65-F5344CB8AC3E}">
        <p14:creationId xmlns:p14="http://schemas.microsoft.com/office/powerpoint/2010/main" val="27802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Webex/Meeting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FF0000"/>
                </a:solidFill>
              </a:rPr>
              <a:t>WED 7 June – 14:00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Provisional Webex date, if needed before FRA meeting</a:t>
            </a:r>
          </a:p>
          <a:p>
            <a:r>
              <a:rPr lang="en-US" sz="2200" dirty="0" smtClean="0"/>
              <a:t>AIXM </a:t>
            </a:r>
            <a:r>
              <a:rPr lang="en-US" sz="2200" dirty="0"/>
              <a:t>CCB Meeting in Frankfurt, </a:t>
            </a:r>
            <a:r>
              <a:rPr lang="en-US" sz="2200" dirty="0" smtClean="0"/>
              <a:t>12-14 </a:t>
            </a:r>
            <a:r>
              <a:rPr lang="en-US" sz="2200" dirty="0"/>
              <a:t>June 2017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Please confirm participation</a:t>
            </a:r>
            <a:r>
              <a:rPr lang="en-US" dirty="0"/>
              <a:t> as soon as </a:t>
            </a:r>
            <a:r>
              <a:rPr lang="en-US" dirty="0" smtClean="0"/>
              <a:t>possible by e-mail to eduard.porosnicu@eurocontrol.int</a:t>
            </a:r>
            <a:endParaRPr lang="en-US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Agenda </a:t>
            </a:r>
            <a:r>
              <a:rPr lang="en-US" sz="1400" dirty="0" smtClean="0"/>
              <a:t>(</a:t>
            </a:r>
            <a:r>
              <a:rPr lang="en-US" sz="1400" i="1" dirty="0">
                <a:solidFill>
                  <a:srgbClr val="C00000"/>
                </a:solidFill>
              </a:rPr>
              <a:t>will be </a:t>
            </a:r>
            <a:r>
              <a:rPr lang="en-US" sz="1400" i="1" dirty="0" smtClean="0">
                <a:solidFill>
                  <a:srgbClr val="C00000"/>
                </a:solidFill>
              </a:rPr>
              <a:t>prioritized </a:t>
            </a:r>
            <a:r>
              <a:rPr lang="en-US" sz="1400" i="1" dirty="0">
                <a:solidFill>
                  <a:srgbClr val="C00000"/>
                </a:solidFill>
              </a:rPr>
              <a:t>based on the interests of the </a:t>
            </a:r>
            <a:r>
              <a:rPr lang="en-US" sz="1400" i="1" dirty="0" smtClean="0">
                <a:solidFill>
                  <a:srgbClr val="C00000"/>
                </a:solidFill>
              </a:rPr>
              <a:t>participants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lvl="2"/>
            <a:r>
              <a:rPr lang="en-US" sz="1400" dirty="0" smtClean="0"/>
              <a:t>AIXM versioning policy</a:t>
            </a:r>
          </a:p>
          <a:p>
            <a:pPr lvl="2"/>
            <a:r>
              <a:rPr lang="en-US" sz="1600" dirty="0" smtClean="0"/>
              <a:t>Routes/Points issues</a:t>
            </a:r>
          </a:p>
          <a:p>
            <a:pPr lvl="2"/>
            <a:r>
              <a:rPr lang="en-US" sz="1600" dirty="0" smtClean="0"/>
              <a:t>Airspace issues</a:t>
            </a:r>
          </a:p>
          <a:p>
            <a:pPr lvl="2"/>
            <a:r>
              <a:rPr lang="en-US" sz="1600" dirty="0" smtClean="0"/>
              <a:t>Procedures issues</a:t>
            </a:r>
          </a:p>
          <a:p>
            <a:pPr lvl="2"/>
            <a:r>
              <a:rPr lang="en-US" sz="1600" dirty="0" smtClean="0"/>
              <a:t>Coding guidelines</a:t>
            </a:r>
          </a:p>
          <a:p>
            <a:pPr lvl="2"/>
            <a:r>
              <a:rPr lang="en-US" sz="1600" dirty="0" smtClean="0"/>
              <a:t>Confluence</a:t>
            </a:r>
          </a:p>
          <a:p>
            <a:pPr lvl="2"/>
            <a:endParaRPr lang="en-US" sz="1600" dirty="0" smtClean="0"/>
          </a:p>
          <a:p>
            <a:r>
              <a:rPr lang="en-US" sz="2200" dirty="0" smtClean="0"/>
              <a:t>Keep in mind </a:t>
            </a:r>
            <a:r>
              <a:rPr lang="en-US" sz="1800" i="1" dirty="0" smtClean="0"/>
              <a:t>(not formal CCB meetings)</a:t>
            </a:r>
            <a:endParaRPr lang="en-US" sz="2200" i="1" dirty="0" smtClean="0"/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Webex on 10 May at 14:30 Brussels time </a:t>
            </a:r>
            <a:r>
              <a:rPr lang="en-US" sz="1800" dirty="0"/>
              <a:t>– AIXM Interoperability 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Webex on 18 May at </a:t>
            </a:r>
            <a:r>
              <a:rPr lang="en-GB" sz="1800" dirty="0" smtClean="0">
                <a:solidFill>
                  <a:srgbClr val="FF0000"/>
                </a:solidFill>
              </a:rPr>
              <a:t>14:00 Brussels time</a:t>
            </a:r>
            <a:r>
              <a:rPr lang="en-US" sz="1800" dirty="0" smtClean="0">
                <a:solidFill>
                  <a:srgbClr val="FF0000"/>
                </a:solidFill>
              </a:rPr>
              <a:t> - </a:t>
            </a:r>
            <a:r>
              <a:rPr lang="en-US" sz="1800" dirty="0" smtClean="0"/>
              <a:t>Procedures Coding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283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meetings/Webex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Next regular Webex – 1</a:t>
            </a:r>
            <a:r>
              <a:rPr lang="en-GB" baseline="30000" dirty="0" smtClean="0"/>
              <a:t>st</a:t>
            </a:r>
            <a:r>
              <a:rPr lang="en-GB" dirty="0" smtClean="0"/>
              <a:t> week of July, to be decided in Frankfurt</a:t>
            </a:r>
          </a:p>
          <a:p>
            <a:endParaRPr lang="en-GB" dirty="0"/>
          </a:p>
          <a:p>
            <a:r>
              <a:rPr lang="en-GB" dirty="0" smtClean="0"/>
              <a:t>Next meeting – possibility</a:t>
            </a:r>
          </a:p>
          <a:p>
            <a:pPr lvl="1"/>
            <a:r>
              <a:rPr lang="en-GB" dirty="0" smtClean="0"/>
              <a:t>In relation with the ATIEC 2017</a:t>
            </a:r>
          </a:p>
          <a:p>
            <a:pPr lvl="2"/>
            <a:r>
              <a:rPr lang="en-GB" dirty="0" smtClean="0"/>
              <a:t>this year in Brussels, 5-6 October (THU-FRI)</a:t>
            </a:r>
          </a:p>
          <a:p>
            <a:pPr lvl="1"/>
            <a:r>
              <a:rPr lang="en-GB" dirty="0" smtClean="0"/>
              <a:t>AIXM CCB could be on 3-4 October (TUE-WED)</a:t>
            </a:r>
          </a:p>
          <a:p>
            <a:pPr lvl="2"/>
            <a:r>
              <a:rPr lang="en-GB" dirty="0" smtClean="0"/>
              <a:t>In parallel with an ICAO interregional workshop on Digital AIM, which takes place on </a:t>
            </a:r>
            <a:r>
              <a:rPr lang="en-GB" smtClean="0"/>
              <a:t>2-4 October (MON-WED)</a:t>
            </a:r>
            <a:endParaRPr lang="en-GB" dirty="0" smtClean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23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Atlassian</a:t>
            </a:r>
            <a:r>
              <a:rPr lang="en-US" dirty="0" smtClean="0"/>
              <a:t> JIRA – account changes</a:t>
            </a:r>
          </a:p>
          <a:p>
            <a:r>
              <a:rPr lang="en-US" dirty="0" smtClean="0"/>
              <a:t>AIXM Confluence – new (replacing old wiki)</a:t>
            </a:r>
          </a:p>
          <a:p>
            <a:r>
              <a:rPr lang="en-US" dirty="0" smtClean="0"/>
              <a:t>AIXM Interoperability scenarios – for info</a:t>
            </a:r>
          </a:p>
          <a:p>
            <a:r>
              <a:rPr lang="en-US" dirty="0" smtClean="0"/>
              <a:t>IMP feedback</a:t>
            </a:r>
          </a:p>
          <a:p>
            <a:r>
              <a:rPr lang="en-US" dirty="0" smtClean="0"/>
              <a:t>AIXM temporality concept </a:t>
            </a:r>
          </a:p>
          <a:p>
            <a:r>
              <a:rPr lang="en-US" dirty="0" smtClean="0"/>
              <a:t>AIXM </a:t>
            </a:r>
            <a:r>
              <a:rPr lang="en-US" dirty="0"/>
              <a:t>5.2 – work in progress</a:t>
            </a:r>
          </a:p>
          <a:p>
            <a:r>
              <a:rPr lang="en-US" dirty="0" smtClean="0"/>
              <a:t>AIXM CCB meeting - 12-14 June, Frankfurt, Germany</a:t>
            </a:r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Atlassian</a:t>
            </a:r>
            <a:r>
              <a:rPr lang="en-GB" dirty="0" smtClean="0"/>
              <a:t>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“</a:t>
            </a:r>
            <a:r>
              <a:rPr lang="en-GB" i="1" dirty="0"/>
              <a:t>We'd like to let you know that starting </a:t>
            </a:r>
            <a:r>
              <a:rPr lang="en-GB" i="1" dirty="0">
                <a:solidFill>
                  <a:srgbClr val="FF0000"/>
                </a:solidFill>
              </a:rPr>
              <a:t>24th April 2017</a:t>
            </a:r>
            <a:r>
              <a:rPr lang="en-GB" i="1" dirty="0"/>
              <a:t>, we're upgrading all users on aixmccb.atlassian.net to an </a:t>
            </a:r>
            <a:r>
              <a:rPr lang="en-GB" i="1" dirty="0" err="1">
                <a:solidFill>
                  <a:srgbClr val="FF0000"/>
                </a:solidFill>
              </a:rPr>
              <a:t>Atlassian</a:t>
            </a:r>
            <a:r>
              <a:rPr lang="en-GB" i="1" dirty="0">
                <a:solidFill>
                  <a:srgbClr val="FF0000"/>
                </a:solidFill>
              </a:rPr>
              <a:t> account</a:t>
            </a:r>
            <a:r>
              <a:rPr lang="en-GB" i="1" dirty="0"/>
              <a:t>. </a:t>
            </a:r>
            <a:r>
              <a:rPr lang="en-GB" i="1" dirty="0" smtClean="0"/>
              <a:t>The </a:t>
            </a:r>
            <a:r>
              <a:rPr lang="en-GB" i="1" dirty="0"/>
              <a:t>next time they log in, they'll go through a simple email verification process that takes about 20 seconds</a:t>
            </a:r>
            <a:r>
              <a:rPr lang="en-GB" i="1" dirty="0" smtClean="0"/>
              <a:t>.”</a:t>
            </a:r>
          </a:p>
          <a:p>
            <a:r>
              <a:rPr lang="en-US" b="1" dirty="0"/>
              <a:t>What this means for your users</a:t>
            </a:r>
            <a:endParaRPr lang="en-US" dirty="0"/>
          </a:p>
          <a:p>
            <a:pPr lvl="1"/>
            <a:r>
              <a:rPr lang="en-US" dirty="0" smtClean="0"/>
              <a:t>users </a:t>
            </a:r>
            <a:r>
              <a:rPr lang="en-US" dirty="0"/>
              <a:t>will need to </a:t>
            </a:r>
            <a:r>
              <a:rPr lang="en-US" sz="2400" dirty="0">
                <a:solidFill>
                  <a:srgbClr val="FF0000"/>
                </a:solidFill>
              </a:rPr>
              <a:t>use their email address to log in</a:t>
            </a:r>
            <a:r>
              <a:rPr lang="en-US" dirty="0"/>
              <a:t>, instead of their </a:t>
            </a:r>
            <a:r>
              <a:rPr lang="en-US" dirty="0" smtClean="0"/>
              <a:t>username</a:t>
            </a:r>
            <a:endParaRPr lang="en-US" dirty="0"/>
          </a:p>
          <a:p>
            <a:pPr lvl="1"/>
            <a:r>
              <a:rPr lang="en-US" dirty="0" smtClean="0"/>
              <a:t>users </a:t>
            </a:r>
            <a:r>
              <a:rPr lang="en-US" dirty="0"/>
              <a:t>will need to complete a short email verification </a:t>
            </a:r>
            <a:r>
              <a:rPr lang="en-US" dirty="0" smtClean="0"/>
              <a:t>process </a:t>
            </a:r>
            <a:r>
              <a:rPr lang="en-US" dirty="0"/>
              <a:t>when they next log in.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810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– Confluence (Wiki)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development</a:t>
            </a:r>
          </a:p>
          <a:p>
            <a:pPr lvl="1"/>
            <a:r>
              <a:rPr lang="en-GB" dirty="0" smtClean="0">
                <a:hlinkClick r:id="rId2"/>
              </a:rPr>
              <a:t>www.aixm.aero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.... </a:t>
            </a:r>
            <a:r>
              <a:rPr lang="en-GB" sz="1600" dirty="0" smtClean="0"/>
              <a:t>(will replace </a:t>
            </a:r>
            <a:r>
              <a:rPr lang="en-GB" sz="1600" dirty="0" smtClean="0">
                <a:hlinkClick r:id="rId3"/>
              </a:rPr>
              <a:t>www.aixm.aero/wiki</a:t>
            </a:r>
            <a:r>
              <a:rPr lang="en-GB" sz="1600" dirty="0" smtClean="0"/>
              <a:t>)</a:t>
            </a:r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19400"/>
            <a:ext cx="6955631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547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– Confluence (Wiki)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Proposal: three </a:t>
            </a:r>
            <a:r>
              <a:rPr lang="en-US" dirty="0"/>
              <a:t>spaces </a:t>
            </a:r>
          </a:p>
          <a:p>
            <a:pPr lvl="1"/>
            <a:r>
              <a:rPr lang="en-US" dirty="0"/>
              <a:t>AIXM data sources </a:t>
            </a:r>
          </a:p>
          <a:p>
            <a:pPr lvl="2"/>
            <a:r>
              <a:rPr lang="en-US" dirty="0"/>
              <a:t>a map of the world, linking to individual pages where visitors should find detailed information about the AIXM data published by each State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AIXM </a:t>
            </a:r>
            <a:r>
              <a:rPr lang="en-US" dirty="0"/>
              <a:t>coding </a:t>
            </a:r>
            <a:r>
              <a:rPr lang="en-US" dirty="0" smtClean="0"/>
              <a:t>guidelines </a:t>
            </a:r>
          </a:p>
          <a:p>
            <a:pPr lvl="2"/>
            <a:r>
              <a:rPr lang="en-US" dirty="0" smtClean="0"/>
              <a:t>content is being developed for the AIP Data Set coding guidelines </a:t>
            </a:r>
            <a:r>
              <a:rPr lang="en-US" sz="1400" i="1" dirty="0" smtClean="0"/>
              <a:t>(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</a:rPr>
              <a:t>see next slides</a:t>
            </a:r>
            <a:r>
              <a:rPr lang="en-US" sz="1400" i="1" dirty="0" smtClean="0"/>
              <a:t>)</a:t>
            </a:r>
            <a:endParaRPr lang="en-US" i="1" dirty="0" smtClean="0"/>
          </a:p>
          <a:p>
            <a:pPr lvl="2"/>
            <a:endParaRPr lang="en-US" dirty="0"/>
          </a:p>
          <a:p>
            <a:pPr lvl="1"/>
            <a:r>
              <a:rPr lang="en-US" dirty="0" smtClean="0"/>
              <a:t>AIXM extensions</a:t>
            </a:r>
          </a:p>
          <a:p>
            <a:pPr lvl="2"/>
            <a:r>
              <a:rPr lang="en-US" dirty="0" smtClean="0"/>
              <a:t>dedicated </a:t>
            </a:r>
            <a:r>
              <a:rPr lang="en-US" dirty="0"/>
              <a:t>to documenting extensions of the AIXM model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35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– coding Guidelines (WIP)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 Group established in Eurocontrol</a:t>
            </a:r>
          </a:p>
          <a:p>
            <a:pPr lvl="1"/>
            <a:r>
              <a:rPr lang="en-GB" dirty="0" smtClean="0"/>
              <a:t>Open to States/organisations from outside Europe, if interested</a:t>
            </a:r>
          </a:p>
          <a:p>
            <a:pPr lvl="1"/>
            <a:r>
              <a:rPr lang="en-GB" dirty="0" smtClean="0"/>
              <a:t>Not directly a CCB activity</a:t>
            </a:r>
          </a:p>
          <a:p>
            <a:pPr lvl="2"/>
            <a:r>
              <a:rPr lang="en-GB" dirty="0" smtClean="0"/>
              <a:t>Several CCB members are involved</a:t>
            </a:r>
          </a:p>
          <a:p>
            <a:r>
              <a:rPr lang="en-GB" dirty="0" smtClean="0"/>
              <a:t>Objective</a:t>
            </a:r>
          </a:p>
          <a:p>
            <a:pPr lvl="1"/>
            <a:r>
              <a:rPr lang="en-GB" dirty="0" smtClean="0"/>
              <a:t>Priority 1: coding guidelines for the new ICAO AIP Data Set</a:t>
            </a:r>
          </a:p>
          <a:p>
            <a:pPr lvl="2"/>
            <a:r>
              <a:rPr lang="en-GB" dirty="0" smtClean="0"/>
              <a:t>promote and standardise the use of AIXM 5</a:t>
            </a:r>
          </a:p>
          <a:p>
            <a:pPr lvl="2"/>
            <a:r>
              <a:rPr lang="en-GB" dirty="0" smtClean="0"/>
              <a:t>world-wide applicability (no regional specific rules)</a:t>
            </a:r>
          </a:p>
          <a:p>
            <a:pPr lvl="2"/>
            <a:r>
              <a:rPr lang="en-GB" dirty="0" smtClean="0"/>
              <a:t>Finalisation expected in July 2017</a:t>
            </a:r>
          </a:p>
          <a:p>
            <a:pPr lvl="1"/>
            <a:r>
              <a:rPr lang="en-GB" dirty="0" smtClean="0"/>
              <a:t>Priority 2: other ICAO data sets</a:t>
            </a:r>
          </a:p>
          <a:p>
            <a:pPr lvl="2"/>
            <a:r>
              <a:rPr lang="en-GB" dirty="0" smtClean="0"/>
              <a:t>Instrument flight procedures</a:t>
            </a:r>
          </a:p>
          <a:p>
            <a:pPr lvl="2"/>
            <a:r>
              <a:rPr lang="en-GB" dirty="0" smtClean="0"/>
              <a:t>Obstacles</a:t>
            </a:r>
          </a:p>
          <a:p>
            <a:pPr lvl="2"/>
            <a:r>
              <a:rPr lang="en-GB" dirty="0" smtClean="0"/>
              <a:t>Airport mapping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74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– coding Guidelines (WIP)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60" y="1676400"/>
            <a:ext cx="7094840" cy="502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3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AIXM 5.1 </a:t>
            </a:r>
            <a:r>
              <a:rPr lang="en-US" dirty="0" smtClean="0"/>
              <a:t>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Dedicated AIXM CCB Webex</a:t>
            </a:r>
          </a:p>
          <a:p>
            <a:pPr lvl="1"/>
            <a:r>
              <a:rPr lang="en-US" sz="1800" dirty="0" smtClean="0"/>
              <a:t>Next on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May, 14:30 Brussels time (CEST), 8:30am EDT</a:t>
            </a:r>
          </a:p>
          <a:p>
            <a:pPr lvl="1"/>
            <a:r>
              <a:rPr lang="en-US" sz="1800" dirty="0" smtClean="0"/>
              <a:t>Invitation </a:t>
            </a:r>
            <a:r>
              <a:rPr lang="en-US" sz="1800" dirty="0"/>
              <a:t>sent only to those who have indicated their </a:t>
            </a:r>
            <a:r>
              <a:rPr lang="en-US" sz="1800" dirty="0" smtClean="0"/>
              <a:t>strong interest and who have identified such issues, in particular developers</a:t>
            </a:r>
            <a:endParaRPr lang="en-US" sz="1600" dirty="0" smtClean="0"/>
          </a:p>
          <a:p>
            <a:pPr lvl="1"/>
            <a:r>
              <a:rPr lang="en-US" sz="1800" dirty="0" smtClean="0"/>
              <a:t>Work area established in </a:t>
            </a:r>
            <a:r>
              <a:rPr lang="en-US" sz="1800" dirty="0" err="1" smtClean="0"/>
              <a:t>GoogleDocs</a:t>
            </a:r>
            <a:endParaRPr lang="en-US" sz="1800" dirty="0" smtClean="0"/>
          </a:p>
          <a:p>
            <a:pPr lvl="2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drive.google.com/open?id=0BxlGN-YBj-q0eXpFZHBxVEl0cHc</a:t>
            </a:r>
            <a:r>
              <a:rPr lang="en-US" sz="1600" dirty="0" smtClean="0"/>
              <a:t> </a:t>
            </a:r>
          </a:p>
          <a:p>
            <a:pPr lvl="2"/>
            <a:r>
              <a:rPr lang="en-US" sz="1600" dirty="0" smtClean="0"/>
              <a:t>Work in progress – define interoperability scenarios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See in particular the ICAO AIP Data Set scenario…</a:t>
            </a:r>
          </a:p>
          <a:p>
            <a:pPr lvl="1"/>
            <a:endParaRPr lang="en-US" sz="1800" dirty="0" smtClean="0"/>
          </a:p>
          <a:p>
            <a:pPr marL="411163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564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[AIXM-1xx] </a:t>
            </a:r>
            <a:r>
              <a:rPr lang="en-US" sz="2800" dirty="0" err="1" smtClean="0"/>
              <a:t>TeMPORALITY</a:t>
            </a:r>
            <a:r>
              <a:rPr lang="en-US" sz="2800" dirty="0" smtClean="0"/>
              <a:t> Concept</a:t>
            </a:r>
            <a:endParaRPr lang="en-US" sz="2800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0">
              <a:buNone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Temporality </a:t>
            </a:r>
            <a:r>
              <a:rPr lang="en-US" sz="1600" dirty="0">
                <a:solidFill>
                  <a:schemeClr val="tx1"/>
                </a:solidFill>
              </a:rPr>
              <a:t>Concept </a:t>
            </a:r>
            <a:r>
              <a:rPr lang="en-US" sz="1600" dirty="0" smtClean="0">
                <a:solidFill>
                  <a:schemeClr val="tx1"/>
                </a:solidFill>
              </a:rPr>
              <a:t>clarifications </a:t>
            </a:r>
            <a:r>
              <a:rPr lang="en-US" sz="1400" dirty="0"/>
              <a:t>(</a:t>
            </a:r>
            <a:r>
              <a:rPr lang="en-GB" sz="1400" dirty="0">
                <a:solidFill>
                  <a:srgbClr val="00B050"/>
                </a:solidFill>
              </a:rPr>
              <a:t>solve</a:t>
            </a:r>
            <a:r>
              <a:rPr lang="en-GB" sz="1400" dirty="0"/>
              <a:t>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AIXM-153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AIXM-154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direct impact on the AIXM 5.1.1 UML or Schema</a:t>
            </a: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Just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clarifications, no significant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changes</a:t>
            </a: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Version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1.1 – working draft available in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GoogleDocs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(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en-US" sz="1200" dirty="0" smtClean="0">
                <a:solidFill>
                  <a:srgbClr val="FF0000"/>
                </a:solidFill>
                <a:hlinkClick r:id="rId3"/>
              </a:rPr>
              <a:t>drive.google.com/open?id=1lBWtVYKFgphlj3lnHmB2itfZTLQDhhGPFNpRZKGq5so</a:t>
            </a:r>
            <a:r>
              <a:rPr lang="en-US" sz="1200" dirty="0" smtClean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sz="1200" dirty="0">
              <a:solidFill>
                <a:srgbClr val="FF0000"/>
              </a:solidFill>
            </a:endParaRP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Remaining actions (for Eddy)</a:t>
            </a:r>
          </a:p>
          <a:p>
            <a:pPr lvl="3"/>
            <a:r>
              <a:rPr lang="en-US" sz="1000" dirty="0" smtClean="0">
                <a:solidFill>
                  <a:srgbClr val="FF0000"/>
                </a:solidFill>
              </a:rPr>
              <a:t>Add more non-nominal use cases in chapter 5 (such as postpone a future change, abandon a new feature creation, etc.)</a:t>
            </a:r>
          </a:p>
          <a:p>
            <a:pPr lvl="3"/>
            <a:r>
              <a:rPr lang="en-US" sz="1000" dirty="0" err="1" smtClean="0">
                <a:solidFill>
                  <a:srgbClr val="00B050"/>
                </a:solidFill>
              </a:rPr>
              <a:t>Finalise</a:t>
            </a:r>
            <a:r>
              <a:rPr lang="en-US" sz="1000" dirty="0" smtClean="0">
                <a:solidFill>
                  <a:srgbClr val="00B050"/>
                </a:solidFill>
              </a:rPr>
              <a:t> validation rules - done</a:t>
            </a:r>
          </a:p>
          <a:p>
            <a:pPr lvl="4"/>
            <a:r>
              <a:rPr lang="en-US" sz="1000" dirty="0" smtClean="0">
                <a:solidFill>
                  <a:srgbClr val="FF0000"/>
                </a:solidFill>
              </a:rPr>
              <a:t>SBVR formulation will be included in the AIXM Business Rules, not in the document itself</a:t>
            </a:r>
          </a:p>
          <a:p>
            <a:pPr lvl="3"/>
            <a:r>
              <a:rPr lang="en-US" sz="1000" dirty="0" smtClean="0">
                <a:solidFill>
                  <a:srgbClr val="00B050"/>
                </a:solidFill>
              </a:rPr>
              <a:t>Final editorial work  - done</a:t>
            </a:r>
          </a:p>
          <a:p>
            <a:pPr lvl="4"/>
            <a:r>
              <a:rPr lang="en-US" sz="1000" dirty="0" smtClean="0">
                <a:solidFill>
                  <a:srgbClr val="00B050"/>
                </a:solidFill>
              </a:rPr>
              <a:t>Open suggestions for adding/correcting text/graphics in various places</a:t>
            </a:r>
          </a:p>
          <a:p>
            <a:pPr lvl="4"/>
            <a:r>
              <a:rPr lang="en-US" sz="1000" dirty="0" smtClean="0">
                <a:solidFill>
                  <a:srgbClr val="00B050"/>
                </a:solidFill>
              </a:rPr>
              <a:t>Review the language style (use ‘shall’/’should’/’may’ for the rules.</a:t>
            </a:r>
          </a:p>
          <a:p>
            <a:pPr lvl="4"/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9620</TotalTime>
  <Words>841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Apothecary</vt:lpstr>
      <vt:lpstr>AIXM 5.2 – WIP</vt:lpstr>
      <vt:lpstr>Proposed Agenda</vt:lpstr>
      <vt:lpstr>Atlassian changes</vt:lpstr>
      <vt:lpstr>AIXM – Confluence (Wiki)</vt:lpstr>
      <vt:lpstr>AIXM – Confluence (Wiki)</vt:lpstr>
      <vt:lpstr>AIXM – coding Guidelines (WIP)</vt:lpstr>
      <vt:lpstr>AIXM – coding Guidelines (WIP)</vt:lpstr>
      <vt:lpstr>AIXM 5.1 interoperability</vt:lpstr>
      <vt:lpstr>[AIXM-1xx] TeMPORALITY Concept</vt:lpstr>
      <vt:lpstr>AIXM 5.2</vt:lpstr>
      <vt:lpstr>Actions</vt:lpstr>
      <vt:lpstr>Older actions (still open)</vt:lpstr>
      <vt:lpstr>Next Webex/Meeting</vt:lpstr>
      <vt:lpstr>Future meetings/Webex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605</cp:revision>
  <dcterms:created xsi:type="dcterms:W3CDTF">2006-08-16T00:00:00Z</dcterms:created>
  <dcterms:modified xsi:type="dcterms:W3CDTF">2017-05-10T07:00:38Z</dcterms:modified>
</cp:coreProperties>
</file>