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377" r:id="rId4"/>
    <p:sldId id="378" r:id="rId5"/>
    <p:sldId id="357" r:id="rId6"/>
    <p:sldId id="380" r:id="rId7"/>
    <p:sldId id="379" r:id="rId8"/>
    <p:sldId id="376" r:id="rId9"/>
    <p:sldId id="363" r:id="rId10"/>
    <p:sldId id="372" r:id="rId11"/>
    <p:sldId id="355" r:id="rId12"/>
    <p:sldId id="37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>
        <p:scale>
          <a:sx n="140" d="100"/>
          <a:sy n="140" d="100"/>
        </p:scale>
        <p:origin x="-115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130" TargetMode="External"/><Relationship Id="rId2" Type="http://schemas.openxmlformats.org/officeDocument/2006/relationships/hyperlink" Target="https://aixmccb.atlassian.net/browse/AIXM-1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ixmccb.atlassian.net/browse/AIXM-175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aixmccb.atlassian.net/issues/?jql=project+%3D+AIXM+AND+issuetype+in+(%22New+Feature%22,+Improvement,+%22Bug+Report%22)+AND+(fixVersion+%3D+earliestUnreleasedVersion()+OR+fixVersion+is+EMPTY)+AND+component+%3D+Rout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xlGN-YBj-q0eXpFZHBxVEl0cH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lBWtVYKFgphlj3lnHmB2itfZTLQDhhGPFNpRZKGq5so" TargetMode="External"/><Relationship Id="rId2" Type="http://schemas.openxmlformats.org/officeDocument/2006/relationships/hyperlink" Target="https://aixmccb.atlassian.net/browse/AIXM-15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29 March 2017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WIP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All CCB Members</a:t>
            </a:r>
          </a:p>
          <a:p>
            <a:pPr lvl="1"/>
            <a:r>
              <a:rPr lang="en-US" dirty="0" smtClean="0"/>
              <a:t>Please see the comments that ask for examples ( real world data, AIP extracts, charts, etc.) </a:t>
            </a:r>
          </a:p>
          <a:p>
            <a:pPr lvl="2"/>
            <a:r>
              <a:rPr lang="en-US" dirty="0" smtClean="0"/>
              <a:t>Upload relevant examples in JIRA</a:t>
            </a:r>
          </a:p>
          <a:p>
            <a:pPr lvl="1"/>
            <a:r>
              <a:rPr lang="en-US" dirty="0" smtClean="0"/>
              <a:t>Please raise as soon as possible other issues that have been identified in the past (for example, on the AIXM Forum) and that could be considered for AIXM 5.2.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3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Older actions (still open)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 that require external coordination</a:t>
            </a:r>
            <a:endParaRPr lang="en-GB" dirty="0">
              <a:hlinkClick r:id="rId2"/>
            </a:endParaRPr>
          </a:p>
          <a:p>
            <a:pPr lvl="1"/>
            <a:r>
              <a:rPr lang="en-GB" sz="1600" dirty="0" smtClean="0">
                <a:hlinkClick r:id="rId3"/>
              </a:rPr>
              <a:t>AIXM-130</a:t>
            </a:r>
            <a:r>
              <a:rPr lang="en-GB" sz="1600" dirty="0" smtClean="0"/>
              <a:t> (to address ICAO)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Razvan Guleac (for one of the next IMP meetings)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Or maybe to see if there is another ICAO body (AIS secretariat) to be addressed</a:t>
            </a:r>
          </a:p>
          <a:p>
            <a:pPr lvl="3"/>
            <a:r>
              <a:rPr lang="en-US" sz="1200" dirty="0" smtClean="0">
                <a:solidFill>
                  <a:srgbClr val="FF0000"/>
                </a:solidFill>
              </a:rPr>
              <a:t>on hold for the moment</a:t>
            </a:r>
            <a:endParaRPr lang="en-GB" sz="1200" dirty="0" smtClean="0">
              <a:solidFill>
                <a:srgbClr val="FF0000"/>
              </a:solidFill>
            </a:endParaRPr>
          </a:p>
          <a:p>
            <a:pPr lvl="1"/>
            <a:r>
              <a:rPr lang="en-GB" sz="1600" dirty="0" smtClean="0">
                <a:hlinkClick r:id="rId4"/>
              </a:rPr>
              <a:t>AIXM-175</a:t>
            </a:r>
            <a:r>
              <a:rPr lang="en-GB" sz="1600" dirty="0" smtClean="0"/>
              <a:t> (to coordinate XSD aspects with other XM CCB)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 Eddy Porosnicu (to clarify the request and evaluate the impact on AIXM; 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Action for Razvan Guleac (to inform the IMP – architecture, but the problem needs to be described at a more conceptual level)</a:t>
            </a:r>
          </a:p>
        </p:txBody>
      </p:sp>
    </p:spTree>
    <p:extLst>
      <p:ext uri="{BB962C8B-B14F-4D97-AF65-F5344CB8AC3E}">
        <p14:creationId xmlns:p14="http://schemas.microsoft.com/office/powerpoint/2010/main" val="278021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Webex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date: </a:t>
            </a:r>
            <a:r>
              <a:rPr lang="en-US" dirty="0" smtClean="0">
                <a:solidFill>
                  <a:srgbClr val="FF0000"/>
                </a:solidFill>
              </a:rPr>
              <a:t>09 MAY 2017</a:t>
            </a:r>
            <a:endParaRPr lang="en-US" dirty="0" smtClean="0"/>
          </a:p>
          <a:p>
            <a:pPr lvl="1"/>
            <a:r>
              <a:rPr lang="en-US" sz="1800" dirty="0" smtClean="0"/>
              <a:t>14:00-16:30 Brussels</a:t>
            </a:r>
          </a:p>
          <a:p>
            <a:pPr lvl="1"/>
            <a:r>
              <a:rPr lang="en-US" sz="1800" dirty="0" smtClean="0"/>
              <a:t>8am -10:30am Washington</a:t>
            </a:r>
          </a:p>
          <a:p>
            <a:r>
              <a:rPr lang="en-US" sz="2200" dirty="0" smtClean="0"/>
              <a:t>Proposed agenda</a:t>
            </a:r>
          </a:p>
          <a:p>
            <a:pPr lvl="1"/>
            <a:r>
              <a:rPr lang="en-US" sz="1800" dirty="0" smtClean="0"/>
              <a:t>(postponed from today) AIXM Temporality Concept - </a:t>
            </a:r>
            <a:r>
              <a:rPr lang="en-US" sz="1800" dirty="0" err="1" smtClean="0"/>
              <a:t>finalisation</a:t>
            </a:r>
            <a:endParaRPr lang="en-US" sz="1800" dirty="0" smtClean="0"/>
          </a:p>
          <a:p>
            <a:pPr lvl="1"/>
            <a:r>
              <a:rPr lang="en-US" sz="1800" dirty="0" smtClean="0"/>
              <a:t>AIXM 5.2 issues/change proposals</a:t>
            </a:r>
          </a:p>
          <a:p>
            <a:pPr lvl="2"/>
            <a:r>
              <a:rPr lang="en-US" sz="1600" dirty="0" smtClean="0"/>
              <a:t>(postponed from today) Route component related issues with priority</a:t>
            </a:r>
          </a:p>
          <a:p>
            <a:pPr lvl="2"/>
            <a:r>
              <a:rPr lang="en-US" sz="800" dirty="0">
                <a:hlinkClick r:id="rId2"/>
              </a:rPr>
              <a:t>https://aixmccb.atlassian.net/issues/?jql=project+%3D+AIXM+AND+issuetype+in+%28%22New+Feature%22%2C+Improvement%2C+%22Bug+Report%22%29+AND+%28fixVersion+%3D+earliestUnreleasedVersion%28%29+OR+fixVersion+is+EMPTY%29+AND+component+%</a:t>
            </a:r>
            <a:r>
              <a:rPr lang="en-US" sz="800" dirty="0" smtClean="0">
                <a:hlinkClick r:id="rId2"/>
              </a:rPr>
              <a:t>3D+Routes</a:t>
            </a:r>
            <a:r>
              <a:rPr lang="en-US" sz="1600" dirty="0" smtClean="0"/>
              <a:t> </a:t>
            </a:r>
            <a:endParaRPr lang="en-US" sz="1600" dirty="0"/>
          </a:p>
          <a:p>
            <a:r>
              <a:rPr lang="en-US" sz="2200" dirty="0" smtClean="0"/>
              <a:t>Keep in mind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Webex on 06 April at </a:t>
            </a:r>
            <a:r>
              <a:rPr lang="en-GB" sz="1800" dirty="0" smtClean="0">
                <a:solidFill>
                  <a:srgbClr val="FF0000"/>
                </a:solidFill>
              </a:rPr>
              <a:t>14:00 Brussels time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/>
              <a:t>for </a:t>
            </a:r>
            <a:r>
              <a:rPr lang="en-US" sz="1800" dirty="0" smtClean="0"/>
              <a:t>Procedures Coding Guidelines (not a CCB meeting)</a:t>
            </a:r>
            <a:endParaRPr lang="en-US" sz="1800" dirty="0"/>
          </a:p>
          <a:p>
            <a:pPr lvl="1"/>
            <a:r>
              <a:rPr lang="en-US" sz="1800" dirty="0" smtClean="0"/>
              <a:t>AIXM CCB </a:t>
            </a:r>
            <a:r>
              <a:rPr lang="en-US" sz="1800" dirty="0" smtClean="0">
                <a:solidFill>
                  <a:srgbClr val="FF0000"/>
                </a:solidFill>
              </a:rPr>
              <a:t>Meeting in Frankfurt</a:t>
            </a:r>
            <a:r>
              <a:rPr lang="en-US" sz="1800" dirty="0" smtClean="0"/>
              <a:t>, Germany, 12-14 June 2017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283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Atlassian</a:t>
            </a:r>
            <a:r>
              <a:rPr lang="en-US" dirty="0" smtClean="0"/>
              <a:t> JIRA – account changes</a:t>
            </a:r>
          </a:p>
          <a:p>
            <a:r>
              <a:rPr lang="en-US" dirty="0" smtClean="0"/>
              <a:t>AIXM Interoperability scenarios – for info</a:t>
            </a:r>
          </a:p>
          <a:p>
            <a:r>
              <a:rPr lang="en-US" dirty="0" smtClean="0"/>
              <a:t>AIXM Coding guidelines – for info</a:t>
            </a:r>
          </a:p>
          <a:p>
            <a:r>
              <a:rPr lang="en-US" dirty="0" smtClean="0"/>
              <a:t>AIXM temporality concept </a:t>
            </a:r>
          </a:p>
          <a:p>
            <a:r>
              <a:rPr lang="en-US" dirty="0" smtClean="0"/>
              <a:t>AIXM </a:t>
            </a:r>
            <a:r>
              <a:rPr lang="en-US" dirty="0"/>
              <a:t>5.2 – work in progress</a:t>
            </a:r>
          </a:p>
          <a:p>
            <a:r>
              <a:rPr lang="en-US" dirty="0" smtClean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Atlassian</a:t>
            </a:r>
            <a:r>
              <a:rPr lang="en-GB" dirty="0" smtClean="0"/>
              <a:t>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“</a:t>
            </a:r>
            <a:r>
              <a:rPr lang="en-GB" i="1" dirty="0"/>
              <a:t>We'd like to let you know that starting </a:t>
            </a:r>
            <a:r>
              <a:rPr lang="en-GB" i="1" dirty="0">
                <a:solidFill>
                  <a:srgbClr val="FF0000"/>
                </a:solidFill>
              </a:rPr>
              <a:t>24th April 2017</a:t>
            </a:r>
            <a:r>
              <a:rPr lang="en-GB" i="1" dirty="0"/>
              <a:t>, we're upgrading all users on aixmccb.atlassian.net to an </a:t>
            </a:r>
            <a:r>
              <a:rPr lang="en-GB" i="1" dirty="0" err="1">
                <a:solidFill>
                  <a:srgbClr val="FF0000"/>
                </a:solidFill>
              </a:rPr>
              <a:t>Atlassian</a:t>
            </a:r>
            <a:r>
              <a:rPr lang="en-GB" i="1" dirty="0">
                <a:solidFill>
                  <a:srgbClr val="FF0000"/>
                </a:solidFill>
              </a:rPr>
              <a:t> account</a:t>
            </a:r>
            <a:r>
              <a:rPr lang="en-GB" i="1" dirty="0"/>
              <a:t>. </a:t>
            </a:r>
            <a:r>
              <a:rPr lang="en-GB" i="1" dirty="0" smtClean="0"/>
              <a:t>The </a:t>
            </a:r>
            <a:r>
              <a:rPr lang="en-GB" i="1" dirty="0"/>
              <a:t>next time they log in, they'll go through a simple email verification process that takes about 20 seconds</a:t>
            </a:r>
            <a:r>
              <a:rPr lang="en-GB" i="1" dirty="0" smtClean="0"/>
              <a:t>.”</a:t>
            </a:r>
          </a:p>
          <a:p>
            <a:r>
              <a:rPr lang="en-US" b="1" dirty="0"/>
              <a:t>What this means for your users</a:t>
            </a:r>
            <a:endParaRPr lang="en-US" dirty="0"/>
          </a:p>
          <a:p>
            <a:pPr lvl="1"/>
            <a:r>
              <a:rPr lang="en-US" dirty="0" smtClean="0"/>
              <a:t>users </a:t>
            </a:r>
            <a:r>
              <a:rPr lang="en-US" dirty="0"/>
              <a:t>will need to </a:t>
            </a:r>
            <a:r>
              <a:rPr lang="en-US" sz="2400" dirty="0">
                <a:solidFill>
                  <a:srgbClr val="FF0000"/>
                </a:solidFill>
              </a:rPr>
              <a:t>use their email address to log in</a:t>
            </a:r>
            <a:r>
              <a:rPr lang="en-US" dirty="0"/>
              <a:t>, instead of their </a:t>
            </a:r>
            <a:r>
              <a:rPr lang="en-US" dirty="0" smtClean="0"/>
              <a:t>username</a:t>
            </a:r>
            <a:endParaRPr lang="en-US" dirty="0"/>
          </a:p>
          <a:p>
            <a:pPr lvl="1"/>
            <a:r>
              <a:rPr lang="en-US" dirty="0" smtClean="0"/>
              <a:t>users </a:t>
            </a:r>
            <a:r>
              <a:rPr lang="en-US" dirty="0"/>
              <a:t>will need to complete a short email verification </a:t>
            </a:r>
            <a:r>
              <a:rPr lang="en-US" dirty="0" smtClean="0"/>
              <a:t>process </a:t>
            </a:r>
            <a:r>
              <a:rPr lang="en-US" dirty="0"/>
              <a:t>when they next log in.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68105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Atlassian</a:t>
            </a:r>
            <a:r>
              <a:rPr lang="en-GB" dirty="0"/>
              <a:t>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Impact on “read-only account”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New </a:t>
            </a:r>
            <a:r>
              <a:rPr lang="en-GB" b="1" dirty="0" smtClean="0">
                <a:solidFill>
                  <a:srgbClr val="FF0000"/>
                </a:solidFill>
              </a:rPr>
              <a:t>Login / password </a:t>
            </a:r>
            <a:r>
              <a:rPr lang="en-GB" b="1" dirty="0" smtClean="0"/>
              <a:t>	</a:t>
            </a:r>
          </a:p>
          <a:p>
            <a:pPr lvl="2"/>
            <a:r>
              <a:rPr lang="en-GB" smtClean="0"/>
              <a:t>please </a:t>
            </a:r>
            <a:r>
              <a:rPr lang="en-GB" dirty="0" smtClean="0"/>
              <a:t>contact an AIXM CCB member in your organisation for details about the read-only account</a:t>
            </a:r>
            <a:endParaRPr lang="en-GB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40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AIXM 5.1 interoperability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Complaints about AIXM 5.1 “interoperability issues”</a:t>
            </a:r>
          </a:p>
          <a:p>
            <a:r>
              <a:rPr lang="en-US" sz="2200" dirty="0" smtClean="0"/>
              <a:t>Dedicated AIXM CCB Webex</a:t>
            </a:r>
          </a:p>
          <a:p>
            <a:pPr lvl="1"/>
            <a:r>
              <a:rPr lang="en-US" sz="1800" dirty="0" smtClean="0"/>
              <a:t>Next on 10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May, 14:30 Brussels time (CEST), 8:30am EDT</a:t>
            </a:r>
          </a:p>
          <a:p>
            <a:pPr lvl="1"/>
            <a:r>
              <a:rPr lang="en-US" sz="1800" dirty="0" smtClean="0"/>
              <a:t>Invitation </a:t>
            </a:r>
            <a:r>
              <a:rPr lang="en-US" sz="1800" dirty="0"/>
              <a:t>sent only to those who have indicated their </a:t>
            </a:r>
            <a:r>
              <a:rPr lang="en-US" sz="1800" dirty="0" smtClean="0"/>
              <a:t>strong interest and who have identified such issues, in particular developers</a:t>
            </a:r>
            <a:endParaRPr lang="en-US" sz="1600" dirty="0" smtClean="0"/>
          </a:p>
          <a:p>
            <a:pPr lvl="1"/>
            <a:r>
              <a:rPr lang="en-US" sz="1800" dirty="0" smtClean="0"/>
              <a:t>Work area established in </a:t>
            </a:r>
            <a:r>
              <a:rPr lang="en-US" sz="1800" dirty="0" err="1" smtClean="0"/>
              <a:t>GoogleDocs</a:t>
            </a:r>
            <a:endParaRPr lang="en-US" sz="1800" dirty="0" smtClean="0"/>
          </a:p>
          <a:p>
            <a:pPr lvl="2"/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drive.google.com/open?id=0BxlGN-YBj-q0eXpFZHBxVEl0cHc</a:t>
            </a:r>
            <a:r>
              <a:rPr lang="en-US" sz="1600" dirty="0" smtClean="0"/>
              <a:t> </a:t>
            </a:r>
          </a:p>
          <a:p>
            <a:pPr lvl="2"/>
            <a:r>
              <a:rPr lang="en-US" sz="1600" dirty="0" smtClean="0"/>
              <a:t>Work in progress – define interoperability scenarios</a:t>
            </a:r>
          </a:p>
          <a:p>
            <a:pPr lvl="3"/>
            <a:r>
              <a:rPr lang="en-US" sz="1400" dirty="0" smtClean="0">
                <a:solidFill>
                  <a:srgbClr val="C00000"/>
                </a:solidFill>
              </a:rPr>
              <a:t>See in particular the ICAO AIP Data Set scenario…</a:t>
            </a:r>
          </a:p>
          <a:p>
            <a:pPr lvl="1"/>
            <a:endParaRPr lang="en-US" sz="1800" dirty="0" smtClean="0"/>
          </a:p>
          <a:p>
            <a:pPr marL="411163" lvl="1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5648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– coding Guidelines (WIP)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Focus Group established in Eurocontrol</a:t>
            </a:r>
          </a:p>
          <a:p>
            <a:pPr lvl="1"/>
            <a:r>
              <a:rPr lang="en-GB" dirty="0" smtClean="0"/>
              <a:t>Open to States/organisations from outside Europe, if interested</a:t>
            </a:r>
          </a:p>
          <a:p>
            <a:pPr lvl="1"/>
            <a:r>
              <a:rPr lang="en-GB" dirty="0" smtClean="0"/>
              <a:t>Not directly a CCB activity</a:t>
            </a:r>
          </a:p>
          <a:p>
            <a:pPr lvl="2"/>
            <a:r>
              <a:rPr lang="en-GB" dirty="0" smtClean="0"/>
              <a:t>Several CCB members are involved</a:t>
            </a:r>
          </a:p>
          <a:p>
            <a:r>
              <a:rPr lang="en-GB" dirty="0" smtClean="0"/>
              <a:t>Objective</a:t>
            </a:r>
          </a:p>
          <a:p>
            <a:pPr lvl="1"/>
            <a:r>
              <a:rPr lang="en-GB" dirty="0" smtClean="0"/>
              <a:t>Priority 1: coding guidelines for the new ICAO AIP Data Set</a:t>
            </a:r>
          </a:p>
          <a:p>
            <a:pPr lvl="2"/>
            <a:r>
              <a:rPr lang="en-GB" dirty="0" smtClean="0"/>
              <a:t>promote and standardise the use of AIXM 5</a:t>
            </a:r>
          </a:p>
          <a:p>
            <a:pPr lvl="2"/>
            <a:r>
              <a:rPr lang="en-GB" dirty="0" smtClean="0"/>
              <a:t>world-wide applicability (no regional specific rules)</a:t>
            </a:r>
          </a:p>
          <a:p>
            <a:pPr lvl="2"/>
            <a:r>
              <a:rPr lang="en-GB" dirty="0" smtClean="0"/>
              <a:t>Finalisation expected in July 2017</a:t>
            </a:r>
          </a:p>
          <a:p>
            <a:pPr lvl="1"/>
            <a:r>
              <a:rPr lang="en-GB" dirty="0" smtClean="0"/>
              <a:t>Priority 2: other ICAO data sets</a:t>
            </a:r>
          </a:p>
          <a:p>
            <a:pPr lvl="2"/>
            <a:r>
              <a:rPr lang="en-GB" dirty="0" smtClean="0"/>
              <a:t>Instrument flight procedures</a:t>
            </a:r>
          </a:p>
          <a:p>
            <a:pPr lvl="2"/>
            <a:r>
              <a:rPr lang="en-GB" dirty="0" smtClean="0"/>
              <a:t>Obstacles</a:t>
            </a:r>
          </a:p>
          <a:p>
            <a:pPr lvl="2"/>
            <a:r>
              <a:rPr lang="en-GB" dirty="0" smtClean="0"/>
              <a:t>Airport mapping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742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– coding Guidelines (WIP)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60" y="1676400"/>
            <a:ext cx="7094840" cy="502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24400" y="3124200"/>
            <a:ext cx="4343400" cy="55399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Note the use of </a:t>
            </a:r>
            <a:r>
              <a:rPr lang="en-GB" dirty="0" err="1" smtClean="0"/>
              <a:t>Atlassian</a:t>
            </a:r>
            <a:r>
              <a:rPr lang="en-GB" dirty="0" smtClean="0"/>
              <a:t> Confluence</a:t>
            </a:r>
          </a:p>
          <a:p>
            <a:r>
              <a:rPr lang="en-GB" sz="1200" dirty="0" smtClean="0"/>
              <a:t>(AIXM Wiki will also be moved to Confluence)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11436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[AIXM-1xx] </a:t>
            </a:r>
            <a:r>
              <a:rPr lang="en-US" sz="2800" dirty="0" err="1" smtClean="0"/>
              <a:t>TeMPORALITY</a:t>
            </a:r>
            <a:r>
              <a:rPr lang="en-US" sz="2800" dirty="0" smtClean="0"/>
              <a:t> Concept</a:t>
            </a:r>
            <a:endParaRPr lang="en-US" sz="2800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indent="0">
              <a:buNone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Temporality </a:t>
            </a:r>
            <a:r>
              <a:rPr lang="en-US" sz="1600" dirty="0">
                <a:solidFill>
                  <a:schemeClr val="tx1"/>
                </a:solidFill>
              </a:rPr>
              <a:t>Concept </a:t>
            </a:r>
            <a:r>
              <a:rPr lang="en-US" sz="1600" dirty="0" smtClean="0">
                <a:solidFill>
                  <a:schemeClr val="tx1"/>
                </a:solidFill>
              </a:rPr>
              <a:t>clarifications </a:t>
            </a:r>
            <a:r>
              <a:rPr lang="en-US" sz="1400" dirty="0"/>
              <a:t>(</a:t>
            </a:r>
            <a:r>
              <a:rPr lang="en-GB" sz="1400" dirty="0">
                <a:solidFill>
                  <a:srgbClr val="00B050"/>
                </a:solidFill>
              </a:rPr>
              <a:t>solve</a:t>
            </a:r>
            <a:r>
              <a:rPr lang="en-GB" sz="1400" dirty="0"/>
              <a:t> </a:t>
            </a:r>
            <a:r>
              <a:rPr lang="en-US" sz="1400" dirty="0" smtClean="0">
                <a:solidFill>
                  <a:schemeClr val="tx1"/>
                </a:solidFill>
                <a:hlinkClick r:id="rId2"/>
              </a:rPr>
              <a:t>AIXM-153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hlinkClick r:id="rId2"/>
              </a:rPr>
              <a:t>AIXM-154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direct impact on the AIXM 5.1.1 UML or Schema</a:t>
            </a:r>
          </a:p>
          <a:p>
            <a:pPr lvl="2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Just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clarifications, no significant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changes</a:t>
            </a:r>
          </a:p>
          <a:p>
            <a:pPr lvl="2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Version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1.1 – working draft available in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GoogleDocs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(</a:t>
            </a:r>
            <a:r>
              <a:rPr lang="en-US" sz="1200" dirty="0">
                <a:solidFill>
                  <a:srgbClr val="FF0000"/>
                </a:solidFill>
                <a:hlinkClick r:id="rId3"/>
              </a:rPr>
              <a:t>https://</a:t>
            </a:r>
            <a:r>
              <a:rPr lang="en-US" sz="1200" dirty="0" smtClean="0">
                <a:solidFill>
                  <a:srgbClr val="FF0000"/>
                </a:solidFill>
                <a:hlinkClick r:id="rId3"/>
              </a:rPr>
              <a:t>drive.google.com/open?id=1lBWtVYKFgphlj3lnHmB2itfZTLQDhhGPFNpRZKGq5so</a:t>
            </a:r>
            <a:r>
              <a:rPr lang="en-US" sz="1200" dirty="0" smtClean="0">
                <a:solidFill>
                  <a:srgbClr val="FF0000"/>
                </a:solidFill>
              </a:rPr>
              <a:t>)</a:t>
            </a:r>
          </a:p>
          <a:p>
            <a:pPr lvl="2"/>
            <a:endParaRPr lang="en-US" sz="1200" dirty="0">
              <a:solidFill>
                <a:srgbClr val="FF0000"/>
              </a:solidFill>
            </a:endParaRP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Remaining actions (for Eddy)</a:t>
            </a:r>
          </a:p>
          <a:p>
            <a:pPr lvl="3"/>
            <a:r>
              <a:rPr lang="en-US" sz="1000" dirty="0" smtClean="0">
                <a:solidFill>
                  <a:srgbClr val="FF0000"/>
                </a:solidFill>
              </a:rPr>
              <a:t>Add more non-nominal use cases in chapter 5 (such as postpone a future change, abandon a new feature creation, etc.)</a:t>
            </a:r>
          </a:p>
          <a:p>
            <a:pPr lvl="3"/>
            <a:r>
              <a:rPr lang="en-US" sz="1000" dirty="0" err="1" smtClean="0">
                <a:solidFill>
                  <a:srgbClr val="FF0000"/>
                </a:solidFill>
              </a:rPr>
              <a:t>Finalise</a:t>
            </a:r>
            <a:r>
              <a:rPr lang="en-US" sz="1000" dirty="0" smtClean="0">
                <a:solidFill>
                  <a:srgbClr val="FF0000"/>
                </a:solidFill>
              </a:rPr>
              <a:t> validation rules and formulate them in SBVR (</a:t>
            </a:r>
            <a:r>
              <a:rPr lang="en-US" sz="1000" dirty="0">
                <a:solidFill>
                  <a:srgbClr val="FF0000"/>
                </a:solidFill>
              </a:rPr>
              <a:t>C</a:t>
            </a:r>
            <a:r>
              <a:rPr lang="en-US" sz="1000" dirty="0" smtClean="0">
                <a:solidFill>
                  <a:srgbClr val="FF0000"/>
                </a:solidFill>
              </a:rPr>
              <a:t>hapter 4)</a:t>
            </a:r>
          </a:p>
          <a:p>
            <a:pPr lvl="3"/>
            <a:r>
              <a:rPr lang="en-US" sz="1000" dirty="0" smtClean="0">
                <a:solidFill>
                  <a:srgbClr val="FF0000"/>
                </a:solidFill>
              </a:rPr>
              <a:t>Final editorial work</a:t>
            </a:r>
          </a:p>
          <a:p>
            <a:pPr lvl="4"/>
            <a:r>
              <a:rPr lang="en-US" sz="1000" dirty="0" smtClean="0">
                <a:solidFill>
                  <a:srgbClr val="FF0000"/>
                </a:solidFill>
              </a:rPr>
              <a:t>Open suggestions for adding/correcting text/graphics in various places</a:t>
            </a:r>
          </a:p>
          <a:p>
            <a:pPr lvl="4"/>
            <a:r>
              <a:rPr lang="en-US" sz="1000" dirty="0" smtClean="0">
                <a:solidFill>
                  <a:srgbClr val="FF0000"/>
                </a:solidFill>
              </a:rPr>
              <a:t>Review the language style (use ‘shall’/’should’/’may’ for the rules.</a:t>
            </a:r>
          </a:p>
          <a:p>
            <a:pPr lvl="4"/>
            <a:endParaRPr lang="en-US" sz="1000" dirty="0">
              <a:solidFill>
                <a:srgbClr val="FF0000"/>
              </a:solidFill>
            </a:endParaRP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Should be done before next Webex…</a:t>
            </a:r>
          </a:p>
        </p:txBody>
      </p:sp>
    </p:spTree>
    <p:extLst>
      <p:ext uri="{BB962C8B-B14F-4D97-AF65-F5344CB8AC3E}">
        <p14:creationId xmlns:p14="http://schemas.microsoft.com/office/powerpoint/2010/main" val="26863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AIXM 5.2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JIRA…</a:t>
            </a:r>
          </a:p>
          <a:p>
            <a:pPr lvl="1"/>
            <a:r>
              <a:rPr lang="en-US" dirty="0" smtClean="0"/>
              <a:t>Not much activity from the previous Webex (28 Feb)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04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9442</TotalTime>
  <Words>706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Apothecary</vt:lpstr>
      <vt:lpstr>AIXM 5.2 – WIP</vt:lpstr>
      <vt:lpstr>Proposed Agenda</vt:lpstr>
      <vt:lpstr>Atlassian changes</vt:lpstr>
      <vt:lpstr>Atlassian changes</vt:lpstr>
      <vt:lpstr>AIXM 5.1 interoperability issues</vt:lpstr>
      <vt:lpstr>AIXM – coding Guidelines (WIP)</vt:lpstr>
      <vt:lpstr>AIXM – coding Guidelines (WIP)</vt:lpstr>
      <vt:lpstr>[AIXM-1xx] TeMPORALITY Concept</vt:lpstr>
      <vt:lpstr>AIXM 5.2</vt:lpstr>
      <vt:lpstr>Actions</vt:lpstr>
      <vt:lpstr>Older actions (still open)</vt:lpstr>
      <vt:lpstr>Next Webex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588</cp:revision>
  <dcterms:created xsi:type="dcterms:W3CDTF">2006-08-16T00:00:00Z</dcterms:created>
  <dcterms:modified xsi:type="dcterms:W3CDTF">2017-03-29T15:02:21Z</dcterms:modified>
</cp:coreProperties>
</file>