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373" r:id="rId4"/>
    <p:sldId id="357" r:id="rId5"/>
    <p:sldId id="376" r:id="rId6"/>
    <p:sldId id="363" r:id="rId7"/>
    <p:sldId id="372" r:id="rId8"/>
    <p:sldId id="355" r:id="rId9"/>
    <p:sldId id="37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>
        <p:scale>
          <a:sx n="140" d="100"/>
          <a:sy n="140" d="100"/>
        </p:scale>
        <p:origin x="-115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224" TargetMode="External"/><Relationship Id="rId2" Type="http://schemas.openxmlformats.org/officeDocument/2006/relationships/hyperlink" Target="http://aixm.aero/page/governan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ixm.aero/page/future-aixm-version-52" TargetMode="External"/><Relationship Id="rId4" Type="http://schemas.openxmlformats.org/officeDocument/2006/relationships/hyperlink" Target="https://aixmccb.atlassian.net/browse/AIXM-23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xlGN-YBj-q0eXpFZHBxVEl0cH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lBWtVYKFgphlj3lnHmB2itfZTLQDhhGPFNpRZKGq5so" TargetMode="External"/><Relationship Id="rId2" Type="http://schemas.openxmlformats.org/officeDocument/2006/relationships/hyperlink" Target="https://aixmccb.atlassian.net/browse/AIXM-15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document/d/1gKxDh-YSbah836wjvSX8WxYqN7Iv9MMcKQzawTWuuFc/edi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130" TargetMode="External"/><Relationship Id="rId2" Type="http://schemas.openxmlformats.org/officeDocument/2006/relationships/hyperlink" Target="https://aixmccb.atlassian.net/browse/AIXM-1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ixmccb.atlassian.net/browse/AIXM-175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ixmccb.atlassian.net/issues/?jql=project+%3D+AIXM+AND+issuetype+in+%28%22New+Feature%22%2C+Improvement%2C+%22Bug+Report%22%29+AND+%28fixVersion+%3D+earliestUnreleasedVersion%28%29+OR+fixVersion+is+EMPTY%29+AND+component+%3D+Rout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28 FEBRUARY 2017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WIP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AIXM </a:t>
            </a:r>
            <a:r>
              <a:rPr lang="en-US" dirty="0" smtClean="0"/>
              <a:t>Web </a:t>
            </a:r>
            <a:r>
              <a:rPr lang="en-US" dirty="0"/>
              <a:t>site </a:t>
            </a:r>
            <a:r>
              <a:rPr lang="en-US" dirty="0" smtClean="0"/>
              <a:t>updates</a:t>
            </a:r>
          </a:p>
          <a:p>
            <a:r>
              <a:rPr lang="en-US" dirty="0" smtClean="0"/>
              <a:t>AIXM Interoperability scenarios</a:t>
            </a:r>
          </a:p>
          <a:p>
            <a:r>
              <a:rPr lang="en-US" dirty="0" smtClean="0"/>
              <a:t>AIXM temporality concept </a:t>
            </a:r>
          </a:p>
          <a:p>
            <a:r>
              <a:rPr lang="en-US" dirty="0" smtClean="0"/>
              <a:t>AIXM </a:t>
            </a:r>
            <a:r>
              <a:rPr lang="en-US" dirty="0"/>
              <a:t>5.2 – work in progress</a:t>
            </a:r>
          </a:p>
          <a:p>
            <a:r>
              <a:rPr lang="en-US" dirty="0" smtClean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site updates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 versions</a:t>
            </a:r>
          </a:p>
          <a:p>
            <a:pPr lvl="1"/>
            <a:r>
              <a:rPr lang="en-US" dirty="0" smtClean="0"/>
              <a:t>initial text of the </a:t>
            </a:r>
            <a:r>
              <a:rPr lang="en-US" dirty="0"/>
              <a:t>Web site - 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aixm.aero/page/governance</a:t>
            </a:r>
            <a:r>
              <a:rPr lang="en-US" sz="1800" dirty="0" smtClean="0"/>
              <a:t> </a:t>
            </a:r>
          </a:p>
          <a:p>
            <a:pPr lvl="1"/>
            <a:r>
              <a:rPr lang="en-US" dirty="0" smtClean="0">
                <a:hlinkClick r:id="rId3"/>
              </a:rPr>
              <a:t>AIXM-224</a:t>
            </a:r>
            <a:r>
              <a:rPr lang="en-US" dirty="0" smtClean="0"/>
              <a:t> is now closed</a:t>
            </a:r>
          </a:p>
          <a:p>
            <a:pPr lvl="1"/>
            <a:r>
              <a:rPr lang="en-US" dirty="0" smtClean="0"/>
              <a:t>New issue dedicated to namespace policy: </a:t>
            </a:r>
            <a:r>
              <a:rPr lang="en-US" dirty="0" smtClean="0">
                <a:hlinkClick r:id="rId4"/>
              </a:rPr>
              <a:t>AIXM-233</a:t>
            </a:r>
            <a:endParaRPr lang="en-US" dirty="0" smtClean="0"/>
          </a:p>
          <a:p>
            <a:r>
              <a:rPr lang="en-US" dirty="0" smtClean="0"/>
              <a:t>AIXM 5.2 work in progress</a:t>
            </a:r>
          </a:p>
          <a:p>
            <a:pPr lvl="1"/>
            <a:r>
              <a:rPr lang="en-US" dirty="0" smtClean="0"/>
              <a:t>Regular updates on dedicated page</a:t>
            </a:r>
          </a:p>
          <a:p>
            <a:pPr lvl="2"/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www.aixm.aero/page/future-aixm-version-52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To be added…</a:t>
            </a:r>
          </a:p>
          <a:p>
            <a:r>
              <a:rPr lang="en-US" dirty="0" smtClean="0"/>
              <a:t>Archive of the AIXM CCB meetings</a:t>
            </a:r>
          </a:p>
          <a:p>
            <a:pPr lvl="1"/>
            <a:r>
              <a:rPr lang="en-US" dirty="0" smtClean="0"/>
              <a:t>See Library, category “Change Control Board”…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Work in progress…</a:t>
            </a:r>
          </a:p>
        </p:txBody>
      </p:sp>
    </p:spTree>
    <p:extLst>
      <p:ext uri="{BB962C8B-B14F-4D97-AF65-F5344CB8AC3E}">
        <p14:creationId xmlns:p14="http://schemas.microsoft.com/office/powerpoint/2010/main" val="125314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AIXM 5.1 interoperability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Complaints about AIXM 5.1 “interoperability issues”</a:t>
            </a:r>
          </a:p>
          <a:p>
            <a:r>
              <a:rPr lang="en-US" sz="2200" dirty="0" smtClean="0"/>
              <a:t>Dedicated AIXM CCB Webex</a:t>
            </a:r>
          </a:p>
          <a:p>
            <a:pPr lvl="1"/>
            <a:r>
              <a:rPr lang="en-US" sz="1800" dirty="0" smtClean="0"/>
              <a:t>Next on 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March, 14:30 Brussels time</a:t>
            </a:r>
          </a:p>
          <a:p>
            <a:pPr lvl="1"/>
            <a:r>
              <a:rPr lang="en-US" sz="1800" dirty="0" smtClean="0"/>
              <a:t>Invitation </a:t>
            </a:r>
            <a:r>
              <a:rPr lang="en-US" sz="1800" dirty="0"/>
              <a:t>sent only to those who have indicated their </a:t>
            </a:r>
            <a:r>
              <a:rPr lang="en-US" sz="1800" dirty="0" smtClean="0"/>
              <a:t>strong interest and who have identified such issues, in particular developers</a:t>
            </a:r>
            <a:endParaRPr lang="en-US" sz="1600" dirty="0" smtClean="0"/>
          </a:p>
          <a:p>
            <a:pPr lvl="1"/>
            <a:r>
              <a:rPr lang="en-US" sz="1800" dirty="0" smtClean="0"/>
              <a:t>Work area established in </a:t>
            </a:r>
            <a:r>
              <a:rPr lang="en-US" sz="1800" dirty="0" err="1" smtClean="0"/>
              <a:t>GoogleDocs</a:t>
            </a:r>
            <a:endParaRPr lang="en-US" sz="1800" dirty="0" smtClean="0"/>
          </a:p>
          <a:p>
            <a:pPr lvl="2"/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drive.google.com/open?id=0BxlGN-YBj-q0eXpFZHBxVEl0cHc</a:t>
            </a:r>
            <a:r>
              <a:rPr lang="en-US" sz="1600" dirty="0" smtClean="0"/>
              <a:t> </a:t>
            </a:r>
          </a:p>
          <a:p>
            <a:pPr lvl="2"/>
            <a:r>
              <a:rPr lang="en-US" sz="1600" dirty="0" smtClean="0"/>
              <a:t>Work in progress – define interoperability scenarios</a:t>
            </a:r>
          </a:p>
          <a:p>
            <a:pPr lvl="3"/>
            <a:r>
              <a:rPr lang="en-US" sz="1400" dirty="0" smtClean="0">
                <a:solidFill>
                  <a:srgbClr val="C00000"/>
                </a:solidFill>
              </a:rPr>
              <a:t>See in particular the ICAO AIP Data Set scenario…</a:t>
            </a:r>
          </a:p>
          <a:p>
            <a:pPr lvl="1"/>
            <a:endParaRPr lang="en-US" sz="1800" dirty="0" smtClean="0"/>
          </a:p>
          <a:p>
            <a:pPr marL="411163" lvl="1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5648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[AIXM-1xx] </a:t>
            </a:r>
            <a:r>
              <a:rPr lang="en-US" sz="2800" dirty="0" err="1" smtClean="0"/>
              <a:t>TeMPORALITY</a:t>
            </a:r>
            <a:r>
              <a:rPr lang="en-US" sz="2800" dirty="0" smtClean="0"/>
              <a:t> Concept</a:t>
            </a:r>
            <a:endParaRPr lang="en-US" sz="2800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indent="0">
              <a:buNone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Temporality </a:t>
            </a:r>
            <a:r>
              <a:rPr lang="en-US" sz="1600" dirty="0">
                <a:solidFill>
                  <a:schemeClr val="tx1"/>
                </a:solidFill>
              </a:rPr>
              <a:t>Concept </a:t>
            </a:r>
            <a:r>
              <a:rPr lang="en-US" sz="1600" dirty="0" smtClean="0">
                <a:solidFill>
                  <a:schemeClr val="tx1"/>
                </a:solidFill>
              </a:rPr>
              <a:t>clarifications </a:t>
            </a:r>
            <a:r>
              <a:rPr lang="en-US" sz="1400" dirty="0"/>
              <a:t>(</a:t>
            </a:r>
            <a:r>
              <a:rPr lang="en-GB" sz="1400" dirty="0">
                <a:solidFill>
                  <a:srgbClr val="00B050"/>
                </a:solidFill>
              </a:rPr>
              <a:t>solve</a:t>
            </a:r>
            <a:r>
              <a:rPr lang="en-GB" sz="1400" dirty="0"/>
              <a:t> </a:t>
            </a:r>
            <a:r>
              <a:rPr lang="en-US" sz="1400" dirty="0" smtClean="0">
                <a:solidFill>
                  <a:schemeClr val="tx1"/>
                </a:solidFill>
                <a:hlinkClick r:id="rId2"/>
              </a:rPr>
              <a:t>AIXM-153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hlinkClick r:id="rId2"/>
              </a:rPr>
              <a:t>AIXM-154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direct impact on the AIXM 5.1.1 UML or Schema</a:t>
            </a:r>
          </a:p>
          <a:p>
            <a:pPr lvl="2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Just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clarifications, no significant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changes</a:t>
            </a:r>
          </a:p>
          <a:p>
            <a:pPr lvl="2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Version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1.1 – working draft available in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GoogleDocs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(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https://</a:t>
            </a:r>
            <a:r>
              <a:rPr lang="en-US" sz="1200" dirty="0" smtClean="0">
                <a:solidFill>
                  <a:srgbClr val="FF0000"/>
                </a:solidFill>
                <a:hlinkClick r:id="rId3"/>
              </a:rPr>
              <a:t>drive.google.com/open?id=1lBWtVYKFgphlj3lnHmB2itfZTLQDhhGPFNpRZKGq5so</a:t>
            </a:r>
            <a:r>
              <a:rPr lang="en-US" sz="1200" dirty="0" smtClean="0">
                <a:solidFill>
                  <a:srgbClr val="FF0000"/>
                </a:solidFill>
              </a:rPr>
              <a:t>)</a:t>
            </a:r>
          </a:p>
          <a:p>
            <a:pPr lvl="2"/>
            <a:r>
              <a:rPr lang="en-US" sz="1250" dirty="0" smtClean="0">
                <a:solidFill>
                  <a:schemeClr val="accent6">
                    <a:lumMod val="50000"/>
                  </a:schemeClr>
                </a:solidFill>
              </a:rPr>
              <a:t>See </a:t>
            </a:r>
            <a:r>
              <a:rPr lang="en-US" sz="1250" dirty="0">
                <a:solidFill>
                  <a:schemeClr val="accent6">
                    <a:lumMod val="50000"/>
                  </a:schemeClr>
                </a:solidFill>
              </a:rPr>
              <a:t>also document coming from AIXM-114: </a:t>
            </a:r>
            <a:r>
              <a:rPr lang="en-US" sz="1250" dirty="0">
                <a:solidFill>
                  <a:srgbClr val="FF0000"/>
                </a:solidFill>
                <a:hlinkClick r:id="rId4"/>
              </a:rPr>
              <a:t>https://</a:t>
            </a:r>
            <a:r>
              <a:rPr lang="en-US" sz="1250" dirty="0" smtClean="0">
                <a:solidFill>
                  <a:srgbClr val="FF0000"/>
                </a:solidFill>
                <a:hlinkClick r:id="rId4"/>
              </a:rPr>
              <a:t>docs.google.com/document/d/1gKxDh-YSbah836wjvSX8WxYqN7Iv9MMcKQzawTWuuFc/edit</a:t>
            </a:r>
            <a:r>
              <a:rPr lang="en-US" sz="1250" dirty="0" smtClean="0">
                <a:solidFill>
                  <a:srgbClr val="FF0000"/>
                </a:solidFill>
              </a:rPr>
              <a:t> </a:t>
            </a:r>
          </a:p>
          <a:p>
            <a:pPr lvl="3"/>
            <a:r>
              <a:rPr lang="en-US" sz="1050" dirty="0" smtClean="0">
                <a:solidFill>
                  <a:srgbClr val="FF0000"/>
                </a:solidFill>
              </a:rPr>
              <a:t>Please make comments directly in Google Drive</a:t>
            </a:r>
            <a:endParaRPr lang="en-US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AIXM 5.2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JIRA…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04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All CCB Members</a:t>
            </a:r>
          </a:p>
          <a:p>
            <a:pPr lvl="1"/>
            <a:r>
              <a:rPr lang="en-US" dirty="0" smtClean="0"/>
              <a:t>Please see the comments that ask for examples ( real world data, AIP extracts, charts, etc.) </a:t>
            </a:r>
          </a:p>
          <a:p>
            <a:pPr lvl="2"/>
            <a:r>
              <a:rPr lang="en-US" dirty="0" smtClean="0"/>
              <a:t>Upload relevant examples in JIRA</a:t>
            </a:r>
          </a:p>
          <a:p>
            <a:pPr lvl="1"/>
            <a:r>
              <a:rPr lang="en-US" dirty="0" smtClean="0"/>
              <a:t>Please raise as soon as possible other issues that have been identified in the past (for example, on the AIXM Forum) and that could be considered for AIXM 5.2.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3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AIXM 5.2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 that require external coordination</a:t>
            </a:r>
            <a:endParaRPr lang="en-GB" dirty="0">
              <a:hlinkClick r:id="rId2"/>
            </a:endParaRPr>
          </a:p>
          <a:p>
            <a:pPr lvl="1"/>
            <a:r>
              <a:rPr lang="en-GB" sz="1600" dirty="0" smtClean="0">
                <a:hlinkClick r:id="rId3"/>
              </a:rPr>
              <a:t>AIXM-130</a:t>
            </a:r>
            <a:r>
              <a:rPr lang="en-GB" sz="1600" dirty="0" smtClean="0"/>
              <a:t> (to address ICAO)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Razvan Guleac (for one of the next IMP meetings)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Or maybe to see if there is another ICAO body (AIS secretariat) to be addressed</a:t>
            </a:r>
          </a:p>
          <a:p>
            <a:pPr lvl="3"/>
            <a:r>
              <a:rPr lang="en-US" sz="1200" dirty="0" smtClean="0">
                <a:solidFill>
                  <a:srgbClr val="FF0000"/>
                </a:solidFill>
              </a:rPr>
              <a:t>on hold for the moment</a:t>
            </a:r>
            <a:endParaRPr lang="en-GB" sz="1200" dirty="0" smtClean="0">
              <a:solidFill>
                <a:srgbClr val="FF0000"/>
              </a:solidFill>
            </a:endParaRPr>
          </a:p>
          <a:p>
            <a:pPr lvl="1"/>
            <a:r>
              <a:rPr lang="en-GB" sz="1600" dirty="0" smtClean="0">
                <a:hlinkClick r:id="rId4"/>
              </a:rPr>
              <a:t>AIXM-175</a:t>
            </a:r>
            <a:r>
              <a:rPr lang="en-GB" sz="1600" dirty="0" smtClean="0"/>
              <a:t> (to coordinate XSD aspects with other XM CCB)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 Eddy Porosnicu (to clarify the request and evaluate the impact on AIXM; 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 Razvan Guleac (to inform the IMP – architecture, but the problem needs to be described at a more conceptual level)</a:t>
            </a:r>
          </a:p>
        </p:txBody>
      </p:sp>
    </p:spTree>
    <p:extLst>
      <p:ext uri="{BB962C8B-B14F-4D97-AF65-F5344CB8AC3E}">
        <p14:creationId xmlns:p14="http://schemas.microsoft.com/office/powerpoint/2010/main" val="278021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Webex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date: </a:t>
            </a:r>
            <a:r>
              <a:rPr lang="en-US" dirty="0" smtClean="0">
                <a:solidFill>
                  <a:srgbClr val="FF0000"/>
                </a:solidFill>
              </a:rPr>
              <a:t>29 MAR 2017 </a:t>
            </a:r>
            <a:r>
              <a:rPr lang="en-US" dirty="0" smtClean="0"/>
              <a:t>(WED)</a:t>
            </a:r>
          </a:p>
          <a:p>
            <a:pPr lvl="1"/>
            <a:r>
              <a:rPr lang="en-US" sz="1800" dirty="0" smtClean="0"/>
              <a:t>14:00-16:30 Brussels</a:t>
            </a:r>
          </a:p>
          <a:p>
            <a:pPr lvl="1"/>
            <a:r>
              <a:rPr lang="en-US" sz="1800" dirty="0" smtClean="0"/>
              <a:t>8am -10:30am Washington</a:t>
            </a:r>
          </a:p>
          <a:p>
            <a:r>
              <a:rPr lang="en-US" sz="2200" dirty="0" smtClean="0"/>
              <a:t>Proposed agenda</a:t>
            </a:r>
          </a:p>
          <a:p>
            <a:pPr lvl="1"/>
            <a:r>
              <a:rPr lang="en-US" sz="1800" dirty="0" smtClean="0"/>
              <a:t>AIXM </a:t>
            </a:r>
            <a:r>
              <a:rPr lang="en-US" sz="1800" dirty="0" smtClean="0"/>
              <a:t>Temporality </a:t>
            </a:r>
            <a:r>
              <a:rPr lang="en-US" sz="1800" dirty="0" smtClean="0"/>
              <a:t>Concept</a:t>
            </a:r>
            <a:endParaRPr lang="en-US" sz="1800" dirty="0" smtClean="0"/>
          </a:p>
          <a:p>
            <a:pPr lvl="1"/>
            <a:r>
              <a:rPr lang="en-US" sz="1800" dirty="0" smtClean="0"/>
              <a:t>AIXM 5.2 issues/change </a:t>
            </a:r>
            <a:r>
              <a:rPr lang="en-US" sz="1800" dirty="0" smtClean="0"/>
              <a:t>proposals</a:t>
            </a:r>
          </a:p>
          <a:p>
            <a:pPr lvl="2"/>
            <a:r>
              <a:rPr lang="en-US" sz="1600" dirty="0" smtClean="0"/>
              <a:t>Route component related issues with priority</a:t>
            </a:r>
          </a:p>
          <a:p>
            <a:pPr lvl="2"/>
            <a:r>
              <a:rPr lang="en-US" sz="800" dirty="0">
                <a:hlinkClick r:id="rId2"/>
              </a:rPr>
              <a:t>https://aixmccb.atlassian.net/issues/?jql=project+%3D+AIXM+AND+issuetype+in+%28%22New+Feature%22%2C+Improvement%2C+%22Bug+Report%22%29+AND+%28fixVersion+%3D+earliestUnreleasedVersion%28%29+OR+fixVersion+is+EMPTY%29+AND+component+%</a:t>
            </a:r>
            <a:r>
              <a:rPr lang="en-US" sz="800" dirty="0" smtClean="0">
                <a:hlinkClick r:id="rId2"/>
              </a:rPr>
              <a:t>3D+Routes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lvl="1"/>
            <a:r>
              <a:rPr lang="en-US" sz="1800" dirty="0" smtClean="0"/>
              <a:t>Metadata</a:t>
            </a:r>
          </a:p>
          <a:p>
            <a:pPr lvl="2"/>
            <a:r>
              <a:rPr lang="en-US" sz="1600" dirty="0" smtClean="0"/>
              <a:t>To create a new issue and put all relevant links/documents</a:t>
            </a:r>
            <a:endParaRPr lang="en-US" sz="1600" dirty="0"/>
          </a:p>
          <a:p>
            <a:r>
              <a:rPr lang="en-US" sz="2200" dirty="0" smtClean="0"/>
              <a:t>Keep in mind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Webex on 09 MAR at </a:t>
            </a:r>
            <a:r>
              <a:rPr lang="en-GB" sz="1800" dirty="0" smtClean="0">
                <a:solidFill>
                  <a:srgbClr val="FF0000"/>
                </a:solidFill>
              </a:rPr>
              <a:t>14:00 Brussels time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/>
              <a:t>for </a:t>
            </a:r>
            <a:r>
              <a:rPr lang="en-US" sz="1800" dirty="0" smtClean="0"/>
              <a:t>Procedures Coding Guidelines (not a CCB meeting)</a:t>
            </a:r>
            <a:endParaRPr lang="en-US" sz="1800" dirty="0"/>
          </a:p>
          <a:p>
            <a:pPr lvl="1"/>
            <a:r>
              <a:rPr lang="en-US" sz="1800" dirty="0" smtClean="0"/>
              <a:t>AIXM CCB </a:t>
            </a:r>
            <a:r>
              <a:rPr lang="en-US" sz="1800" dirty="0" smtClean="0">
                <a:solidFill>
                  <a:srgbClr val="FF0000"/>
                </a:solidFill>
              </a:rPr>
              <a:t>Meeting in Frankfurt</a:t>
            </a:r>
            <a:r>
              <a:rPr lang="en-US" sz="1800" dirty="0" smtClean="0"/>
              <a:t>, Germany, 12-14 June 2017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28353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9182</TotalTime>
  <Words>482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AIXM 5.2 – WIP</vt:lpstr>
      <vt:lpstr>Proposed Agenda</vt:lpstr>
      <vt:lpstr>Web site updates</vt:lpstr>
      <vt:lpstr>AIXM 5.1 interoperability issues</vt:lpstr>
      <vt:lpstr>[AIXM-1xx] TeMPORALITY Concept</vt:lpstr>
      <vt:lpstr>AIXM 5.2</vt:lpstr>
      <vt:lpstr>Actions</vt:lpstr>
      <vt:lpstr>AIXM 5.2</vt:lpstr>
      <vt:lpstr>Next Webex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574</cp:revision>
  <dcterms:created xsi:type="dcterms:W3CDTF">2006-08-16T00:00:00Z</dcterms:created>
  <dcterms:modified xsi:type="dcterms:W3CDTF">2017-02-28T15:19:50Z</dcterms:modified>
</cp:coreProperties>
</file>