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5" r:id="rId3"/>
    <p:sldId id="264" r:id="rId4"/>
    <p:sldId id="273" r:id="rId5"/>
    <p:sldId id="270" r:id="rId6"/>
    <p:sldId id="272" r:id="rId7"/>
    <p:sldId id="275" r:id="rId8"/>
    <p:sldId id="276" r:id="rId9"/>
    <p:sldId id="274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986" autoAdjust="0"/>
    <p:restoredTop sz="94660"/>
  </p:normalViewPr>
  <p:slideViewPr>
    <p:cSldViewPr>
      <p:cViewPr>
        <p:scale>
          <a:sx n="130" d="100"/>
          <a:sy n="130" d="100"/>
        </p:scale>
        <p:origin x="-1428" y="-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2"/>
          <p:cNvSpPr/>
          <p:nvPr/>
        </p:nvSpPr>
        <p:spPr>
          <a:xfrm>
            <a:off x="7712075" y="3136900"/>
            <a:ext cx="911225" cy="2074863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3"/>
          <p:cNvSpPr/>
          <p:nvPr/>
        </p:nvSpPr>
        <p:spPr>
          <a:xfrm>
            <a:off x="446088" y="3055938"/>
            <a:ext cx="694690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541338" y="4559300"/>
            <a:ext cx="675640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9"/>
          <p:cNvSpPr/>
          <p:nvPr/>
        </p:nvSpPr>
        <p:spPr>
          <a:xfrm>
            <a:off x="539750" y="3140075"/>
            <a:ext cx="6759575" cy="207645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B7C03-4F72-4260-AD52-52E28D746923}" type="datetimeFigureOut">
              <a:rPr lang="en-US"/>
              <a:pPr>
                <a:defRPr/>
              </a:pPr>
              <a:t>3/17/2014</a:t>
            </a:fld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688" y="4625975"/>
            <a:ext cx="762000" cy="457200"/>
          </a:xfrm>
        </p:spPr>
        <p:txBody>
          <a:bodyPr/>
          <a:lstStyle>
            <a:lvl1pPr algn="ctr">
              <a:defRPr sz="2800" smtClean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6E3D4234-410C-48E7-BB6F-6305216A93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BCCD77-D969-4C1B-A7D1-F0ED26F91391}" type="datetimeFigureOut">
              <a:rPr lang="en-US"/>
              <a:pPr>
                <a:defRPr/>
              </a:pPr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F0FDFC-9B44-4BB2-99D8-7119860F03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6861175" y="228600"/>
            <a:ext cx="1860550" cy="6122988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6954838" y="350838"/>
            <a:ext cx="1673225" cy="5876925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04F527-8914-4F2B-94B5-DD3D7616E31D}" type="datetimeFigureOut">
              <a:rPr lang="en-US"/>
              <a:pPr>
                <a:defRPr/>
              </a:pPr>
              <a:t>3/17/2014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3E0497-B94A-462D-B1E2-E620A671AA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E950C-6956-4060-A935-5A7C0ECB2C46}" type="datetimeFigureOut">
              <a:rPr lang="en-US"/>
              <a:pPr>
                <a:defRPr/>
              </a:pPr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202099-A610-4E3E-924D-FA722E1304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5"/>
          <p:cNvSpPr/>
          <p:nvPr/>
        </p:nvSpPr>
        <p:spPr>
          <a:xfrm>
            <a:off x="568325" y="3048000"/>
            <a:ext cx="803275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4"/>
          <p:cNvSpPr/>
          <p:nvPr/>
        </p:nvSpPr>
        <p:spPr>
          <a:xfrm>
            <a:off x="676275" y="4541838"/>
            <a:ext cx="781685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3"/>
          <p:cNvSpPr/>
          <p:nvPr/>
        </p:nvSpPr>
        <p:spPr>
          <a:xfrm>
            <a:off x="676275" y="3124200"/>
            <a:ext cx="7816850" cy="2078038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C21F6-0486-4DB8-939C-4195099745AC}" type="datetimeFigureOut">
              <a:rPr lang="en-US"/>
              <a:pPr>
                <a:defRPr/>
              </a:pPr>
              <a:t>3/17/2014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9D70B-8FF5-4D66-BFE4-8A3FAC322D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501F8-A8E3-45B6-B9AD-7DF2A13EEB07}" type="datetimeFigureOut">
              <a:rPr lang="en-US"/>
              <a:pPr>
                <a:defRPr/>
              </a:pPr>
              <a:t>3/17/2014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3EE2BF-F2EB-46FD-A425-A0661F36BE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B6785F-914B-4D94-A2EB-FD4BE59EC820}" type="datetimeFigureOut">
              <a:rPr lang="en-US"/>
              <a:pPr>
                <a:defRPr/>
              </a:pPr>
              <a:t>3/17/2014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C70E3D-FF4E-4887-86E5-49A9210966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6190B5-8728-4FBE-9835-92E0F18B982B}" type="datetimeFigureOut">
              <a:rPr lang="en-US"/>
              <a:pPr>
                <a:defRPr/>
              </a:pPr>
              <a:t>3/17/2014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B409C-7BFB-47B5-A0F2-1E7F6133A6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" name="Rounded Rectangle 10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28282-28C3-42DA-AB9E-000C3DA95F2D}" type="datetimeFigureOut">
              <a:rPr lang="en-US"/>
              <a:pPr>
                <a:defRPr/>
              </a:pPr>
              <a:t>3/17/2014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A0F69-5452-46EC-BC70-6A72BADEC0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11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9"/>
          <p:cNvSpPr/>
          <p:nvPr/>
        </p:nvSpPr>
        <p:spPr>
          <a:xfrm>
            <a:off x="676275" y="1643063"/>
            <a:ext cx="2484438" cy="3233737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/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DAA65-765C-4063-8827-EB59EEB394F7}" type="datetimeFigureOut">
              <a:rPr lang="en-US"/>
              <a:pPr>
                <a:defRPr/>
              </a:pPr>
              <a:t>3/17/2014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3CF023-8E12-47C5-B1DE-DB2E1FE584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8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1"/>
          <p:cNvSpPr/>
          <p:nvPr/>
        </p:nvSpPr>
        <p:spPr>
          <a:xfrm>
            <a:off x="762000" y="5029200"/>
            <a:ext cx="7600950" cy="12033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2"/>
          <p:cNvSpPr/>
          <p:nvPr/>
        </p:nvSpPr>
        <p:spPr>
          <a:xfrm>
            <a:off x="914400" y="5638800"/>
            <a:ext cx="7327900" cy="452438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604838" y="5075238"/>
            <a:ext cx="7947025" cy="1096962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FA2316-263D-4BD6-BEDD-83473220D45C}" type="datetimeFigureOut">
              <a:rPr lang="en-US"/>
              <a:pPr>
                <a:defRPr/>
              </a:pPr>
              <a:t>3/17/2014</a:t>
            </a:fld>
            <a:endParaRPr lang="en-US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CC5819-FA9B-40B0-A29D-AFC99557B2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82296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72EE7B99-9A98-4A8C-88CF-F060695DB678}" type="datetimeFigureOut">
              <a:rPr lang="en-US"/>
              <a:pPr>
                <a:defRPr/>
              </a:pPr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B5B4DEB8-AEC9-4906-BF39-B9EA666B7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73063" y="373063"/>
            <a:ext cx="8380412" cy="1117600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1039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5" r:id="rId2"/>
    <p:sldLayoutId id="2147483697" r:id="rId3"/>
    <p:sldLayoutId id="2147483694" r:id="rId4"/>
    <p:sldLayoutId id="2147483693" r:id="rId5"/>
    <p:sldLayoutId id="2147483692" r:id="rId6"/>
    <p:sldLayoutId id="2147483698" r:id="rId7"/>
    <p:sldLayoutId id="2147483699" r:id="rId8"/>
    <p:sldLayoutId id="2147483700" r:id="rId9"/>
    <p:sldLayoutId id="2147483691" r:id="rId10"/>
    <p:sldLayoutId id="214748370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500" kern="1200" cap="all">
          <a:solidFill>
            <a:srgbClr val="6B7D7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9pPr>
    </p:titleStyle>
    <p:bodyStyle>
      <a:lvl1pPr marL="342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ct val="20000"/>
        </a:spcBef>
        <a:spcAft>
          <a:spcPct val="0"/>
        </a:spcAft>
        <a:buClr>
          <a:srgbClr val="B5AE53"/>
        </a:buClr>
        <a:buFont typeface="Arial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ct val="20000"/>
        </a:spcBef>
        <a:spcAft>
          <a:spcPct val="0"/>
        </a:spcAft>
        <a:buClr>
          <a:srgbClr val="848058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ct val="20000"/>
        </a:spcBef>
        <a:spcAft>
          <a:spcPct val="0"/>
        </a:spcAft>
        <a:buClr>
          <a:srgbClr val="E8B54D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document/d/1q6jG8upFEyNxak6m4NDDvyp-tc-4EDR8Od5rvTS1Qos/edit?usp=sharing" TargetMode="External"/><Relationship Id="rId2" Type="http://schemas.openxmlformats.org/officeDocument/2006/relationships/hyperlink" Target="https://aixmccb.atlassian.net/browse/AIXM-139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ocs.google.com/document/d/1aLiFNymcRziYSI2SBPbSSIqKh8BN9f9uNvKLvHndS-Y/edit?usp=sharing" TargetMode="External"/><Relationship Id="rId5" Type="http://schemas.openxmlformats.org/officeDocument/2006/relationships/hyperlink" Target="https://docs.google.com/document/d/18SDYy7vdmIlYnBwSSxT-zS33FxYQ_x43D_VDdR1iKKQ/edit?usp=sharing" TargetMode="External"/><Relationship Id="rId4" Type="http://schemas.openxmlformats.org/officeDocument/2006/relationships/hyperlink" Target="https://docs.google.com/document/d/1G_1lPzOpwvbhKNw3Kxanm9-S2KZYwLfiKb7wnzBec8U/edit?usp=sharing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extranet.eurocontrol.int/http:/webprisme.cfmu.eurocontrol.int/aixmwiki_public/bin/download/Main/AIXM_5_1_UML_EA/AIXM5.1.1Draft0.4.eap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document/d/1d9kJli6AT6MiuGDcLgAcMs-Wim5I-cxbiPhwSPc5WAM/edit?usp=sharing" TargetMode="External"/><Relationship Id="rId2" Type="http://schemas.openxmlformats.org/officeDocument/2006/relationships/hyperlink" Target="https://drive.google.com/file/d/0BxlGN-YBj-q0YmhuQllEblRjMGc/edit?usp=sharing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rive.google.com/file/d/0BxlGN-YBj-q0Z1l0OUJsZzdWeXM/edit?usp=sharing" TargetMode="External"/><Relationship Id="rId4" Type="http://schemas.openxmlformats.org/officeDocument/2006/relationships/hyperlink" Target="https://drive.google.com/file/d/0BxlGN-YBj-q0TDc1ejM4cGVIc0k/edit?usp=sharing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38" y="4648200"/>
            <a:ext cx="6553200" cy="457200"/>
          </a:xfrm>
        </p:spPr>
        <p:txBody>
          <a:bodyPr rtlCol="0"/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AIXM CCB – </a:t>
            </a:r>
            <a:r>
              <a:rPr lang="en-US" dirty="0" err="1" smtClean="0"/>
              <a:t>Webex</a:t>
            </a:r>
            <a:r>
              <a:rPr lang="en-US" dirty="0" smtClean="0"/>
              <a:t>, 14 MAR 2014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838" y="3227388"/>
            <a:ext cx="6629400" cy="1219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AIXM 5.1.1 – Work in Progress</a:t>
            </a:r>
            <a:endParaRPr lang="en-GB" dirty="0"/>
          </a:p>
        </p:txBody>
      </p:sp>
      <p:pic>
        <p:nvPicPr>
          <p:cNvPr id="13315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67200" y="1866900"/>
            <a:ext cx="44577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Proposed Agenda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AIXM 5.1.1 formal Change Proposals</a:t>
            </a:r>
          </a:p>
          <a:p>
            <a:pPr lvl="1"/>
            <a:r>
              <a:rPr lang="en-US" dirty="0" smtClean="0"/>
              <a:t>CP drafting - update</a:t>
            </a:r>
          </a:p>
          <a:p>
            <a:pPr lvl="1"/>
            <a:endParaRPr lang="en-US" dirty="0" smtClean="0"/>
          </a:p>
          <a:p>
            <a:r>
              <a:rPr lang="en-US" dirty="0"/>
              <a:t>Migration to </a:t>
            </a:r>
            <a:r>
              <a:rPr lang="en-US" dirty="0" err="1"/>
              <a:t>Sparx</a:t>
            </a:r>
            <a:r>
              <a:rPr lang="en-US" dirty="0"/>
              <a:t> </a:t>
            </a:r>
            <a:r>
              <a:rPr lang="en-US" dirty="0" smtClean="0"/>
              <a:t>EA - extensions</a:t>
            </a:r>
            <a:endParaRPr lang="en-US" dirty="0"/>
          </a:p>
          <a:p>
            <a:pPr lvl="1"/>
            <a:r>
              <a:rPr lang="en-US" dirty="0" smtClean="0"/>
              <a:t>Initial draft document by Wolfgang </a:t>
            </a:r>
            <a:r>
              <a:rPr lang="en-US" dirty="0" err="1" smtClean="0"/>
              <a:t>Scheucher</a:t>
            </a:r>
            <a:r>
              <a:rPr lang="en-US" dirty="0" smtClean="0"/>
              <a:t> (</a:t>
            </a:r>
            <a:r>
              <a:rPr lang="en-US" dirty="0" err="1" smtClean="0"/>
              <a:t>Jeppesen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Feedback from FAA (Katrina Wilson)</a:t>
            </a:r>
          </a:p>
          <a:p>
            <a:pPr lvl="1"/>
            <a:endParaRPr lang="en-US" dirty="0"/>
          </a:p>
          <a:p>
            <a:r>
              <a:rPr lang="en-US" dirty="0" smtClean="0"/>
              <a:t>Any other topic?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0213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AIXM 5.1.1 formal Change Proposals</a:t>
            </a:r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AIXM-139 </a:t>
            </a:r>
            <a:r>
              <a:rPr lang="en-US" sz="1800" dirty="0"/>
              <a:t>(</a:t>
            </a:r>
            <a:r>
              <a:rPr lang="en-US" sz="1800" dirty="0">
                <a:hlinkClick r:id="rId2"/>
              </a:rPr>
              <a:t>https://</a:t>
            </a:r>
            <a:r>
              <a:rPr lang="en-US" sz="1800" dirty="0" smtClean="0">
                <a:hlinkClick r:id="rId2"/>
              </a:rPr>
              <a:t>aixmccb.atlassian.net/browse/AIXM-139</a:t>
            </a:r>
            <a:r>
              <a:rPr lang="en-US" sz="1800" dirty="0" smtClean="0"/>
              <a:t>) </a:t>
            </a:r>
            <a:endParaRPr lang="en-US" dirty="0" smtClean="0"/>
          </a:p>
          <a:p>
            <a:pPr lvl="1"/>
            <a:r>
              <a:rPr lang="en-US" dirty="0" smtClean="0"/>
              <a:t>The only CP drafted until now, problem of resources at </a:t>
            </a:r>
            <a:r>
              <a:rPr lang="en-US" dirty="0" err="1" smtClean="0"/>
              <a:t>Eurocontrol</a:t>
            </a:r>
            <a:r>
              <a:rPr lang="en-US" dirty="0" smtClean="0"/>
              <a:t>…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Templates for several CPs now prepared in </a:t>
            </a:r>
            <a:r>
              <a:rPr lang="en-US" dirty="0" err="1" smtClean="0"/>
              <a:t>GoogleDocs</a:t>
            </a:r>
            <a:r>
              <a:rPr lang="en-US" dirty="0" smtClean="0"/>
              <a:t>, any voluntary(</a:t>
            </a:r>
            <a:r>
              <a:rPr lang="en-US" dirty="0" err="1" smtClean="0"/>
              <a:t>ies</a:t>
            </a:r>
            <a:r>
              <a:rPr lang="en-US" dirty="0" smtClean="0"/>
              <a:t>) to fill them with text?</a:t>
            </a:r>
          </a:p>
          <a:p>
            <a:pPr lvl="2"/>
            <a:r>
              <a:rPr lang="en-US" dirty="0" smtClean="0"/>
              <a:t>[AIXM-140] </a:t>
            </a:r>
            <a:r>
              <a:rPr lang="en-US" dirty="0" smtClean="0">
                <a:hlinkClick r:id="rId3"/>
              </a:rPr>
              <a:t>Correct UML errors with no consequence on XML Schema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– Michael / Manuel (</a:t>
            </a:r>
            <a:r>
              <a:rPr lang="en-US" dirty="0" err="1" smtClean="0">
                <a:solidFill>
                  <a:srgbClr val="FF0000"/>
                </a:solidFill>
              </a:rPr>
              <a:t>Frequentis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</a:p>
          <a:p>
            <a:pPr lvl="2"/>
            <a:r>
              <a:rPr lang="en-US" dirty="0" smtClean="0"/>
              <a:t>[AIXM-141] </a:t>
            </a:r>
            <a:r>
              <a:rPr lang="en-US" dirty="0" smtClean="0">
                <a:hlinkClick r:id="rId4"/>
              </a:rPr>
              <a:t>Correct association cardinalities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– </a:t>
            </a:r>
            <a:r>
              <a:rPr lang="en-US" dirty="0" err="1" smtClean="0">
                <a:solidFill>
                  <a:srgbClr val="FF0000"/>
                </a:solidFill>
              </a:rPr>
              <a:t>Razvan</a:t>
            </a:r>
            <a:r>
              <a:rPr lang="en-US" dirty="0" smtClean="0">
                <a:solidFill>
                  <a:srgbClr val="FF0000"/>
                </a:solidFill>
              </a:rPr>
              <a:t> (UAE)</a:t>
            </a:r>
          </a:p>
          <a:p>
            <a:pPr lvl="2"/>
            <a:r>
              <a:rPr lang="en-US" dirty="0"/>
              <a:t>[AIXM-142] </a:t>
            </a:r>
            <a:r>
              <a:rPr lang="en-US" dirty="0" smtClean="0">
                <a:hlinkClick r:id="rId5"/>
              </a:rPr>
              <a:t>Correct </a:t>
            </a:r>
            <a:r>
              <a:rPr lang="en-US" dirty="0">
                <a:hlinkClick r:id="rId5"/>
              </a:rPr>
              <a:t>missing </a:t>
            </a:r>
            <a:r>
              <a:rPr lang="en-US" dirty="0" err="1" smtClean="0">
                <a:hlinkClick r:id="rId5"/>
              </a:rPr>
              <a:t>nillable</a:t>
            </a:r>
            <a:r>
              <a:rPr lang="en-US" dirty="0" smtClean="0">
                <a:hlinkClick r:id="rId5"/>
              </a:rPr>
              <a:t> </a:t>
            </a:r>
            <a:r>
              <a:rPr lang="en-US" dirty="0">
                <a:hlinkClick r:id="rId5"/>
              </a:rPr>
              <a:t>attribute in the XML </a:t>
            </a:r>
            <a:r>
              <a:rPr lang="en-US" dirty="0" smtClean="0">
                <a:hlinkClick r:id="rId5"/>
              </a:rPr>
              <a:t>Schema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– Diana (FAA)</a:t>
            </a:r>
          </a:p>
          <a:p>
            <a:pPr lvl="2"/>
            <a:r>
              <a:rPr lang="en-US" dirty="0" smtClean="0"/>
              <a:t>[AIXM-143</a:t>
            </a:r>
            <a:r>
              <a:rPr lang="en-US" dirty="0"/>
              <a:t>] </a:t>
            </a:r>
            <a:r>
              <a:rPr lang="en-US" dirty="0">
                <a:hlinkClick r:id="rId6"/>
              </a:rPr>
              <a:t>Add </a:t>
            </a:r>
            <a:r>
              <a:rPr lang="en-US" dirty="0" err="1">
                <a:hlinkClick r:id="rId6"/>
              </a:rPr>
              <a:t>CodeProcedureFixRoleType</a:t>
            </a:r>
            <a:r>
              <a:rPr lang="en-US" dirty="0">
                <a:hlinkClick r:id="rId6"/>
              </a:rPr>
              <a:t> missing value</a:t>
            </a:r>
            <a:r>
              <a:rPr lang="en-US" dirty="0"/>
              <a:t> </a:t>
            </a:r>
            <a:r>
              <a:rPr lang="en-US" dirty="0" smtClean="0"/>
              <a:t>– </a:t>
            </a:r>
            <a:r>
              <a:rPr lang="en-US" dirty="0" err="1" smtClean="0">
                <a:solidFill>
                  <a:srgbClr val="FF0000"/>
                </a:solidFill>
              </a:rPr>
              <a:t>Razvan</a:t>
            </a:r>
            <a:r>
              <a:rPr lang="en-US" dirty="0" smtClean="0">
                <a:solidFill>
                  <a:srgbClr val="FF0000"/>
                </a:solidFill>
              </a:rPr>
              <a:t> (UAE)</a:t>
            </a:r>
          </a:p>
          <a:p>
            <a:pPr lvl="2"/>
            <a:r>
              <a:rPr lang="en-US" dirty="0" smtClean="0"/>
              <a:t>…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Change Proposals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Timeline proposed</a:t>
            </a:r>
          </a:p>
          <a:p>
            <a:pPr lvl="1"/>
            <a:r>
              <a:rPr lang="en-GB" strike="sngStrike" dirty="0" smtClean="0"/>
              <a:t>Review CP AIXM-139 by 6 FEB 2014 (done)</a:t>
            </a:r>
          </a:p>
          <a:p>
            <a:pPr lvl="1"/>
            <a:r>
              <a:rPr lang="en-GB" dirty="0" smtClean="0"/>
              <a:t>All CP for 5.1.1 ready by end </a:t>
            </a:r>
            <a:r>
              <a:rPr lang="en-GB" strike="sngStrike" dirty="0" smtClean="0"/>
              <a:t>March</a:t>
            </a:r>
            <a:r>
              <a:rPr lang="en-GB" dirty="0" smtClean="0"/>
              <a:t> </a:t>
            </a:r>
            <a:r>
              <a:rPr lang="en-GB" dirty="0" smtClean="0">
                <a:solidFill>
                  <a:srgbClr val="FF0000"/>
                </a:solidFill>
              </a:rPr>
              <a:t>April</a:t>
            </a:r>
            <a:r>
              <a:rPr lang="en-GB" dirty="0" smtClean="0"/>
              <a:t> 2014</a:t>
            </a:r>
          </a:p>
          <a:p>
            <a:pPr lvl="2"/>
            <a:r>
              <a:rPr lang="en-US" dirty="0"/>
              <a:t>Secretariat (</a:t>
            </a:r>
            <a:r>
              <a:rPr lang="en-US" dirty="0" err="1"/>
              <a:t>Eurocontrol</a:t>
            </a:r>
            <a:r>
              <a:rPr lang="en-US" dirty="0"/>
              <a:t> and </a:t>
            </a:r>
            <a:r>
              <a:rPr lang="en-US" dirty="0" smtClean="0"/>
              <a:t>FAA, </a:t>
            </a:r>
            <a:r>
              <a:rPr lang="en-US" dirty="0" smtClean="0">
                <a:solidFill>
                  <a:srgbClr val="FF0000"/>
                </a:solidFill>
              </a:rPr>
              <a:t>with help from CCB volunteers</a:t>
            </a:r>
            <a:r>
              <a:rPr lang="en-US" dirty="0" smtClean="0"/>
              <a:t>) </a:t>
            </a:r>
            <a:r>
              <a:rPr lang="en-US" dirty="0"/>
              <a:t>drafting formal change </a:t>
            </a:r>
            <a:r>
              <a:rPr lang="en-US" dirty="0" smtClean="0"/>
              <a:t>for </a:t>
            </a:r>
            <a:r>
              <a:rPr lang="en-US" dirty="0"/>
              <a:t>the issues identified at the ad-hoc CCB meeting as candidates for AIXM </a:t>
            </a:r>
            <a:r>
              <a:rPr lang="en-US" dirty="0" smtClean="0"/>
              <a:t>5.1.1</a:t>
            </a:r>
            <a:endParaRPr lang="en-GB" dirty="0" smtClean="0"/>
          </a:p>
          <a:p>
            <a:pPr lvl="2"/>
            <a:r>
              <a:rPr lang="en-GB" dirty="0" smtClean="0"/>
              <a:t>Once drafted, Secretariat </a:t>
            </a:r>
            <a:r>
              <a:rPr lang="en-GB" dirty="0"/>
              <a:t>will upload it in JIRA (as PDF!)</a:t>
            </a:r>
          </a:p>
          <a:p>
            <a:pPr lvl="2"/>
            <a:r>
              <a:rPr lang="en-GB" dirty="0"/>
              <a:t>Follow-up in JIRA</a:t>
            </a:r>
          </a:p>
          <a:p>
            <a:pPr lvl="2"/>
            <a:r>
              <a:rPr lang="en-GB" dirty="0"/>
              <a:t>If necessary, CP updated </a:t>
            </a:r>
            <a:r>
              <a:rPr lang="en-GB" dirty="0" smtClean="0"/>
              <a:t>and </a:t>
            </a:r>
            <a:r>
              <a:rPr lang="en-GB" dirty="0"/>
              <a:t>re-upload in </a:t>
            </a:r>
            <a:r>
              <a:rPr lang="en-GB" dirty="0" smtClean="0"/>
              <a:t>JIRA</a:t>
            </a:r>
          </a:p>
          <a:p>
            <a:pPr lvl="1"/>
            <a:r>
              <a:rPr lang="en-GB" dirty="0" smtClean="0"/>
              <a:t>Formal review until </a:t>
            </a:r>
            <a:r>
              <a:rPr lang="en-GB" strike="sngStrike" dirty="0" smtClean="0"/>
              <a:t>mid</a:t>
            </a:r>
            <a:r>
              <a:rPr lang="en-GB" dirty="0" smtClean="0"/>
              <a:t> </a:t>
            </a:r>
            <a:r>
              <a:rPr lang="en-GB" dirty="0" smtClean="0">
                <a:solidFill>
                  <a:srgbClr val="FF0000"/>
                </a:solidFill>
              </a:rPr>
              <a:t>end</a:t>
            </a:r>
            <a:r>
              <a:rPr lang="en-GB" dirty="0" smtClean="0"/>
              <a:t> May 2014 (4 weeks)</a:t>
            </a:r>
          </a:p>
          <a:p>
            <a:pPr lvl="1"/>
            <a:r>
              <a:rPr lang="en-GB" dirty="0" smtClean="0"/>
              <a:t>AIXM 5.1.1 “beta” available </a:t>
            </a:r>
            <a:r>
              <a:rPr lang="en-GB" strike="sngStrike" dirty="0" smtClean="0"/>
              <a:t>mid</a:t>
            </a:r>
            <a:r>
              <a:rPr lang="en-GB" dirty="0" smtClean="0"/>
              <a:t> </a:t>
            </a:r>
            <a:r>
              <a:rPr lang="en-GB" dirty="0" smtClean="0">
                <a:solidFill>
                  <a:srgbClr val="FF0000"/>
                </a:solidFill>
              </a:rPr>
              <a:t>end</a:t>
            </a:r>
            <a:r>
              <a:rPr lang="en-GB" dirty="0" smtClean="0"/>
              <a:t> June 2014</a:t>
            </a:r>
          </a:p>
          <a:p>
            <a:pPr lvl="2"/>
            <a:r>
              <a:rPr lang="en-GB" dirty="0" smtClean="0"/>
              <a:t>UML Model, Core XSD, Sample files, XSLT conversion scripts 5.1 – 5.1.1, Associated documentation…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7091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[AIXM-132] Migration to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Sparx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EA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Sparx</a:t>
            </a:r>
            <a:r>
              <a:rPr lang="en-US" dirty="0" smtClean="0"/>
              <a:t> </a:t>
            </a:r>
            <a:r>
              <a:rPr lang="en-US" dirty="0"/>
              <a:t>EA </a:t>
            </a:r>
            <a:r>
              <a:rPr lang="en-US" dirty="0" smtClean="0"/>
              <a:t>Draft EAP model updated</a:t>
            </a:r>
          </a:p>
          <a:p>
            <a:pPr marL="640080"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>
                <a:hlinkClick r:id="rId2"/>
              </a:rPr>
              <a:t>https://extranet.eurocontrol.int/http://</a:t>
            </a:r>
            <a:r>
              <a:rPr lang="en-GB" dirty="0" smtClean="0">
                <a:hlinkClick r:id="rId2"/>
              </a:rPr>
              <a:t>webprisme.cfmu.eurocontrol.int/aixmwiki_public/bin/download/Main/AIXM_5_1_UML_EA/AIXM5.1.1Draft0.4.eap</a:t>
            </a:r>
            <a:r>
              <a:rPr lang="en-GB" dirty="0" smtClean="0"/>
              <a:t> 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EA Script available and tested for core model</a:t>
            </a:r>
          </a:p>
          <a:p>
            <a:pPr marL="640080"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Step 1 – EA export</a:t>
            </a:r>
          </a:p>
          <a:p>
            <a:pPr marL="640080"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Step 2 - XSLT script that corrects the order of associations</a:t>
            </a:r>
          </a:p>
        </p:txBody>
      </p:sp>
    </p:spTree>
    <p:extLst>
      <p:ext uri="{BB962C8B-B14F-4D97-AF65-F5344CB8AC3E}">
        <p14:creationId xmlns:p14="http://schemas.microsoft.com/office/powerpoint/2010/main" val="808162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[AIXM-132] Migration to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Sparx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EA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Next step – scripting support for extensions</a:t>
            </a:r>
          </a:p>
          <a:p>
            <a:pPr lvl="1"/>
            <a:r>
              <a:rPr lang="en-US" dirty="0" smtClean="0"/>
              <a:t>Phase 1: Use </a:t>
            </a:r>
            <a:r>
              <a:rPr lang="en-US" dirty="0"/>
              <a:t>of scripts for </a:t>
            </a:r>
            <a:r>
              <a:rPr lang="en-US" dirty="0" smtClean="0"/>
              <a:t>new EA extensions</a:t>
            </a:r>
            <a:endParaRPr lang="en-US" dirty="0"/>
          </a:p>
          <a:p>
            <a:pPr lvl="2"/>
            <a:r>
              <a:rPr lang="en-US" dirty="0" smtClean="0"/>
              <a:t>Wolfgang </a:t>
            </a:r>
            <a:r>
              <a:rPr lang="en-US" dirty="0" err="1" smtClean="0"/>
              <a:t>Scheucher</a:t>
            </a:r>
            <a:r>
              <a:rPr lang="en-US" dirty="0" smtClean="0"/>
              <a:t> (</a:t>
            </a:r>
            <a:r>
              <a:rPr lang="en-US" dirty="0" err="1" smtClean="0"/>
              <a:t>Jeppesen</a:t>
            </a:r>
            <a:r>
              <a:rPr lang="en-US" dirty="0" smtClean="0"/>
              <a:t>) has tested the scripts on sample (new) extension, created directly in EA</a:t>
            </a:r>
          </a:p>
          <a:p>
            <a:pPr lvl="2"/>
            <a:r>
              <a:rPr lang="en-US" dirty="0" smtClean="0"/>
              <a:t>Some comments / questions from Katrina Wilson (FAA)</a:t>
            </a:r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Phase 2: Migration </a:t>
            </a:r>
            <a:r>
              <a:rPr lang="en-US" dirty="0"/>
              <a:t>of existing extensions</a:t>
            </a:r>
          </a:p>
          <a:p>
            <a:pPr lvl="2"/>
            <a:r>
              <a:rPr lang="en-US" dirty="0" smtClean="0"/>
              <a:t>Use the Digital NOTAM Event Specification as test for the migration</a:t>
            </a:r>
          </a:p>
          <a:p>
            <a:pPr lvl="3"/>
            <a:r>
              <a:rPr lang="en-US" dirty="0" smtClean="0"/>
              <a:t>After Phase 1 will be close to </a:t>
            </a:r>
            <a:r>
              <a:rPr lang="en-US" dirty="0" err="1" smtClean="0"/>
              <a:t>finalisation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96658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[AIXM-132] Migration to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Sparx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EA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Next step – scripting support for extensions</a:t>
            </a:r>
          </a:p>
          <a:p>
            <a:pPr lvl="2"/>
            <a:r>
              <a:rPr lang="en-US" dirty="0" smtClean="0"/>
              <a:t>Wolfgang </a:t>
            </a:r>
            <a:r>
              <a:rPr lang="en-US" dirty="0" err="1" smtClean="0"/>
              <a:t>Scheucher</a:t>
            </a:r>
            <a:r>
              <a:rPr lang="en-US" dirty="0" smtClean="0"/>
              <a:t> (</a:t>
            </a:r>
            <a:r>
              <a:rPr lang="en-US" dirty="0" err="1" smtClean="0"/>
              <a:t>Jeppesen</a:t>
            </a:r>
            <a:r>
              <a:rPr lang="en-US" dirty="0" smtClean="0"/>
              <a:t>) has tested the scripts on sample (new) extension, created directly in EA</a:t>
            </a:r>
          </a:p>
          <a:p>
            <a:pPr lvl="3"/>
            <a:r>
              <a:rPr lang="en-US" dirty="0"/>
              <a:t>See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drive.google.com/file/d/0BxlGN-YBj-q0YmhuQllEblRjMGc/edit?usp=sharing</a:t>
            </a:r>
            <a:r>
              <a:rPr lang="en-US" dirty="0" smtClean="0"/>
              <a:t> </a:t>
            </a:r>
          </a:p>
          <a:p>
            <a:pPr lvl="3"/>
            <a:r>
              <a:rPr lang="en-US" dirty="0" smtClean="0"/>
              <a:t>Also documenting the findings / guidelines, </a:t>
            </a:r>
            <a:r>
              <a:rPr lang="en-US" dirty="0"/>
              <a:t>see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docs.google.com/document/d/1d9kJli6AT6MiuGDcLgAcMs-Wim5I-cxbiPhwSPc5WAM/edit?usp=sharing</a:t>
            </a:r>
            <a:r>
              <a:rPr lang="en-US" dirty="0" smtClean="0"/>
              <a:t> </a:t>
            </a:r>
          </a:p>
          <a:p>
            <a:pPr lvl="3"/>
            <a:r>
              <a:rPr lang="en-US" dirty="0" smtClean="0"/>
              <a:t>Resulting XSD files are here </a:t>
            </a:r>
          </a:p>
          <a:p>
            <a:pPr lvl="4"/>
            <a:r>
              <a:rPr lang="en-US" dirty="0" smtClean="0"/>
              <a:t>Features </a:t>
            </a:r>
            <a:r>
              <a:rPr lang="en-US" dirty="0" err="1" smtClean="0"/>
              <a:t>extention</a:t>
            </a:r>
            <a:r>
              <a:rPr lang="en-US" dirty="0" smtClean="0"/>
              <a:t> </a:t>
            </a:r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drive.google.com/file/d/0BxlGN-YBj-q0TDc1ejM4cGVIc0k/edit?usp=sharing</a:t>
            </a:r>
            <a:r>
              <a:rPr lang="en-US" dirty="0" smtClean="0"/>
              <a:t> </a:t>
            </a:r>
          </a:p>
          <a:p>
            <a:pPr lvl="4"/>
            <a:r>
              <a:rPr lang="en-US" dirty="0" smtClean="0"/>
              <a:t>Data </a:t>
            </a:r>
            <a:r>
              <a:rPr lang="en-US" dirty="0"/>
              <a:t>types extension </a:t>
            </a:r>
            <a:r>
              <a:rPr lang="en-US" dirty="0">
                <a:hlinkClick r:id="rId5"/>
              </a:rPr>
              <a:t>https://</a:t>
            </a:r>
            <a:r>
              <a:rPr lang="en-US" dirty="0" smtClean="0">
                <a:hlinkClick r:id="rId5"/>
              </a:rPr>
              <a:t>drive.google.com/file/d/0BxlGN-YBj-q0Z1l0OUJsZzdWeXM/edit?usp=sharing</a:t>
            </a: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59393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 schema 1 (ns1:… in XSD)</a:t>
            </a:r>
          </a:p>
          <a:p>
            <a:pPr lvl="1"/>
            <a:r>
              <a:rPr lang="en-US" dirty="0" smtClean="0"/>
              <a:t>Shared Features</a:t>
            </a:r>
          </a:p>
          <a:p>
            <a:pPr lvl="2"/>
            <a:r>
              <a:rPr lang="en-US" dirty="0" smtClean="0"/>
              <a:t>Address (contains an extension for the core address)</a:t>
            </a:r>
          </a:p>
          <a:p>
            <a:r>
              <a:rPr lang="en-US" dirty="0" smtClean="0"/>
              <a:t>App schema (ns2: … in XSD)</a:t>
            </a:r>
          </a:p>
          <a:p>
            <a:pPr lvl="1"/>
            <a:r>
              <a:rPr lang="en-US" dirty="0" err="1" smtClean="0"/>
              <a:t>Organisations</a:t>
            </a:r>
            <a:r>
              <a:rPr lang="en-US" dirty="0" smtClean="0"/>
              <a:t> Features</a:t>
            </a:r>
          </a:p>
          <a:p>
            <a:pPr lvl="2"/>
            <a:r>
              <a:rPr lang="en-US" dirty="0" smtClean="0"/>
              <a:t>Refer to Address from App schema 1 (ns2</a:t>
            </a:r>
            <a:r>
              <a:rPr lang="en-US" dirty="0" smtClean="0">
                <a:sym typeface="Wingdings" panose="05000000000000000000" pitchFamily="2" charset="2"/>
              </a:rPr>
              <a:t>:) – import statement in the XSD is generated, with reference </a:t>
            </a:r>
            <a:r>
              <a:rPr lang="en-US" smtClean="0">
                <a:sym typeface="Wingdings" panose="05000000000000000000" pitchFamily="2" charset="2"/>
              </a:rPr>
              <a:t>to schema 1</a:t>
            </a:r>
            <a:endParaRPr lang="en-US" dirty="0" smtClean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09496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meeting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Webex</a:t>
            </a:r>
            <a:r>
              <a:rPr lang="en-US" dirty="0" smtClean="0"/>
              <a:t> proposed for Thursday 10 April afternoon</a:t>
            </a:r>
          </a:p>
          <a:p>
            <a:pPr lvl="1"/>
            <a:r>
              <a:rPr lang="en-US" dirty="0" smtClean="0"/>
              <a:t>15:00 Brussels time OK? </a:t>
            </a:r>
          </a:p>
          <a:p>
            <a:pPr lvl="1"/>
            <a:r>
              <a:rPr lang="en-US" dirty="0" smtClean="0"/>
              <a:t>Proposed agenda</a:t>
            </a:r>
          </a:p>
          <a:p>
            <a:pPr lvl="2"/>
            <a:r>
              <a:rPr lang="en-US" dirty="0" smtClean="0"/>
              <a:t>Status of the EA scripts testing for extensions</a:t>
            </a:r>
          </a:p>
          <a:p>
            <a:pPr lvl="2"/>
            <a:r>
              <a:rPr lang="en-US" dirty="0" smtClean="0"/>
              <a:t>Status of the CPs drafting for AIXM 5.1.1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58537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814</TotalTime>
  <Words>545</Words>
  <Application>Microsoft Office PowerPoint</Application>
  <PresentationFormat>On-screen Show (4:3)</PresentationFormat>
  <Paragraphs>67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Apothecary</vt:lpstr>
      <vt:lpstr>AIXM 5.1.1 – Work in Progress</vt:lpstr>
      <vt:lpstr>Proposed Agenda</vt:lpstr>
      <vt:lpstr>AIXM 5.1.1 formal Change Proposals</vt:lpstr>
      <vt:lpstr>Change Proposals</vt:lpstr>
      <vt:lpstr>[AIXM-132] Migration to Sparx EA</vt:lpstr>
      <vt:lpstr>[AIXM-132] Migration to Sparx EA</vt:lpstr>
      <vt:lpstr>[AIXM-132] Migration to Sparx EA</vt:lpstr>
      <vt:lpstr>PowerPoint Presentation</vt:lpstr>
      <vt:lpstr>Next meeting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AIXM 5.1.1 scripts and plannning</dc:title>
  <dc:creator/>
  <cp:lastModifiedBy>POROSNICU Eduard</cp:lastModifiedBy>
  <cp:revision>51</cp:revision>
  <dcterms:created xsi:type="dcterms:W3CDTF">2006-08-16T00:00:00Z</dcterms:created>
  <dcterms:modified xsi:type="dcterms:W3CDTF">2014-03-17T06:48:52Z</dcterms:modified>
</cp:coreProperties>
</file>