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4" r:id="rId4"/>
    <p:sldId id="266" r:id="rId5"/>
    <p:sldId id="267" r:id="rId6"/>
    <p:sldId id="269" r:id="rId7"/>
    <p:sldId id="273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aixmccb.atlassian.net/browse/AIXM-107" TargetMode="External"/><Relationship Id="rId13" Type="http://schemas.openxmlformats.org/officeDocument/2006/relationships/hyperlink" Target="https://aixmccb.atlassian.net/browse/AIXM-131" TargetMode="External"/><Relationship Id="rId3" Type="http://schemas.openxmlformats.org/officeDocument/2006/relationships/hyperlink" Target="https://aixmccb.atlassian.net/browse/AIXM-99" TargetMode="External"/><Relationship Id="rId7" Type="http://schemas.openxmlformats.org/officeDocument/2006/relationships/hyperlink" Target="https://aixmccb.atlassian.net/browse/AIXM-106" TargetMode="External"/><Relationship Id="rId12" Type="http://schemas.openxmlformats.org/officeDocument/2006/relationships/hyperlink" Target="https://aixmccb.atlassian.net/browse/AIXM-127" TargetMode="External"/><Relationship Id="rId2" Type="http://schemas.openxmlformats.org/officeDocument/2006/relationships/hyperlink" Target="https://aixmccb.atlassian.net/browse/AIXM-98" TargetMode="External"/><Relationship Id="rId16" Type="http://schemas.openxmlformats.org/officeDocument/2006/relationships/hyperlink" Target="https://aixmccb.atlassian.net/browse/AIXM-1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ixmccb.atlassian.net/browse/AIXM-103" TargetMode="External"/><Relationship Id="rId11" Type="http://schemas.openxmlformats.org/officeDocument/2006/relationships/hyperlink" Target="https://aixmccb.atlassian.net/browse/AIXM-124" TargetMode="External"/><Relationship Id="rId5" Type="http://schemas.openxmlformats.org/officeDocument/2006/relationships/hyperlink" Target="https://aixmccb.atlassian.net/browse/AIXM-101" TargetMode="External"/><Relationship Id="rId15" Type="http://schemas.openxmlformats.org/officeDocument/2006/relationships/hyperlink" Target="https://aixmccb.atlassian.net/browse/AIXM-134" TargetMode="External"/><Relationship Id="rId10" Type="http://schemas.openxmlformats.org/officeDocument/2006/relationships/hyperlink" Target="https://aixmccb.atlassian.net/browse/AIXM-123" TargetMode="External"/><Relationship Id="rId4" Type="http://schemas.openxmlformats.org/officeDocument/2006/relationships/hyperlink" Target="https://aixmccb.atlassian.net/browse/AIXM-100" TargetMode="External"/><Relationship Id="rId9" Type="http://schemas.openxmlformats.org/officeDocument/2006/relationships/hyperlink" Target="https://aixmccb.atlassian.net/browse/AIXM-120" TargetMode="External"/><Relationship Id="rId14" Type="http://schemas.openxmlformats.org/officeDocument/2006/relationships/hyperlink" Target="https://aixmccb.atlassian.net/browse/AIXM-13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110" TargetMode="External"/><Relationship Id="rId2" Type="http://schemas.openxmlformats.org/officeDocument/2006/relationships/hyperlink" Target="https://aixmccb.atlassian.net/browse/AIXM-10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ixmccb.atlassian.net/browse/AIXM-12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eurocontrol.int/http:/webprisme.cfmu.eurocontrol.int/aixmwiki_public/bin/download/Main/AIXM_5_1_UML_EA/AIXM5.1.1Draft0.4.ea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</a:t>
            </a:r>
            <a:r>
              <a:rPr lang="en-US" dirty="0" err="1" smtClean="0"/>
              <a:t>Webex</a:t>
            </a:r>
            <a:r>
              <a:rPr lang="en-US" dirty="0" smtClean="0"/>
              <a:t>, 24 JAN 2014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5.1.1 – Work in Progress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 – scripting support for extensions</a:t>
            </a:r>
          </a:p>
          <a:p>
            <a:pPr lvl="1"/>
            <a:r>
              <a:rPr lang="en-US" dirty="0" smtClean="0"/>
              <a:t>EA script</a:t>
            </a:r>
          </a:p>
          <a:p>
            <a:pPr lvl="2"/>
            <a:r>
              <a:rPr lang="en-US" smtClean="0"/>
              <a:t>Any voluntary to test the limits of existing scripts?</a:t>
            </a:r>
          </a:p>
          <a:p>
            <a:pPr lvl="1"/>
            <a:r>
              <a:rPr lang="en-US" dirty="0" smtClean="0"/>
              <a:t>XSLT script</a:t>
            </a:r>
          </a:p>
          <a:p>
            <a:pPr lvl="2"/>
            <a:r>
              <a:rPr lang="en-US" dirty="0" smtClean="0"/>
              <a:t>Any voluntary to test the limits of existing scripts?</a:t>
            </a:r>
          </a:p>
          <a:p>
            <a:pPr lvl="1"/>
            <a:r>
              <a:rPr lang="en-US" dirty="0" smtClean="0"/>
              <a:t>Document migration process and the development of extensions directly in EA</a:t>
            </a:r>
          </a:p>
          <a:p>
            <a:pPr lvl="2"/>
            <a:r>
              <a:rPr lang="en-US" dirty="0" smtClean="0"/>
              <a:t>Proposal – make your proposals using </a:t>
            </a:r>
            <a:r>
              <a:rPr lang="en-US" dirty="0" err="1" smtClean="0"/>
              <a:t>GoogleDocs</a:t>
            </a:r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Anyone with the link can view/comment!</a:t>
            </a:r>
          </a:p>
          <a:p>
            <a:pPr lvl="3"/>
            <a:r>
              <a:rPr lang="en-US" dirty="0" smtClean="0"/>
              <a:t>Interested to contribute/edit? -&gt; please request access to the document directly in Google, using your Google ID</a:t>
            </a:r>
          </a:p>
        </p:txBody>
      </p:sp>
    </p:spTree>
    <p:extLst>
      <p:ext uri="{BB962C8B-B14F-4D97-AF65-F5344CB8AC3E}">
        <p14:creationId xmlns:p14="http://schemas.microsoft.com/office/powerpoint/2010/main" val="21966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AIXM-JIRA </a:t>
            </a:r>
            <a:r>
              <a:rPr lang="en-US" dirty="0"/>
              <a:t>issues proposed </a:t>
            </a:r>
            <a:r>
              <a:rPr lang="en-US" dirty="0" smtClean="0"/>
              <a:t>for </a:t>
            </a:r>
            <a:r>
              <a:rPr lang="en-US" dirty="0"/>
              <a:t>AIXM </a:t>
            </a:r>
            <a:r>
              <a:rPr lang="en-US" dirty="0" smtClean="0"/>
              <a:t>5.1.1</a:t>
            </a:r>
          </a:p>
          <a:p>
            <a:pPr lvl="1"/>
            <a:r>
              <a:rPr lang="en-US" dirty="0" smtClean="0"/>
              <a:t>Start formal change proposals</a:t>
            </a:r>
          </a:p>
          <a:p>
            <a:pPr lvl="1"/>
            <a:endParaRPr lang="en-US" dirty="0" smtClean="0"/>
          </a:p>
          <a:p>
            <a:r>
              <a:rPr lang="en-US" dirty="0"/>
              <a:t>Migration to </a:t>
            </a:r>
            <a:r>
              <a:rPr lang="en-US" dirty="0" err="1"/>
              <a:t>Sparx</a:t>
            </a:r>
            <a:r>
              <a:rPr lang="en-US" dirty="0"/>
              <a:t> EA</a:t>
            </a:r>
          </a:p>
          <a:p>
            <a:pPr lvl="1"/>
            <a:r>
              <a:rPr lang="en-US" dirty="0"/>
              <a:t>AIXM 5.1.1 “.</a:t>
            </a:r>
            <a:r>
              <a:rPr lang="en-US" dirty="0" err="1"/>
              <a:t>eap</a:t>
            </a:r>
            <a:r>
              <a:rPr lang="en-US" dirty="0"/>
              <a:t>” file </a:t>
            </a:r>
          </a:p>
          <a:p>
            <a:pPr lvl="1"/>
            <a:r>
              <a:rPr lang="en-US" dirty="0"/>
              <a:t>Scripts for core model</a:t>
            </a:r>
          </a:p>
          <a:p>
            <a:pPr lvl="1"/>
            <a:r>
              <a:rPr lang="en-US" dirty="0"/>
              <a:t>Scripts for extensions</a:t>
            </a:r>
          </a:p>
          <a:p>
            <a:pPr lvl="1"/>
            <a:endParaRPr lang="en-US" dirty="0"/>
          </a:p>
          <a:p>
            <a:r>
              <a:rPr lang="en-US" dirty="0" smtClean="0"/>
              <a:t>Any other topic?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AIXm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5.1.1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– Secretariat (</a:t>
            </a:r>
            <a:r>
              <a:rPr lang="en-US" dirty="0" err="1" smtClean="0"/>
              <a:t>Eurocontrol</a:t>
            </a:r>
            <a:r>
              <a:rPr lang="en-US" dirty="0" smtClean="0"/>
              <a:t> and FAA) to start drafting formal change proposals by 20 January</a:t>
            </a:r>
          </a:p>
          <a:p>
            <a:pPr lvl="1"/>
            <a:r>
              <a:rPr lang="en-US" dirty="0" smtClean="0"/>
              <a:t>Only for the issues identified at the ad-hoc CCB meeting as candidates for AIXM 5.1.1</a:t>
            </a:r>
          </a:p>
          <a:p>
            <a:pPr lvl="2"/>
            <a:r>
              <a:rPr lang="en-US" dirty="0" smtClean="0"/>
              <a:t>A comment “candidate for 5.1.1 will be added today” to all these issues</a:t>
            </a:r>
          </a:p>
          <a:p>
            <a:pPr lvl="1"/>
            <a:r>
              <a:rPr lang="en-US" dirty="0" smtClean="0"/>
              <a:t>Please review all existing issues and make eventual comments in JIRA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CCB-Jira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400" b="1" u="sng" dirty="0" smtClean="0"/>
              <a:t>Issues proposed to be progressed with formal Change </a:t>
            </a:r>
            <a:r>
              <a:rPr lang="en-US" sz="1400" b="1" u="sng" dirty="0"/>
              <a:t>P</a:t>
            </a:r>
            <a:r>
              <a:rPr lang="en-US" sz="1400" b="1" u="sng" dirty="0" smtClean="0"/>
              <a:t>roposals for </a:t>
            </a:r>
            <a:r>
              <a:rPr lang="en-US" sz="1400" b="1" u="sng" dirty="0"/>
              <a:t>AIXM 5.1.1 </a:t>
            </a:r>
            <a:r>
              <a:rPr lang="en-US" sz="1400" b="1" u="sng" dirty="0" smtClean="0"/>
              <a:t>(also marked </a:t>
            </a:r>
            <a:r>
              <a:rPr lang="en-US" sz="1400" b="1" u="sng" dirty="0"/>
              <a:t>as such in </a:t>
            </a:r>
            <a:r>
              <a:rPr lang="en-US" sz="1400" b="1" u="sng" dirty="0" smtClean="0"/>
              <a:t>JIRA, see comments)</a:t>
            </a:r>
            <a:endParaRPr lang="en-US" sz="1200" b="1" u="sng" dirty="0"/>
          </a:p>
          <a:p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aixmccb.atlassian.net/browse/AIXM-98</a:t>
            </a:r>
            <a:r>
              <a:rPr lang="en-US" sz="1200" dirty="0" smtClean="0"/>
              <a:t>   </a:t>
            </a:r>
            <a:r>
              <a:rPr lang="en-US" sz="1200" dirty="0"/>
              <a:t>Description Updates</a:t>
            </a:r>
          </a:p>
          <a:p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aixmccb.atlassian.net/browse/AIXM-99</a:t>
            </a:r>
            <a:r>
              <a:rPr lang="en-US" sz="1200" dirty="0" smtClean="0"/>
              <a:t>   </a:t>
            </a:r>
            <a:r>
              <a:rPr lang="en-US" sz="1200" dirty="0"/>
              <a:t>XML schema - </a:t>
            </a:r>
            <a:r>
              <a:rPr lang="en-US" sz="1200" dirty="0" smtClean="0"/>
              <a:t>enumeration </a:t>
            </a:r>
            <a:r>
              <a:rPr lang="en-US" sz="1200" dirty="0"/>
              <a:t>values that have typing errors</a:t>
            </a:r>
          </a:p>
          <a:p>
            <a:r>
              <a:rPr lang="en-US" sz="1200" dirty="0">
                <a:hlinkClick r:id="rId4"/>
              </a:rPr>
              <a:t>https://</a:t>
            </a:r>
            <a:r>
              <a:rPr lang="en-US" sz="1200" dirty="0" smtClean="0">
                <a:hlinkClick r:id="rId4"/>
              </a:rPr>
              <a:t>aixmccb.atlassian.net/browse/AIXM-100</a:t>
            </a:r>
            <a:r>
              <a:rPr lang="en-US" sz="1200" dirty="0" smtClean="0"/>
              <a:t>  </a:t>
            </a:r>
            <a:r>
              <a:rPr lang="en-US" sz="1200" dirty="0"/>
              <a:t>Misspelled words and abbreviations</a:t>
            </a:r>
          </a:p>
          <a:p>
            <a:r>
              <a:rPr lang="en-US" sz="1200" dirty="0">
                <a:hlinkClick r:id="rId5"/>
              </a:rPr>
              <a:t>https://</a:t>
            </a:r>
            <a:r>
              <a:rPr lang="en-US" sz="1200" dirty="0" smtClean="0">
                <a:hlinkClick r:id="rId5"/>
              </a:rPr>
              <a:t>aixmccb.atlassian.net/browse/AIXM-101</a:t>
            </a:r>
            <a:r>
              <a:rPr lang="en-US" sz="1200" dirty="0" smtClean="0"/>
              <a:t>  </a:t>
            </a:r>
            <a:r>
              <a:rPr lang="en-US" sz="1200" dirty="0"/>
              <a:t>Element name with space in the UML model</a:t>
            </a:r>
          </a:p>
          <a:p>
            <a:r>
              <a:rPr lang="en-US" sz="1200" dirty="0">
                <a:hlinkClick r:id="rId6"/>
              </a:rPr>
              <a:t>https://</a:t>
            </a:r>
            <a:r>
              <a:rPr lang="en-US" sz="1200" dirty="0" smtClean="0">
                <a:hlinkClick r:id="rId6"/>
              </a:rPr>
              <a:t>aixmccb.atlassian.net/browse/AIXM-103</a:t>
            </a:r>
            <a:r>
              <a:rPr lang="en-US" sz="1200" dirty="0" smtClean="0"/>
              <a:t>  </a:t>
            </a:r>
            <a:r>
              <a:rPr lang="en-US" sz="1200" dirty="0"/>
              <a:t>UML - XSD discrepancies for association cardinalities</a:t>
            </a:r>
          </a:p>
          <a:p>
            <a:r>
              <a:rPr lang="en-US" sz="1200" dirty="0">
                <a:hlinkClick r:id="rId7"/>
              </a:rPr>
              <a:t>https://</a:t>
            </a:r>
            <a:r>
              <a:rPr lang="en-US" sz="1200" dirty="0" smtClean="0">
                <a:hlinkClick r:id="rId7"/>
              </a:rPr>
              <a:t>aixmccb.atlassian.net/browse/AIXM-106</a:t>
            </a:r>
            <a:r>
              <a:rPr lang="en-US" sz="1200" dirty="0" smtClean="0"/>
              <a:t>  </a:t>
            </a:r>
            <a:r>
              <a:rPr lang="en-US" sz="1200" dirty="0"/>
              <a:t>Missing composition symbol in UML model for an association</a:t>
            </a:r>
          </a:p>
          <a:p>
            <a:r>
              <a:rPr lang="en-US" sz="1200" dirty="0">
                <a:hlinkClick r:id="rId8"/>
              </a:rPr>
              <a:t>https://</a:t>
            </a:r>
            <a:r>
              <a:rPr lang="en-US" sz="1200" dirty="0" smtClean="0">
                <a:hlinkClick r:id="rId8"/>
              </a:rPr>
              <a:t>aixmccb.atlassian.net/browse/AIXM-107</a:t>
            </a:r>
            <a:r>
              <a:rPr lang="en-US" sz="1200" dirty="0" smtClean="0"/>
              <a:t>  </a:t>
            </a:r>
            <a:r>
              <a:rPr lang="en-US" sz="1200" dirty="0"/>
              <a:t>Missing </a:t>
            </a:r>
            <a:r>
              <a:rPr lang="en-US" sz="1200" dirty="0" err="1"/>
              <a:t>nillable</a:t>
            </a:r>
            <a:r>
              <a:rPr lang="en-US" sz="1200" dirty="0"/>
              <a:t>='true' attribute for one element in the XML Schema </a:t>
            </a:r>
          </a:p>
          <a:p>
            <a:r>
              <a:rPr lang="en-US" sz="1200" dirty="0">
                <a:hlinkClick r:id="rId9"/>
              </a:rPr>
              <a:t>https://</a:t>
            </a:r>
            <a:r>
              <a:rPr lang="en-US" sz="1200" dirty="0" smtClean="0">
                <a:hlinkClick r:id="rId9"/>
              </a:rPr>
              <a:t>aixmccb.atlassian.net/browse/AIXM-120</a:t>
            </a:r>
            <a:r>
              <a:rPr lang="en-US" sz="1200" dirty="0" smtClean="0"/>
              <a:t>  </a:t>
            </a:r>
            <a:r>
              <a:rPr lang="en-US" sz="1200" dirty="0" err="1"/>
              <a:t>CodeProcedureFixRoleType</a:t>
            </a:r>
            <a:r>
              <a:rPr lang="en-US" sz="1200" dirty="0"/>
              <a:t> missing value</a:t>
            </a:r>
          </a:p>
          <a:p>
            <a:r>
              <a:rPr lang="en-US" sz="1200" dirty="0">
                <a:hlinkClick r:id="rId10"/>
              </a:rPr>
              <a:t>https://</a:t>
            </a:r>
            <a:r>
              <a:rPr lang="en-US" sz="1200" dirty="0" smtClean="0">
                <a:hlinkClick r:id="rId10"/>
              </a:rPr>
              <a:t>aixmccb.atlassian.net/browse/AIXM-123</a:t>
            </a:r>
            <a:r>
              <a:rPr lang="en-US" sz="1200" dirty="0" smtClean="0"/>
              <a:t>  </a:t>
            </a:r>
            <a:r>
              <a:rPr lang="en-US" sz="1200" dirty="0"/>
              <a:t>UML modeling of XML schema data types</a:t>
            </a:r>
          </a:p>
          <a:p>
            <a:r>
              <a:rPr lang="en-US" sz="1200" dirty="0">
                <a:hlinkClick r:id="rId11"/>
              </a:rPr>
              <a:t>https://</a:t>
            </a:r>
            <a:r>
              <a:rPr lang="en-US" sz="1200" dirty="0" smtClean="0">
                <a:hlinkClick r:id="rId11"/>
              </a:rPr>
              <a:t>aixmccb.atlassian.net/browse/AIXM-124</a:t>
            </a:r>
            <a:r>
              <a:rPr lang="en-US" sz="1200" dirty="0" smtClean="0"/>
              <a:t>  </a:t>
            </a:r>
            <a:r>
              <a:rPr lang="en-US" sz="1200" dirty="0"/>
              <a:t>Missing </a:t>
            </a:r>
            <a:r>
              <a:rPr lang="en-US" sz="1200" dirty="0" err="1"/>
              <a:t>nilReason</a:t>
            </a:r>
            <a:r>
              <a:rPr lang="en-US" sz="1200" dirty="0"/>
              <a:t> in some AIXM properties</a:t>
            </a:r>
          </a:p>
          <a:p>
            <a:r>
              <a:rPr lang="en-US" sz="1200" dirty="0">
                <a:hlinkClick r:id="rId12"/>
              </a:rPr>
              <a:t>https://</a:t>
            </a:r>
            <a:r>
              <a:rPr lang="en-US" sz="1200" dirty="0" smtClean="0">
                <a:hlinkClick r:id="rId12"/>
              </a:rPr>
              <a:t>aixmccb.atlassian.net/browse/AIXM-127</a:t>
            </a:r>
            <a:r>
              <a:rPr lang="en-US" sz="1200" dirty="0" smtClean="0"/>
              <a:t>  </a:t>
            </a:r>
            <a:r>
              <a:rPr lang="en-US" sz="1200" dirty="0"/>
              <a:t>Minor correction to descriptions of features/objects, and associated attributes to be included in AIXM 5.1.1. Types of changes include typographical, spelling out acronyms, </a:t>
            </a:r>
            <a:r>
              <a:rPr lang="en-US" sz="1200" dirty="0" err="1"/>
              <a:t>gramatical</a:t>
            </a:r>
            <a:r>
              <a:rPr lang="en-US" sz="1200" dirty="0"/>
              <a:t>, etc.</a:t>
            </a:r>
          </a:p>
          <a:p>
            <a:r>
              <a:rPr lang="en-US" sz="1200" dirty="0">
                <a:hlinkClick r:id="rId13"/>
              </a:rPr>
              <a:t>https://</a:t>
            </a:r>
            <a:r>
              <a:rPr lang="en-US" sz="1200" dirty="0" smtClean="0">
                <a:hlinkClick r:id="rId13"/>
              </a:rPr>
              <a:t>aixmccb.atlassian.net/browse/AIXM-131</a:t>
            </a:r>
            <a:r>
              <a:rPr lang="en-US" sz="1200" dirty="0" smtClean="0"/>
              <a:t>  </a:t>
            </a:r>
            <a:r>
              <a:rPr lang="en-US" sz="1200" dirty="0"/>
              <a:t>ILS Operational Performance Categories IIIA, IIIB and IIIC</a:t>
            </a:r>
          </a:p>
          <a:p>
            <a:r>
              <a:rPr lang="en-US" sz="1200" dirty="0">
                <a:hlinkClick r:id="rId14"/>
              </a:rPr>
              <a:t>https://</a:t>
            </a:r>
            <a:r>
              <a:rPr lang="en-US" sz="1200" dirty="0" smtClean="0">
                <a:hlinkClick r:id="rId14"/>
              </a:rPr>
              <a:t>aixmccb.atlassian.net/browse/AIXM-132</a:t>
            </a:r>
            <a:r>
              <a:rPr lang="en-US" sz="1200" dirty="0" smtClean="0"/>
              <a:t>  Migration </a:t>
            </a:r>
            <a:r>
              <a:rPr lang="en-US" sz="1200" dirty="0"/>
              <a:t>to </a:t>
            </a:r>
            <a:r>
              <a:rPr lang="en-US" sz="1200" dirty="0" err="1"/>
              <a:t>Sparx</a:t>
            </a:r>
            <a:r>
              <a:rPr lang="en-US" sz="1200" dirty="0"/>
              <a:t> EA</a:t>
            </a:r>
          </a:p>
          <a:p>
            <a:r>
              <a:rPr lang="en-US" sz="1200" dirty="0">
                <a:hlinkClick r:id="rId15"/>
              </a:rPr>
              <a:t>https://</a:t>
            </a:r>
            <a:r>
              <a:rPr lang="en-US" sz="1200" dirty="0" smtClean="0">
                <a:hlinkClick r:id="rId15"/>
              </a:rPr>
              <a:t>aixmccb.atlassian.net/browse/AIXM-134</a:t>
            </a:r>
            <a:r>
              <a:rPr lang="en-US" sz="1200" dirty="0" smtClean="0"/>
              <a:t>  </a:t>
            </a:r>
            <a:r>
              <a:rPr lang="en-US" sz="1200" dirty="0"/>
              <a:t>Add missing aircraft engine </a:t>
            </a:r>
            <a:r>
              <a:rPr lang="en-US" sz="1200" dirty="0" smtClean="0"/>
              <a:t>type</a:t>
            </a:r>
          </a:p>
          <a:p>
            <a:r>
              <a:rPr lang="en-US" sz="1200" dirty="0">
                <a:hlinkClick r:id="rId16"/>
              </a:rPr>
              <a:t>https://aixmccb.atlassian.net/browse/AIXM-138</a:t>
            </a:r>
            <a:r>
              <a:rPr lang="en-US" sz="1200" dirty="0"/>
              <a:t>  Note </a:t>
            </a:r>
            <a:r>
              <a:rPr lang="en-US" sz="1200" dirty="0" err="1"/>
              <a:t>propertyName</a:t>
            </a:r>
            <a:r>
              <a:rPr lang="en-US" sz="1200" dirty="0"/>
              <a:t> pattern</a:t>
            </a:r>
            <a:endParaRPr lang="en-GB" sz="1200" dirty="0"/>
          </a:p>
          <a:p>
            <a:endParaRPr lang="en-US" sz="120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9971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CCB-Jira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sz="1400" b="1" u="sng" dirty="0"/>
          </a:p>
          <a:p>
            <a:pPr marL="114300" indent="0">
              <a:buNone/>
            </a:pPr>
            <a:r>
              <a:rPr lang="en-US" sz="1400" b="1" u="sng" dirty="0"/>
              <a:t>The following issues </a:t>
            </a:r>
            <a:r>
              <a:rPr lang="en-US" sz="1400" b="1" u="sng" dirty="0" smtClean="0"/>
              <a:t>are proposed for a partial Change Proposal in </a:t>
            </a:r>
            <a:r>
              <a:rPr lang="en-US" sz="1400" b="1" u="sng" dirty="0"/>
              <a:t>AIXM 5.1.1, </a:t>
            </a:r>
            <a:r>
              <a:rPr lang="en-US" sz="1400" b="1" u="sng" dirty="0" smtClean="0"/>
              <a:t>with a </a:t>
            </a:r>
            <a:r>
              <a:rPr lang="en-US" sz="1400" b="1" u="sng" dirty="0"/>
              <a:t>final solution in a later version</a:t>
            </a:r>
          </a:p>
          <a:p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aixmccb.atlassian.net/browse/AIXM-102</a:t>
            </a:r>
            <a:r>
              <a:rPr lang="en-US" sz="1200" dirty="0" smtClean="0"/>
              <a:t>  </a:t>
            </a:r>
            <a:r>
              <a:rPr lang="en-US" sz="1200" dirty="0"/>
              <a:t>UML - XSD discrepancies for element names that are result of an </a:t>
            </a:r>
            <a:r>
              <a:rPr lang="en-US" sz="1200" dirty="0" smtClean="0"/>
              <a:t>association</a:t>
            </a:r>
            <a:endParaRPr lang="en-US" sz="1200" dirty="0"/>
          </a:p>
          <a:p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aixmccb.atlassian.net/browse/AIXM-110</a:t>
            </a:r>
            <a:r>
              <a:rPr lang="en-US" sz="1200" dirty="0" smtClean="0"/>
              <a:t>  </a:t>
            </a:r>
            <a:r>
              <a:rPr lang="en-US" sz="1200" dirty="0" err="1"/>
              <a:t>HoldingPattern</a:t>
            </a:r>
            <a:r>
              <a:rPr lang="en-US" sz="1200" dirty="0"/>
              <a:t> </a:t>
            </a:r>
            <a:r>
              <a:rPr lang="en-US" sz="1200" dirty="0" err="1"/>
              <a:t>outboundCourseType</a:t>
            </a:r>
            <a:r>
              <a:rPr lang="en-US" sz="1200" dirty="0"/>
              <a:t> correlated with the </a:t>
            </a:r>
            <a:r>
              <a:rPr lang="en-US" sz="1200" dirty="0" err="1" smtClean="0"/>
              <a:t>inboundCourse</a:t>
            </a:r>
            <a:endParaRPr lang="en-US" sz="1200" dirty="0"/>
          </a:p>
          <a:p>
            <a:r>
              <a:rPr lang="en-US" sz="1200" dirty="0">
                <a:hlinkClick r:id="rId4"/>
              </a:rPr>
              <a:t>https://</a:t>
            </a:r>
            <a:r>
              <a:rPr lang="en-US" sz="1200" dirty="0" smtClean="0">
                <a:hlinkClick r:id="rId4"/>
              </a:rPr>
              <a:t>aixmccb.atlassian.net/browse/AIXM-121</a:t>
            </a:r>
            <a:r>
              <a:rPr lang="en-US" sz="1200" dirty="0" smtClean="0"/>
              <a:t>  Add </a:t>
            </a:r>
            <a:r>
              <a:rPr lang="en-US" sz="1200" dirty="0" err="1"/>
              <a:t>altitudeReference</a:t>
            </a:r>
            <a:r>
              <a:rPr lang="en-US" sz="1200" dirty="0"/>
              <a:t> (</a:t>
            </a:r>
            <a:r>
              <a:rPr lang="en-US" sz="1200" dirty="0" err="1"/>
              <a:t>CodeVerticalReferenceType</a:t>
            </a:r>
            <a:r>
              <a:rPr lang="en-US" sz="1200" dirty="0"/>
              <a:t>) to </a:t>
            </a:r>
            <a:r>
              <a:rPr lang="en-US" sz="1200" dirty="0" err="1"/>
              <a:t>DistanceIndication</a:t>
            </a:r>
            <a:r>
              <a:rPr lang="en-US" sz="1200" dirty="0"/>
              <a:t> and </a:t>
            </a:r>
            <a:r>
              <a:rPr lang="en-US" sz="1200" dirty="0" err="1"/>
              <a:t>AngleIndication</a:t>
            </a:r>
            <a:r>
              <a:rPr lang="en-US" sz="1200" dirty="0"/>
              <a:t> </a:t>
            </a:r>
            <a:endParaRPr lang="en-US" sz="1200" dirty="0" smtClean="0"/>
          </a:p>
          <a:p>
            <a:endParaRPr lang="en-US" sz="1200" dirty="0"/>
          </a:p>
          <a:p>
            <a:pPr marL="114300" indent="0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150189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Proposed – </a:t>
            </a:r>
            <a:r>
              <a:rPr lang="en-GB" dirty="0" err="1" smtClean="0"/>
              <a:t>GoogleDocs</a:t>
            </a:r>
            <a:r>
              <a:rPr lang="en-GB" dirty="0" smtClean="0"/>
              <a:t> Template</a:t>
            </a:r>
          </a:p>
          <a:p>
            <a:pPr lvl="1"/>
            <a:r>
              <a:rPr lang="en-GB" dirty="0" smtClean="0"/>
              <a:t>Let’s review / discuss it…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Looking for volunteers to start drafting the CPs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Once each CP </a:t>
            </a:r>
            <a:r>
              <a:rPr lang="en-GB" dirty="0" smtClean="0"/>
              <a:t>ready</a:t>
            </a:r>
          </a:p>
          <a:p>
            <a:pPr lvl="1"/>
            <a:r>
              <a:rPr lang="en-GB" dirty="0" smtClean="0"/>
              <a:t>Secretariat will upload it in JIRA (as PDF!)</a:t>
            </a:r>
          </a:p>
          <a:p>
            <a:pPr lvl="1"/>
            <a:r>
              <a:rPr lang="en-GB" dirty="0" smtClean="0"/>
              <a:t>Follow-up in JIRA</a:t>
            </a:r>
          </a:p>
          <a:p>
            <a:pPr lvl="1"/>
            <a:r>
              <a:rPr lang="en-GB" dirty="0" smtClean="0"/>
              <a:t>If necessary, CP updated in </a:t>
            </a:r>
            <a:r>
              <a:rPr lang="en-GB" dirty="0" err="1" smtClean="0"/>
              <a:t>GoogleDocs</a:t>
            </a:r>
            <a:r>
              <a:rPr lang="en-GB" dirty="0" smtClean="0"/>
              <a:t> and re-upload in </a:t>
            </a:r>
            <a:r>
              <a:rPr lang="en-GB" dirty="0" smtClean="0"/>
              <a:t>JIRA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1745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Timeline </a:t>
            </a:r>
            <a:r>
              <a:rPr lang="en-GB" dirty="0" smtClean="0"/>
              <a:t>proposed</a:t>
            </a:r>
          </a:p>
          <a:p>
            <a:pPr lvl="1"/>
            <a:r>
              <a:rPr lang="en-GB" dirty="0" smtClean="0"/>
              <a:t>Review CP AIXM-139 by 6 FEB 2014</a:t>
            </a:r>
          </a:p>
          <a:p>
            <a:pPr lvl="2"/>
            <a:r>
              <a:rPr lang="en-GB" dirty="0" smtClean="0"/>
              <a:t>Improve the template, comment on eventual deficiencies of the proposal</a:t>
            </a:r>
            <a:endParaRPr lang="en-GB" dirty="0" smtClean="0"/>
          </a:p>
          <a:p>
            <a:pPr lvl="1"/>
            <a:r>
              <a:rPr lang="en-GB" dirty="0" smtClean="0"/>
              <a:t>All </a:t>
            </a:r>
            <a:r>
              <a:rPr lang="en-GB" dirty="0" smtClean="0"/>
              <a:t>CP for 5.1.1 ready by end March 2014</a:t>
            </a:r>
          </a:p>
          <a:p>
            <a:pPr lvl="1"/>
            <a:r>
              <a:rPr lang="en-GB" dirty="0" smtClean="0"/>
              <a:t>Formal review until mid May 2014 (4-6 weeks)</a:t>
            </a:r>
          </a:p>
          <a:p>
            <a:pPr lvl="1"/>
            <a:r>
              <a:rPr lang="en-GB" dirty="0" smtClean="0"/>
              <a:t>AIXM 5.1.1 “beta” available mid June </a:t>
            </a:r>
            <a:r>
              <a:rPr lang="en-GB" dirty="0" smtClean="0"/>
              <a:t>2014</a:t>
            </a:r>
          </a:p>
          <a:p>
            <a:pPr lvl="2"/>
            <a:r>
              <a:rPr lang="en-GB" dirty="0" smtClean="0"/>
              <a:t>UML Model</a:t>
            </a:r>
          </a:p>
          <a:p>
            <a:pPr lvl="2"/>
            <a:r>
              <a:rPr lang="en-GB" dirty="0" smtClean="0"/>
              <a:t>Core XSD</a:t>
            </a:r>
          </a:p>
          <a:p>
            <a:pPr lvl="2"/>
            <a:r>
              <a:rPr lang="en-GB" dirty="0" smtClean="0"/>
              <a:t>Sample files</a:t>
            </a:r>
          </a:p>
          <a:p>
            <a:pPr lvl="2"/>
            <a:r>
              <a:rPr lang="en-GB" dirty="0" smtClean="0"/>
              <a:t>XSLT conversion scripts 5.1 – 5.1.1</a:t>
            </a:r>
          </a:p>
          <a:p>
            <a:pPr lvl="2"/>
            <a:r>
              <a:rPr lang="en-GB" dirty="0" smtClean="0"/>
              <a:t>Associated documentation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091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Sparx</a:t>
            </a:r>
            <a:r>
              <a:rPr lang="en-US" dirty="0" smtClean="0"/>
              <a:t> </a:t>
            </a:r>
            <a:r>
              <a:rPr lang="en-US" dirty="0"/>
              <a:t>EA </a:t>
            </a:r>
            <a:r>
              <a:rPr lang="en-US" dirty="0" smtClean="0"/>
              <a:t>Draft EAP model updated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hlinkClick r:id="rId2"/>
              </a:rPr>
              <a:t>https://extranet.eurocontrol.int/http://</a:t>
            </a:r>
            <a:r>
              <a:rPr lang="en-GB" dirty="0" smtClean="0">
                <a:hlinkClick r:id="rId2"/>
              </a:rPr>
              <a:t>webprisme.cfmu.eurocontrol.int/aixmwiki_public/bin/download/Main/AIXM_5_1_UML_EA/AIXM5.1.1Draft0.4.eap</a:t>
            </a:r>
            <a:r>
              <a:rPr lang="en-GB" dirty="0" smtClean="0"/>
              <a:t> 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Correction to </a:t>
            </a:r>
            <a:r>
              <a:rPr lang="en-US" dirty="0" err="1" smtClean="0"/>
              <a:t>AircraftStand</a:t>
            </a:r>
            <a:r>
              <a:rPr lang="en-US" b="1" u="sng" dirty="0" err="1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with</a:t>
            </a:r>
            <a:r>
              <a:rPr lang="en-US" dirty="0" smtClean="0"/>
              <a:t> </a:t>
            </a:r>
            <a:r>
              <a:rPr lang="en-US" dirty="0" smtClean="0"/>
              <a:t>s)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New version of the EA Script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Fine-tuned by Pulsar Consulting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New: XSLT script that corrects the order of associations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Tested on core model, further testing necessary for extensions</a:t>
            </a:r>
          </a:p>
        </p:txBody>
      </p:sp>
    </p:spTree>
    <p:extLst>
      <p:ext uri="{BB962C8B-B14F-4D97-AF65-F5344CB8AC3E}">
        <p14:creationId xmlns:p14="http://schemas.microsoft.com/office/powerpoint/2010/main" val="8081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/>
          </a:p>
        </p:txBody>
      </p:sp>
      <p:sp>
        <p:nvSpPr>
          <p:cNvPr id="5" name="AutoShape 2" descr="cid:image001.jpg@01CF1048.38A8A5A0"/>
          <p:cNvSpPr>
            <a:spLocks noChangeAspect="1" noChangeArrowheads="1"/>
          </p:cNvSpPr>
          <p:nvPr/>
        </p:nvSpPr>
        <p:spPr bwMode="auto">
          <a:xfrm>
            <a:off x="155575" y="-1804988"/>
            <a:ext cx="5667375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cid:image001.jpg@01CF1048.38A8A5A0"/>
          <p:cNvSpPr>
            <a:spLocks noChangeAspect="1" noChangeArrowheads="1"/>
          </p:cNvSpPr>
          <p:nvPr/>
        </p:nvSpPr>
        <p:spPr bwMode="auto">
          <a:xfrm>
            <a:off x="307975" y="-1652588"/>
            <a:ext cx="5667375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6" descr="cid:image001.jpg@01CF1048.38A8A5A0"/>
          <p:cNvSpPr>
            <a:spLocks noChangeAspect="1" noChangeArrowheads="1"/>
          </p:cNvSpPr>
          <p:nvPr/>
        </p:nvSpPr>
        <p:spPr bwMode="auto">
          <a:xfrm>
            <a:off x="460375" y="-1500188"/>
            <a:ext cx="5667375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8" descr="cid:image001.jpg@01CF1048.38A8A5A0"/>
          <p:cNvSpPr>
            <a:spLocks noChangeAspect="1" noChangeArrowheads="1"/>
          </p:cNvSpPr>
          <p:nvPr/>
        </p:nvSpPr>
        <p:spPr bwMode="auto">
          <a:xfrm>
            <a:off x="612775" y="-1347788"/>
            <a:ext cx="5667375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3" name="Picture 9" descr="C:\TEMP\untitle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4" y="1828800"/>
            <a:ext cx="566737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334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540</TotalTime>
  <Words>614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AIXM 5.1.1 – Work in Progress</vt:lpstr>
      <vt:lpstr>Proposed Agenda</vt:lpstr>
      <vt:lpstr>AIXm 5.1.1</vt:lpstr>
      <vt:lpstr>CCB-Jira issues</vt:lpstr>
      <vt:lpstr>CCB-Jira issues</vt:lpstr>
      <vt:lpstr>Change Proposals</vt:lpstr>
      <vt:lpstr>Change Proposals</vt:lpstr>
      <vt:lpstr>[AIXM-132] Migration to Sparx EA</vt:lpstr>
      <vt:lpstr>[AIXM-132] Migration to Sparx EA</vt:lpstr>
      <vt:lpstr>[AIXM-132] Migration to Sparx EA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/>
  <cp:lastModifiedBy>POROSNICU Eduard</cp:lastModifiedBy>
  <cp:revision>28</cp:revision>
  <dcterms:created xsi:type="dcterms:W3CDTF">2006-08-16T00:00:00Z</dcterms:created>
  <dcterms:modified xsi:type="dcterms:W3CDTF">2014-01-24T14:34:34Z</dcterms:modified>
</cp:coreProperties>
</file>