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8" r:id="rId2"/>
    <p:sldId id="267" r:id="rId3"/>
    <p:sldId id="280" r:id="rId4"/>
    <p:sldId id="286" r:id="rId5"/>
    <p:sldId id="302" r:id="rId6"/>
    <p:sldId id="282" r:id="rId7"/>
    <p:sldId id="281" r:id="rId8"/>
    <p:sldId id="283" r:id="rId9"/>
    <p:sldId id="298" r:id="rId10"/>
    <p:sldId id="303" r:id="rId11"/>
    <p:sldId id="299" r:id="rId12"/>
    <p:sldId id="277" r:id="rId13"/>
    <p:sldId id="278" r:id="rId14"/>
    <p:sldId id="279" r:id="rId15"/>
    <p:sldId id="284" r:id="rId16"/>
    <p:sldId id="301" r:id="rId17"/>
    <p:sldId id="268" r:id="rId18"/>
    <p:sldId id="258" r:id="rId19"/>
    <p:sldId id="257" r:id="rId20"/>
    <p:sldId id="259" r:id="rId21"/>
    <p:sldId id="262" r:id="rId22"/>
    <p:sldId id="261" r:id="rId23"/>
    <p:sldId id="263" r:id="rId24"/>
    <p:sldId id="264" r:id="rId25"/>
    <p:sldId id="294" r:id="rId26"/>
    <p:sldId id="296" r:id="rId27"/>
    <p:sldId id="265" r:id="rId28"/>
    <p:sldId id="266" r:id="rId29"/>
    <p:sldId id="293" r:id="rId30"/>
    <p:sldId id="297" r:id="rId31"/>
    <p:sldId id="300" r:id="rId32"/>
    <p:sldId id="291" r:id="rId33"/>
    <p:sldId id="292" r:id="rId34"/>
    <p:sldId id="304" r:id="rId35"/>
    <p:sldId id="305" r:id="rId36"/>
    <p:sldId id="30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3C592B-305D-4C1C-9F1F-8A002917962C}">
          <p14:sldIdLst>
            <p14:sldId id="288"/>
            <p14:sldId id="267"/>
            <p14:sldId id="280"/>
            <p14:sldId id="286"/>
            <p14:sldId id="302"/>
            <p14:sldId id="282"/>
            <p14:sldId id="281"/>
            <p14:sldId id="283"/>
            <p14:sldId id="298"/>
            <p14:sldId id="303"/>
            <p14:sldId id="299"/>
            <p14:sldId id="277"/>
            <p14:sldId id="278"/>
            <p14:sldId id="279"/>
            <p14:sldId id="284"/>
            <p14:sldId id="301"/>
            <p14:sldId id="268"/>
            <p14:sldId id="258"/>
            <p14:sldId id="257"/>
            <p14:sldId id="259"/>
            <p14:sldId id="262"/>
            <p14:sldId id="261"/>
            <p14:sldId id="263"/>
            <p14:sldId id="264"/>
            <p14:sldId id="294"/>
            <p14:sldId id="296"/>
            <p14:sldId id="265"/>
            <p14:sldId id="266"/>
            <p14:sldId id="293"/>
            <p14:sldId id="297"/>
            <p14:sldId id="300"/>
            <p14:sldId id="291"/>
            <p14:sldId id="292"/>
            <p14:sldId id="304"/>
            <p14:sldId id="305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F9F9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27" autoAdjust="0"/>
  </p:normalViewPr>
  <p:slideViewPr>
    <p:cSldViewPr>
      <p:cViewPr>
        <p:scale>
          <a:sx n="100" d="100"/>
          <a:sy n="100" d="100"/>
        </p:scale>
        <p:origin x="-102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AA5B0-19FE-4C6C-951D-2F3E552E4227}" type="datetimeFigureOut">
              <a:rPr lang="en-GB" smtClean="0"/>
              <a:t>26-07-2017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F8B2C-17BD-4B15-93EC-D54E2267C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69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8B2C-17BD-4B15-93EC-D54E2267C5F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2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sdn.microsoft.com/en-us/library/51ket42z(v=vs.110).aspx" TargetMode="External"/><Relationship Id="rId3" Type="http://schemas.openxmlformats.org/officeDocument/2006/relationships/hyperlink" Target="https://docs.oracle.com/javase/8/docs/technotes/guides/versioning/spec/versioning2.html" TargetMode="External"/><Relationship Id="rId7" Type="http://schemas.openxmlformats.org/officeDocument/2006/relationships/hyperlink" Target="https://www.open-mpi.org/software/ompi/versions/" TargetMode="External"/><Relationship Id="rId2" Type="http://schemas.openxmlformats.org/officeDocument/2006/relationships/hyperlink" Target="https://www.gnu.org/prep/standards/html_node/Releas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shibboleth.net/confluence/display/DEV/Java+Product+Version+Policy" TargetMode="External"/><Relationship Id="rId5" Type="http://schemas.openxmlformats.org/officeDocument/2006/relationships/hyperlink" Target="https://apr.apache.org/versioning.html" TargetMode="External"/><Relationship Id="rId4" Type="http://schemas.openxmlformats.org/officeDocument/2006/relationships/hyperlink" Target="http://semver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02000"/>
            <a:ext cx="3819769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AIXM-FIXM-</a:t>
            </a:r>
            <a:r>
              <a:rPr lang="en-US" dirty="0" err="1" smtClean="0"/>
              <a:t>iWXXM</a:t>
            </a:r>
            <a:r>
              <a:rPr lang="en-US" dirty="0" smtClean="0"/>
              <a:t> </a:t>
            </a:r>
            <a:r>
              <a:rPr lang="en-US" dirty="0"/>
              <a:t>coordination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r>
              <a:rPr lang="en-US" dirty="0" smtClean="0"/>
              <a:t>26-July-2017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7800" y="5194300"/>
            <a:ext cx="1219200" cy="469900"/>
          </a:xfrm>
          <a:prstGeom prst="rect">
            <a:avLst/>
          </a:prstGeom>
          <a:solidFill>
            <a:srgbClr val="9F9F9F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COMMON POLICIES</a:t>
            </a:r>
            <a:endParaRPr lang="en-GB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the </a:t>
            </a:r>
            <a:r>
              <a:rPr lang="en-US" dirty="0" smtClean="0"/>
              <a:t>–XMs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5" b="-1"/>
          <a:stretch/>
        </p:blipFill>
        <p:spPr bwMode="auto">
          <a:xfrm>
            <a:off x="419100" y="1676400"/>
            <a:ext cx="8382000" cy="17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5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Version 1.0.0 of an –XM implements</a:t>
            </a:r>
          </a:p>
          <a:p>
            <a:pPr lvl="1"/>
            <a:r>
              <a:rPr lang="en-US" sz="2000" dirty="0" smtClean="0"/>
              <a:t>[</a:t>
            </a:r>
            <a:r>
              <a:rPr lang="en-US" sz="2000" dirty="0" err="1" smtClean="0"/>
              <a:t>MyFeature</a:t>
            </a:r>
            <a:r>
              <a:rPr lang="en-US" sz="2000" dirty="0" smtClean="0"/>
              <a:t>].</a:t>
            </a:r>
            <a:r>
              <a:rPr lang="en-US" sz="2000" b="1" dirty="0" smtClean="0"/>
              <a:t>ARP</a:t>
            </a:r>
          </a:p>
          <a:p>
            <a:pPr marL="361950" indent="0">
              <a:buNone/>
            </a:pPr>
            <a:r>
              <a:rPr lang="en-US" sz="2400" dirty="0" smtClean="0"/>
              <a:t>The next version will implement instead</a:t>
            </a:r>
          </a:p>
          <a:p>
            <a:pPr lvl="1"/>
            <a:r>
              <a:rPr lang="en-US" sz="2000" dirty="0"/>
              <a:t>[</a:t>
            </a:r>
            <a:r>
              <a:rPr lang="en-US" sz="2000" dirty="0" err="1"/>
              <a:t>MyFeature</a:t>
            </a:r>
            <a:r>
              <a:rPr lang="en-US" sz="2000" dirty="0"/>
              <a:t>]</a:t>
            </a:r>
            <a:r>
              <a:rPr lang="en-US" sz="2000" dirty="0" smtClean="0"/>
              <a:t>.</a:t>
            </a:r>
            <a:r>
              <a:rPr lang="en-US" sz="2000" b="1" dirty="0" err="1" smtClean="0"/>
              <a:t>arp</a:t>
            </a:r>
            <a:r>
              <a:rPr lang="en-US" sz="2000" dirty="0" smtClean="0"/>
              <a:t>  (lower case)</a:t>
            </a:r>
          </a:p>
          <a:p>
            <a:pPr marL="266700" indent="0">
              <a:buNone/>
            </a:pPr>
            <a:r>
              <a:rPr lang="en-US" sz="2400" dirty="0" smtClean="0"/>
              <a:t>=&gt; Would such a change be allowed in a PATCH version? Or should deprecation + replacement be considered in this case?</a:t>
            </a:r>
          </a:p>
          <a:p>
            <a:endParaRPr lang="en-US" sz="2400" dirty="0" smtClean="0"/>
          </a:p>
          <a:p>
            <a:r>
              <a:rPr lang="en-US" sz="2400" dirty="0" smtClean="0"/>
              <a:t>More generally, by </a:t>
            </a:r>
            <a:r>
              <a:rPr lang="en-US" sz="2400" dirty="0"/>
              <a:t>backward / forward compatibility, do we </a:t>
            </a:r>
            <a:r>
              <a:rPr lang="en-US" sz="2400" dirty="0" smtClean="0"/>
              <a:t>only mean </a:t>
            </a:r>
            <a:r>
              <a:rPr lang="en-US" sz="2400" dirty="0"/>
              <a:t>that backward / forward </a:t>
            </a:r>
            <a:r>
              <a:rPr lang="en-US" sz="2400" u="sng" dirty="0"/>
              <a:t>data mapping </a:t>
            </a:r>
            <a:r>
              <a:rPr lang="en-US" sz="2400" dirty="0"/>
              <a:t>is enabled? Or </a:t>
            </a:r>
            <a:r>
              <a:rPr lang="en-US" sz="2400" dirty="0" smtClean="0"/>
              <a:t>should there be stricter </a:t>
            </a:r>
            <a:r>
              <a:rPr lang="en-US" sz="2400" dirty="0"/>
              <a:t>requirements on XML validation?</a:t>
            </a:r>
          </a:p>
          <a:p>
            <a:pPr lvl="1"/>
            <a:r>
              <a:rPr lang="en-US" sz="2000" dirty="0"/>
              <a:t>E.g. should an XML dataset encoded according to version </a:t>
            </a:r>
            <a:r>
              <a:rPr lang="en-US" sz="2000" dirty="0" err="1"/>
              <a:t>x.y.z</a:t>
            </a:r>
            <a:r>
              <a:rPr lang="en-US" sz="2000" dirty="0"/>
              <a:t> still validate against </a:t>
            </a:r>
            <a:r>
              <a:rPr lang="en-US" sz="2000" dirty="0" err="1"/>
              <a:t>x.y</a:t>
            </a:r>
            <a:r>
              <a:rPr lang="en-US" sz="2000" dirty="0"/>
              <a:t>.(z+1)?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1583494">
            <a:off x="5991473" y="661684"/>
            <a:ext cx="330016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 smtClean="0"/>
              <a:t>Impact on namespace </a:t>
            </a:r>
            <a:r>
              <a:rPr lang="en-US" dirty="0"/>
              <a:t>&amp; deprecation </a:t>
            </a:r>
            <a:r>
              <a:rPr lang="en-US" dirty="0" smtClean="0"/>
              <a:t>policies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1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1270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NAMESPACE</a:t>
            </a:r>
            <a:br>
              <a:rPr lang="en-US" sz="6600" dirty="0" smtClean="0"/>
            </a:br>
            <a:r>
              <a:rPr lang="en-US" sz="6600" dirty="0" smtClean="0"/>
              <a:t>POLICY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9360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4325"/>
            <a:ext cx="8870732" cy="62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9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68" y="0"/>
            <a:ext cx="21439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990600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Namespace management</a:t>
            </a:r>
          </a:p>
          <a:p>
            <a:r>
              <a:rPr lang="en-GB" dirty="0" smtClean="0"/>
              <a:t>[…]</a:t>
            </a:r>
          </a:p>
          <a:p>
            <a:r>
              <a:rPr lang="en-GB" dirty="0" smtClean="0"/>
              <a:t>The </a:t>
            </a:r>
            <a:r>
              <a:rPr lang="en-GB" dirty="0"/>
              <a:t>meeting agrees in particular on the need to document the impact on schema users of a new release. Based on discussions, it is anticipated that only very minor changes would preserve the namespace (basically editorial changes to UML not affecting XML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 smtClean="0"/>
              <a:t>[…]</a:t>
            </a:r>
          </a:p>
          <a:p>
            <a:endParaRPr lang="en-GB" dirty="0"/>
          </a:p>
          <a:p>
            <a:r>
              <a:rPr lang="en-GB" dirty="0"/>
              <a:t>The FIXM Implementation package should further describe the FIXM changes that are considered compatible and those considered incompatible, as a complement to the versioning policy. The EUROCONTROL NM web services documentation provides examples of what compatible / incompatible changes for services are and may be used as an input.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question of backward compatibility and how it is handled by FIXM is to be further documented (need perhaps to distinguish parsing from data validation</a:t>
            </a:r>
            <a:r>
              <a:rPr lang="en-GB" dirty="0" smtClean="0"/>
              <a:t>).</a:t>
            </a:r>
          </a:p>
          <a:p>
            <a:r>
              <a:rPr lang="en-US" dirty="0" smtClean="0"/>
              <a:t>[…]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19633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Extracts from FIXM workshop 2017 minutes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606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(I)WXXM</a:t>
            </a:r>
          </a:p>
          <a:p>
            <a:pPr lvl="1"/>
            <a:r>
              <a:rPr lang="en-US" dirty="0"/>
              <a:t>Any input?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5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the -XMs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Pattern for namespace</a:t>
            </a:r>
          </a:p>
          <a:p>
            <a:pPr lvl="1"/>
            <a:r>
              <a:rPr lang="en-GB" dirty="0"/>
              <a:t>The </a:t>
            </a:r>
            <a:r>
              <a:rPr lang="en-GB" dirty="0" smtClean="0"/>
              <a:t>XM namespace pattern shall be </a:t>
            </a:r>
            <a:r>
              <a:rPr lang="en-GB" dirty="0">
                <a:solidFill>
                  <a:srgbClr val="0000FF"/>
                </a:solidFill>
              </a:rPr>
              <a:t>http://www.??xm.aero/schema/{X}.{Y}</a:t>
            </a:r>
            <a:r>
              <a:rPr lang="en-GB" dirty="0"/>
              <a:t>  </a:t>
            </a:r>
            <a:r>
              <a:rPr lang="de-AT" dirty="0" err="1"/>
              <a:t>where</a:t>
            </a:r>
            <a:r>
              <a:rPr lang="de-AT" dirty="0"/>
              <a:t>:</a:t>
            </a:r>
            <a:endParaRPr lang="en-GB" dirty="0"/>
          </a:p>
          <a:p>
            <a:pPr lvl="2"/>
            <a:r>
              <a:rPr lang="en-GB" dirty="0"/>
              <a:t>{X}.{Y} are the first two version levels from the version designator of the corresponding XM release</a:t>
            </a:r>
          </a:p>
          <a:p>
            <a:pPr lvl="1"/>
            <a:r>
              <a:rPr lang="en-GB" dirty="0" smtClean="0"/>
              <a:t>Version </a:t>
            </a:r>
            <a:r>
              <a:rPr lang="en-GB" dirty="0"/>
              <a:t>designator</a:t>
            </a:r>
          </a:p>
          <a:p>
            <a:pPr lvl="2"/>
            <a:r>
              <a:rPr lang="en-GB" dirty="0" smtClean="0"/>
              <a:t>the namespace shall </a:t>
            </a:r>
            <a:r>
              <a:rPr lang="en-GB" dirty="0"/>
              <a:t>incorporate the major and minor version </a:t>
            </a:r>
            <a:r>
              <a:rPr lang="en-GB" dirty="0" smtClean="0"/>
              <a:t>designation</a:t>
            </a:r>
            <a:endParaRPr lang="en-GB" dirty="0"/>
          </a:p>
          <a:p>
            <a:pPr lvl="2"/>
            <a:r>
              <a:rPr lang="en-GB" dirty="0"/>
              <a:t>a</a:t>
            </a:r>
            <a:r>
              <a:rPr lang="en-GB" dirty="0" smtClean="0"/>
              <a:t> patch </a:t>
            </a:r>
            <a:r>
              <a:rPr lang="en-GB" dirty="0"/>
              <a:t>version designator </a:t>
            </a:r>
            <a:r>
              <a:rPr lang="en-GB" dirty="0" smtClean="0"/>
              <a:t>shall not </a:t>
            </a:r>
            <a:r>
              <a:rPr lang="en-GB" dirty="0"/>
              <a:t>appear in the XML </a:t>
            </a:r>
            <a:r>
              <a:rPr lang="en-GB" dirty="0" smtClean="0"/>
              <a:t>namespace</a:t>
            </a:r>
            <a:endParaRPr lang="en-GB" dirty="0"/>
          </a:p>
          <a:p>
            <a:pPr lvl="2"/>
            <a:r>
              <a:rPr lang="en-GB" dirty="0" smtClean="0"/>
              <a:t>The </a:t>
            </a:r>
            <a:r>
              <a:rPr lang="en-GB" dirty="0"/>
              <a:t>use of only the first two version elements is consistent with the principle that the third number in a version designator designates patch releases only, with no change of content, so users should only use the latest patch version.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8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DEPRECATION</a:t>
            </a:r>
            <a:br>
              <a:rPr lang="en-US" sz="6600" dirty="0" smtClean="0"/>
            </a:br>
            <a:r>
              <a:rPr lang="en-US" sz="6600" dirty="0" smtClean="0"/>
              <a:t>POLICY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4783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05001"/>
            <a:ext cx="372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DEPRECATION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10151" y="19050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DELETION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9640" y="1905000"/>
            <a:ext cx="50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=</a:t>
            </a:r>
            <a:endParaRPr lang="en-GB" sz="36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22034" y="1985278"/>
            <a:ext cx="295275" cy="485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2000" y="3646885"/>
            <a:ext cx="7524751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The </a:t>
            </a:r>
            <a:r>
              <a:rPr lang="en-GB" sz="2400" b="1" dirty="0" smtClean="0"/>
              <a:t>deprecation</a:t>
            </a:r>
            <a:r>
              <a:rPr lang="en-GB" sz="2400" dirty="0" smtClean="0"/>
              <a:t> of a </a:t>
            </a:r>
            <a:r>
              <a:rPr lang="en-GB" sz="2400" dirty="0"/>
              <a:t>model </a:t>
            </a:r>
            <a:r>
              <a:rPr lang="en-GB" sz="2400" dirty="0" smtClean="0"/>
              <a:t>element indicates </a:t>
            </a:r>
            <a:r>
              <a:rPr lang="en-GB" sz="2400" dirty="0"/>
              <a:t>that </a:t>
            </a:r>
            <a:r>
              <a:rPr lang="en-GB" sz="2400" dirty="0" smtClean="0"/>
              <a:t>the element is still supported but that its use is no longer recommended. A model element that is deprecated will be </a:t>
            </a:r>
            <a:r>
              <a:rPr lang="en-GB" sz="2400" b="1" dirty="0"/>
              <a:t>deleted</a:t>
            </a:r>
            <a:r>
              <a:rPr lang="en-GB" sz="2400" dirty="0"/>
              <a:t> in a </a:t>
            </a:r>
            <a:r>
              <a:rPr lang="en-GB" sz="2400" b="1" dirty="0"/>
              <a:t>subsequent</a:t>
            </a:r>
            <a:r>
              <a:rPr lang="en-GB" sz="2400" dirty="0"/>
              <a:t> </a:t>
            </a:r>
            <a:r>
              <a:rPr lang="en-GB" sz="2400" b="1" dirty="0"/>
              <a:t>release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5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6686"/>
              </p:ext>
            </p:extLst>
          </p:nvPr>
        </p:nvGraphicFramePr>
        <p:xfrm>
          <a:off x="228600" y="2057400"/>
          <a:ext cx="8610600" cy="3369956"/>
        </p:xfrm>
        <a:graphic>
          <a:graphicData uri="http://schemas.openxmlformats.org/drawingml/2006/table">
            <a:tbl>
              <a:tblPr firstRow="1" bandRow="1"/>
              <a:tblGrid>
                <a:gridCol w="2057400"/>
                <a:gridCol w="6553200"/>
              </a:tblGrid>
              <a:tr h="347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Requirement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Description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</a:tr>
              <a:tr h="684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Rationale</a:t>
                      </a:r>
                      <a:endParaRPr lang="en-GB" sz="14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The reason for the deprecation, such as a replacement</a:t>
                      </a:r>
                      <a:r>
                        <a:rPr lang="en-US" sz="1400" baseline="0" dirty="0" smtClean="0"/>
                        <a:t> or a particular </a:t>
                      </a:r>
                      <a:r>
                        <a:rPr lang="en-US" sz="1400" dirty="0" smtClean="0"/>
                        <a:t>capability</a:t>
                      </a:r>
                      <a:r>
                        <a:rPr lang="en-US" sz="1400" baseline="0" dirty="0" smtClean="0"/>
                        <a:t> being no longer supported.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</a:tr>
              <a:tr h="53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Replacement</a:t>
                      </a:r>
                      <a:endParaRPr lang="en-GB" sz="14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 reference to other model element(s) that should be used instead, if applicable.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</a:tr>
              <a:tr h="721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Deprecation</a:t>
                      </a:r>
                      <a:r>
                        <a:rPr lang="en-US" sz="1400" baseline="0" dirty="0" smtClean="0"/>
                        <a:t> version</a:t>
                      </a:r>
                      <a:endParaRPr lang="en-GB" sz="14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The version in which the deprecation occurs.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</a:tr>
              <a:tr h="1083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Deletion version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The version in which the deletion is planned to occur.</a:t>
                      </a:r>
                      <a:endParaRPr lang="en-GB" sz="14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General requirements </a:t>
            </a:r>
            <a:r>
              <a:rPr lang="en-GB" dirty="0"/>
              <a:t>for deprecation </a:t>
            </a:r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5791199"/>
            <a:ext cx="42672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Discussed and approved by the FIXM workshop 2017</a:t>
            </a:r>
            <a:endParaRPr lang="en-GB" dirty="0"/>
          </a:p>
        </p:txBody>
      </p:sp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68" y="0"/>
            <a:ext cx="21439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Towards </a:t>
            </a:r>
            <a:r>
              <a:rPr lang="en-US" sz="2800" b="1" dirty="0" smtClean="0"/>
              <a:t>common policies </a:t>
            </a:r>
            <a:r>
              <a:rPr lang="en-US" sz="2800" dirty="0" smtClean="0"/>
              <a:t>for AIXM/FIXM/(I)WXXM?</a:t>
            </a:r>
          </a:p>
          <a:p>
            <a:pPr lvl="1"/>
            <a:r>
              <a:rPr lang="en-US" sz="2400" dirty="0" smtClean="0"/>
              <a:t>Versioning</a:t>
            </a:r>
          </a:p>
          <a:p>
            <a:pPr lvl="1"/>
            <a:r>
              <a:rPr lang="en-US" sz="2400" dirty="0" smtClean="0"/>
              <a:t>Namespace</a:t>
            </a:r>
          </a:p>
          <a:p>
            <a:pPr lvl="1"/>
            <a:r>
              <a:rPr lang="en-US" sz="2400" dirty="0" smtClean="0"/>
              <a:t>Deprecation</a:t>
            </a:r>
          </a:p>
          <a:p>
            <a:endParaRPr lang="en-US" sz="2800" dirty="0" smtClean="0"/>
          </a:p>
          <a:p>
            <a:r>
              <a:rPr lang="en-US" sz="2800" b="1" dirty="0"/>
              <a:t>XSD Design rules</a:t>
            </a:r>
            <a:r>
              <a:rPr lang="en-US" sz="2800" dirty="0"/>
              <a:t> for AIXM/FIXM/(I)WXXM</a:t>
            </a:r>
            <a:endParaRPr lang="en-GB" sz="2800" dirty="0"/>
          </a:p>
          <a:p>
            <a:endParaRPr lang="en-GB" sz="2800" b="1" dirty="0" smtClean="0"/>
          </a:p>
          <a:p>
            <a:r>
              <a:rPr lang="en-GB" sz="2800" b="1" dirty="0" smtClean="0"/>
              <a:t>(optional) AIXM Routes model issues - seeking FIXM CCB opinion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205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443471"/>
              </p:ext>
            </p:extLst>
          </p:nvPr>
        </p:nvGraphicFramePr>
        <p:xfrm>
          <a:off x="304800" y="762000"/>
          <a:ext cx="8610600" cy="4459616"/>
        </p:xfrm>
        <a:graphic>
          <a:graphicData uri="http://schemas.openxmlformats.org/drawingml/2006/table">
            <a:tbl>
              <a:tblPr firstRow="1" bandRow="1"/>
              <a:tblGrid>
                <a:gridCol w="2333714"/>
                <a:gridCol w="6276886"/>
              </a:tblGrid>
              <a:tr h="388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Requirement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Applied to FIXM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</a:tr>
              <a:tr h="767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Rationale</a:t>
                      </a:r>
                      <a:endParaRPr lang="en-GB" sz="14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The rationale is expected to be formulated as follows: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- As a minimum, the reference (number) of the approved FIXM CR </a:t>
                      </a:r>
                      <a:r>
                        <a:rPr lang="en-US" sz="1400" i="0" kern="1200" dirty="0" smtClean="0"/>
                        <a:t>having proposed the deprecation.</a:t>
                      </a:r>
                    </a:p>
                    <a:p>
                      <a:r>
                        <a:rPr lang="en-US" sz="1400" dirty="0" smtClean="0"/>
                        <a:t>     </a:t>
                      </a:r>
                      <a:r>
                        <a:rPr lang="en-US" sz="1400" i="1" dirty="0" smtClean="0"/>
                        <a:t>Example:</a:t>
                      </a: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1" kern="1200" dirty="0" smtClean="0"/>
                        <a:t>CR#21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- Ideally, relevant text from the FIXM CR, typically extracted from the “Motivation” section.</a:t>
                      </a:r>
                      <a:endParaRPr lang="en-GB" sz="14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</a:tr>
              <a:tr h="794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Replacement</a:t>
                      </a:r>
                      <a:endParaRPr lang="en-GB" sz="14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The path to the corresponding FIXM model element replacing the deprecated element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/>
                        <a:t>    Example: </a:t>
                      </a:r>
                      <a:r>
                        <a:rPr lang="en-US" sz="1400" i="1" baseline="0" dirty="0" err="1" smtClean="0"/>
                        <a:t>Fixm.Flight</a:t>
                      </a:r>
                      <a:r>
                        <a:rPr lang="en-US" sz="1400" i="1" baseline="0" dirty="0" smtClean="0"/>
                        <a:t>.[…])</a:t>
                      </a:r>
                      <a:endParaRPr lang="en-US" sz="1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Deprecation</a:t>
                      </a:r>
                      <a:r>
                        <a:rPr lang="en-US" sz="1400" baseline="0" dirty="0" smtClean="0"/>
                        <a:t> version</a:t>
                      </a:r>
                      <a:endParaRPr lang="en-GB" sz="14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Example:</a:t>
                      </a:r>
                      <a:r>
                        <a:rPr lang="en-US" sz="1400" i="1" baseline="0" dirty="0" smtClean="0"/>
                        <a:t> 4.1.0</a:t>
                      </a:r>
                      <a:endParaRPr lang="en-US" sz="1400" i="1" dirty="0" smtClean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</a:tr>
              <a:tr h="1214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Deletion version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The deletion version may</a:t>
                      </a:r>
                      <a:r>
                        <a:rPr lang="en-US" sz="1400" baseline="0" dirty="0" smtClean="0"/>
                        <a:t> not be known at the time of the release of the deprecation version.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Therefore, the information will be either </a:t>
                      </a:r>
                      <a:r>
                        <a:rPr lang="en-US" sz="1400" dirty="0" smtClean="0"/>
                        <a:t>a FIXM version already identified in the FIXM Release Plan </a:t>
                      </a:r>
                      <a:r>
                        <a:rPr lang="en-US" sz="1400" i="1" dirty="0" smtClean="0"/>
                        <a:t>(e.g. 5.0.0)</a:t>
                      </a:r>
                      <a:r>
                        <a:rPr lang="en-US" sz="1400" i="0" baseline="0" dirty="0" smtClean="0"/>
                        <a:t> </a:t>
                      </a:r>
                      <a:r>
                        <a:rPr lang="en-US" sz="1400" dirty="0" smtClean="0"/>
                        <a:t>or the text “Not specified yet” if such a version is not yet identified in the FIXM Release</a:t>
                      </a:r>
                      <a:r>
                        <a:rPr lang="en-US" sz="1400" baseline="0" dirty="0" smtClean="0"/>
                        <a:t> Plan.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791199"/>
            <a:ext cx="42672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Discussed and approved by the FIXM workshop 2017</a:t>
            </a:r>
            <a:endParaRPr lang="en-GB" dirty="0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68" y="0"/>
            <a:ext cx="21439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 anchor="t">
            <a:noAutofit/>
          </a:bodyPr>
          <a:lstStyle/>
          <a:p>
            <a:pPr algn="l"/>
            <a:r>
              <a:rPr lang="en-US" sz="2800" dirty="0" smtClean="0"/>
              <a:t>Capturing deprecation information (XML</a:t>
            </a:r>
            <a:r>
              <a:rPr lang="en-US" sz="2800" dirty="0"/>
              <a:t>)</a:t>
            </a:r>
            <a:endParaRPr lang="en-GB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" y="1066800"/>
            <a:ext cx="4570413" cy="342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7" y="1371600"/>
            <a:ext cx="4570413" cy="342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6"/>
          <a:stretch/>
        </p:blipFill>
        <p:spPr bwMode="auto">
          <a:xfrm>
            <a:off x="228600" y="4275875"/>
            <a:ext cx="4570413" cy="2333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29175" y="5257799"/>
            <a:ext cx="42672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dirty="0"/>
              <a:t>The FIXM workshop 2017 analyzed various implementation practices from other communities: ISO19136, AIXM 4.5, IATA, </a:t>
            </a:r>
            <a:r>
              <a:rPr lang="en-US" dirty="0" err="1"/>
              <a:t>OpenTravel</a:t>
            </a:r>
            <a:r>
              <a:rPr lang="en-US" dirty="0"/>
              <a:t>™ Alliance</a:t>
            </a:r>
            <a:endParaRPr lang="en-GB" dirty="0"/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68" y="0"/>
            <a:ext cx="21439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8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sz="3600" dirty="0" smtClean="0"/>
              <a:t>Capturing deprecation information (XML)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119062" y="1857613"/>
            <a:ext cx="8905875" cy="332398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400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element</a:t>
            </a:r>
            <a:r>
              <a:rPr lang="en-US" sz="1400" dirty="0" smtClean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name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=“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-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XM_element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US" sz="1400" dirty="0" smtClean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-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XM_element_type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US" sz="1400" dirty="0" smtClean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&lt;</a:t>
            </a:r>
            <a:r>
              <a:rPr lang="en-GB" sz="1400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annotation</a:t>
            </a:r>
            <a:r>
              <a:rPr lang="en-GB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</a:p>
          <a:p>
            <a:endParaRPr lang="en-GB" sz="1400" dirty="0" smtClean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GB" sz="1400" b="1" dirty="0" err="1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appinfo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GB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deprecated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GB" sz="1400" b="1" dirty="0" err="1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appinfo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</a:p>
          <a:p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&lt;</a:t>
            </a:r>
            <a:r>
              <a:rPr lang="en-GB" sz="14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documentation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GB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</a:t>
            </a:r>
          </a:p>
          <a:p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     &lt;</a:t>
            </a:r>
            <a:r>
              <a:rPr lang="en-GB" sz="14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deprecated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400" b="1" dirty="0" smtClean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          &lt;</a:t>
            </a:r>
            <a:r>
              <a:rPr lang="en-US" sz="14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rationale</a:t>
            </a:r>
            <a:r>
              <a:rPr lang="en-US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FIXM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## - this element is deprecated because… </a:t>
            </a:r>
            <a:r>
              <a:rPr lang="en-US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4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rationale</a:t>
            </a:r>
            <a:r>
              <a:rPr lang="en-US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400" b="1" dirty="0" smtClean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GB" sz="14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replacement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N/A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GB" sz="14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replacement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</a:p>
          <a:p>
            <a:r>
              <a:rPr lang="en-GB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GB" sz="1400" b="1" dirty="0" err="1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deprecationVersion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4.1.0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GB" sz="1400" b="1" dirty="0" err="1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deprecationVersion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</a:p>
          <a:p>
            <a:r>
              <a:rPr lang="en-GB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GB" sz="1400" b="1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</a:t>
            </a:r>
            <a:r>
              <a:rPr lang="en-GB" sz="1400" b="1" dirty="0" err="1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eletionVersion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5.0.0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GB" sz="1400" b="1" dirty="0" err="1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deletionVersion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</a:p>
          <a:p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      &lt;/</a:t>
            </a:r>
            <a:r>
              <a:rPr lang="en-GB" sz="14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deprecated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400" b="1" dirty="0" smtClean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 &lt;/</a:t>
            </a:r>
            <a:r>
              <a:rPr lang="en-GB" sz="14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documentation</a:t>
            </a:r>
            <a:r>
              <a:rPr lang="en-GB" sz="1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400" b="1" dirty="0" smtClean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/>
            </a:r>
            <a:br>
              <a:rPr lang="en-GB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</a:br>
            <a:r>
              <a:rPr lang="en-GB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&lt;/</a:t>
            </a:r>
            <a:r>
              <a:rPr lang="en-GB" sz="1400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annotation</a:t>
            </a:r>
            <a:r>
              <a:rPr lang="en-GB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400" dirty="0" smtClean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GB" sz="1400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element</a:t>
            </a:r>
            <a:r>
              <a:rPr lang="en-GB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GB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	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438399" y="5410200"/>
            <a:ext cx="42672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 smtClean="0"/>
              <a:t>Discussed and approved by the FIXM workshop 2017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11735" y="1118949"/>
            <a:ext cx="3913201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u="sng" dirty="0"/>
              <a:t>Proposed solution for FIXM</a:t>
            </a:r>
            <a:endParaRPr lang="en-GB" u="sng" dirty="0"/>
          </a:p>
          <a:p>
            <a:r>
              <a:rPr lang="en-GB" b="0" dirty="0" smtClean="0"/>
              <a:t>- </a:t>
            </a:r>
            <a:r>
              <a:rPr lang="en-GB" b="0" dirty="0"/>
              <a:t>tag </a:t>
            </a:r>
            <a:r>
              <a:rPr lang="en-GB" dirty="0" err="1"/>
              <a:t>appinfo</a:t>
            </a:r>
            <a:r>
              <a:rPr lang="en-GB" b="0" dirty="0"/>
              <a:t> for marking the </a:t>
            </a:r>
            <a:r>
              <a:rPr lang="en-GB" b="0" dirty="0" smtClean="0"/>
              <a:t>deprecation</a:t>
            </a:r>
            <a:br>
              <a:rPr lang="en-GB" b="0" dirty="0" smtClean="0"/>
            </a:br>
            <a:r>
              <a:rPr lang="en-US" b="0" dirty="0" smtClean="0"/>
              <a:t>- </a:t>
            </a:r>
            <a:r>
              <a:rPr lang="en-GB" b="0" dirty="0"/>
              <a:t>deprecation info appears as </a:t>
            </a:r>
            <a:r>
              <a:rPr lang="en-GB" dirty="0"/>
              <a:t>separate tags</a:t>
            </a:r>
            <a:r>
              <a:rPr lang="en-GB" b="0" dirty="0"/>
              <a:t> in the XML, not as plain text</a:t>
            </a:r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68" y="0"/>
            <a:ext cx="21439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Capturing deprecation information (XML)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5"/>
          <a:stretch/>
        </p:blipFill>
        <p:spPr bwMode="auto">
          <a:xfrm>
            <a:off x="1219200" y="1612392"/>
            <a:ext cx="265856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6" t="20551" r="12826" b="58766"/>
          <a:stretch/>
        </p:blipFill>
        <p:spPr bwMode="auto">
          <a:xfrm>
            <a:off x="4191000" y="1600200"/>
            <a:ext cx="236056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&quot;No&quot; Symbol 5"/>
          <p:cNvSpPr/>
          <p:nvPr/>
        </p:nvSpPr>
        <p:spPr>
          <a:xfrm>
            <a:off x="4373776" y="1676400"/>
            <a:ext cx="1874624" cy="19050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9576" y="4421910"/>
            <a:ext cx="328942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No need for deprecated XSD</a:t>
            </a: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68" y="0"/>
            <a:ext cx="21439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8399" y="5410200"/>
            <a:ext cx="42672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 smtClean="0"/>
              <a:t>Discussed and approved by the FIXM workshop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6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l"/>
            <a:r>
              <a:rPr lang="en-US" sz="3600" dirty="0"/>
              <a:t>Capturing deprecation </a:t>
            </a:r>
            <a:r>
              <a:rPr lang="en-US" sz="3600" dirty="0" smtClean="0"/>
              <a:t>information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FIXM documents:</a:t>
            </a:r>
          </a:p>
          <a:p>
            <a:pPr lvl="1"/>
            <a:r>
              <a:rPr lang="en-US" dirty="0"/>
              <a:t>The release notes</a:t>
            </a:r>
          </a:p>
          <a:p>
            <a:pPr lvl="1"/>
            <a:r>
              <a:rPr lang="en-US" dirty="0"/>
              <a:t>(possibly) FIXM Primer</a:t>
            </a:r>
          </a:p>
          <a:p>
            <a:pPr lvl="1"/>
            <a:r>
              <a:rPr lang="en-US" dirty="0"/>
              <a:t>ODD, online documentation...</a:t>
            </a:r>
            <a:endParaRPr lang="en-GB" dirty="0"/>
          </a:p>
          <a:p>
            <a:endParaRPr lang="en-US" dirty="0"/>
          </a:p>
          <a:p>
            <a:r>
              <a:rPr lang="en-US" dirty="0" smtClean="0"/>
              <a:t>In UML:</a:t>
            </a:r>
          </a:p>
          <a:p>
            <a:pPr lvl="1"/>
            <a:r>
              <a:rPr lang="en-US" dirty="0" smtClean="0"/>
              <a:t>FIXM community to investigate the use of stereotypes  in </a:t>
            </a:r>
            <a:r>
              <a:rPr lang="en-US" dirty="0" err="1" smtClean="0"/>
              <a:t>Sparx</a:t>
            </a:r>
            <a:r>
              <a:rPr lang="en-US" dirty="0" smtClean="0"/>
              <a:t> EA</a:t>
            </a:r>
          </a:p>
          <a:p>
            <a:pPr lvl="1"/>
            <a:endParaRPr lang="en-US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68" y="0"/>
            <a:ext cx="21439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3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Capturing deprecation </a:t>
            </a:r>
            <a:r>
              <a:rPr lang="en-US" sz="3200" dirty="0" smtClean="0"/>
              <a:t>information</a:t>
            </a:r>
            <a:br>
              <a:rPr lang="en-US" sz="3200" dirty="0" smtClean="0"/>
            </a:br>
            <a:r>
              <a:rPr lang="en-US" sz="3200" dirty="0" smtClean="0"/>
              <a:t>(UML)</a:t>
            </a:r>
            <a:endParaRPr lang="en-GB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5"/>
          <a:stretch/>
        </p:blipFill>
        <p:spPr bwMode="auto">
          <a:xfrm>
            <a:off x="6619875" y="0"/>
            <a:ext cx="2524125" cy="7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24" y="1066800"/>
            <a:ext cx="6701294" cy="40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240780" y="1715532"/>
            <a:ext cx="2430780" cy="247134"/>
          </a:xfrm>
          <a:prstGeom prst="roundRect">
            <a:avLst>
              <a:gd name="adj" fmla="val 501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3003233"/>
            <a:ext cx="4729755" cy="304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08660" y="4404326"/>
            <a:ext cx="5196840" cy="647733"/>
          </a:xfrm>
          <a:prstGeom prst="roundRect">
            <a:avLst>
              <a:gd name="adj" fmla="val 501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62504" y="1715532"/>
            <a:ext cx="103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SESAR AIRM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239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8832" r="2913" b="5482"/>
          <a:stretch/>
        </p:blipFill>
        <p:spPr bwMode="auto">
          <a:xfrm>
            <a:off x="381000" y="1847849"/>
            <a:ext cx="8334375" cy="401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Capturing deprecation information</a:t>
            </a:r>
            <a:br>
              <a:rPr lang="en-US" sz="3200" dirty="0"/>
            </a:br>
            <a:r>
              <a:rPr lang="en-US" sz="3200" dirty="0"/>
              <a:t>(UML)</a:t>
            </a:r>
            <a:endParaRPr lang="en-GB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14325" y="2552700"/>
            <a:ext cx="3895725" cy="228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14324" y="1985962"/>
            <a:ext cx="3895725" cy="23336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752850" y="3857624"/>
            <a:ext cx="1371600" cy="30003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24450" y="1366508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EXAMPLE: Use of stereotypes in </a:t>
            </a:r>
            <a:r>
              <a:rPr lang="en-US" b="1" dirty="0" err="1" smtClean="0"/>
              <a:t>Sparx</a:t>
            </a:r>
            <a:r>
              <a:rPr lang="en-US" b="1" dirty="0" smtClean="0"/>
              <a:t> System EA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5666005"/>
            <a:ext cx="352425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FIXM community to investigate the use of stereotypes in </a:t>
            </a:r>
            <a:r>
              <a:rPr lang="en-US" dirty="0" err="1" smtClean="0"/>
              <a:t>Sparx</a:t>
            </a:r>
            <a:r>
              <a:rPr lang="en-US" dirty="0" smtClean="0"/>
              <a:t> 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20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AIXM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AIXM CCB issue</a:t>
            </a:r>
          </a:p>
          <a:p>
            <a:pPr lvl="1"/>
            <a:r>
              <a:rPr lang="en-GB" dirty="0" smtClean="0"/>
              <a:t>Apply deprecation starting with AIXM 5.2</a:t>
            </a:r>
          </a:p>
          <a:p>
            <a:pPr lvl="2"/>
            <a:r>
              <a:rPr lang="en-GB" dirty="0" smtClean="0"/>
              <a:t>Deprecated items would effectively be removed in AIXM 5.3</a:t>
            </a:r>
          </a:p>
          <a:p>
            <a:pPr lvl="1"/>
            <a:r>
              <a:rPr lang="en-GB" dirty="0" smtClean="0"/>
              <a:t>no details discussed yet</a:t>
            </a:r>
          </a:p>
          <a:p>
            <a:pPr lvl="1"/>
            <a:r>
              <a:rPr lang="en-GB" dirty="0" smtClean="0"/>
              <a:t>deprecation needed for classes, attributes, associations, entries in a list of values</a:t>
            </a:r>
          </a:p>
          <a:p>
            <a:pPr lvl="1"/>
            <a:r>
              <a:rPr lang="en-GB" dirty="0" smtClean="0"/>
              <a:t>the FIXM proposal seems to also satisfy the AIXM needs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1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I)WXXM</a:t>
            </a:r>
          </a:p>
          <a:p>
            <a:pPr marL="742950" lvl="2" indent="-342900"/>
            <a:r>
              <a:rPr lang="en-US" dirty="0"/>
              <a:t>Any input?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6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the -XMs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52924"/>
              </p:ext>
            </p:extLst>
          </p:nvPr>
        </p:nvGraphicFramePr>
        <p:xfrm>
          <a:off x="990600" y="1447800"/>
          <a:ext cx="6858000" cy="2590800"/>
        </p:xfrm>
        <a:graphic>
          <a:graphicData uri="http://schemas.openxmlformats.org/drawingml/2006/table">
            <a:tbl>
              <a:tblPr firstRow="1" bandRow="1"/>
              <a:tblGrid>
                <a:gridCol w="1916206"/>
                <a:gridCol w="4941794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Requirement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Description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Rationale</a:t>
                      </a:r>
                      <a:endParaRPr lang="en-GB" sz="14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The reason for the deprecation, such as a replacement</a:t>
                      </a:r>
                      <a:r>
                        <a:rPr lang="en-US" sz="1400" baseline="0" dirty="0" smtClean="0"/>
                        <a:t> or a particular </a:t>
                      </a:r>
                      <a:r>
                        <a:rPr lang="en-US" sz="1400" dirty="0" smtClean="0"/>
                        <a:t>capability</a:t>
                      </a:r>
                      <a:r>
                        <a:rPr lang="en-US" sz="1400" baseline="0" dirty="0" smtClean="0"/>
                        <a:t> being no longer supported.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Replacement</a:t>
                      </a:r>
                      <a:endParaRPr lang="en-GB" sz="14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 reference to other model element(s) that should be used instead, if applicable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Is an XPATH reference useful?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Deprecation</a:t>
                      </a:r>
                      <a:r>
                        <a:rPr lang="en-US" sz="1400" baseline="0" dirty="0" smtClean="0"/>
                        <a:t> version</a:t>
                      </a:r>
                      <a:endParaRPr lang="en-GB" sz="140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The version in which the deprecation occurs.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 smtClean="0"/>
                        <a:t>Deletion version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The version in which the deletion is planned to </a:t>
                      </a:r>
                      <a:r>
                        <a:rPr lang="en-US" sz="1400" dirty="0" smtClean="0"/>
                        <a:t>occur.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Need keyword designating next MINOR/MAJOR version if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the version number is not know.</a:t>
                      </a:r>
                      <a:endParaRPr lang="en-GB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" y="1078468"/>
            <a:ext cx="552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Requirements for deprecation information in -XMs </a:t>
            </a:r>
            <a:endParaRPr lang="en-GB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" y="41264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Capturing deprecation information in XSD</a:t>
            </a:r>
            <a:endParaRPr lang="en-GB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990600" y="4495800"/>
            <a:ext cx="6019800" cy="161582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GB" sz="1100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annotation</a:t>
            </a:r>
            <a:r>
              <a:rPr lang="en-GB" sz="11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</a:p>
          <a:p>
            <a:r>
              <a:rPr lang="en-GB" sz="11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</a:t>
            </a:r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GB" sz="1100" b="1" dirty="0" err="1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appinfo</a:t>
            </a:r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GB" sz="1100" b="1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deprecated</a:t>
            </a:r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GB" sz="1100" b="1" dirty="0" err="1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appinfo</a:t>
            </a:r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</a:p>
          <a:p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&lt;</a:t>
            </a:r>
            <a:r>
              <a:rPr lang="en-GB" sz="11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documentation</a:t>
            </a:r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GB" sz="1100" b="1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</a:t>
            </a:r>
          </a:p>
          <a:p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     &lt;</a:t>
            </a:r>
            <a:r>
              <a:rPr lang="en-GB" sz="11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deprecated </a:t>
            </a:r>
            <a:r>
              <a:rPr lang="en-GB" sz="1100" dirty="0" err="1" smtClean="0">
                <a:highlight>
                  <a:srgbClr val="FFFFFF"/>
                </a:highlight>
                <a:latin typeface="Arial"/>
              </a:rPr>
              <a:t>deprecationVersion</a:t>
            </a:r>
            <a:r>
              <a:rPr lang="en-GB" sz="1100" b="1" dirty="0" smtClean="0">
                <a:highlight>
                  <a:srgbClr val="FFFFFF"/>
                </a:highlight>
                <a:latin typeface="Arial"/>
              </a:rPr>
              <a:t>=‘…’ </a:t>
            </a:r>
            <a:r>
              <a:rPr lang="en-GB" sz="1100" dirty="0" err="1" smtClean="0">
                <a:highlight>
                  <a:srgbClr val="FFFFFF"/>
                </a:highlight>
                <a:latin typeface="Arial"/>
              </a:rPr>
              <a:t>deletionVersion</a:t>
            </a:r>
            <a:r>
              <a:rPr lang="en-GB" sz="1100" dirty="0" smtClean="0">
                <a:highlight>
                  <a:srgbClr val="FFFFFF"/>
                </a:highlight>
                <a:latin typeface="Arial"/>
              </a:rPr>
              <a:t> = “” </a:t>
            </a:r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100" b="1" dirty="0" smtClean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US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          &lt;</a:t>
            </a:r>
            <a:r>
              <a:rPr lang="en-US" sz="11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rationale</a:t>
            </a:r>
            <a:r>
              <a:rPr lang="en-US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[…]</a:t>
            </a:r>
            <a:r>
              <a:rPr lang="en-US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1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rationale</a:t>
            </a:r>
            <a:r>
              <a:rPr lang="en-US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100" b="1" dirty="0" smtClean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1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          </a:t>
            </a:r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GB" sz="11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replacement</a:t>
            </a:r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GB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[…]</a:t>
            </a:r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GB" sz="11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replacement</a:t>
            </a:r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</a:p>
          <a:p>
            <a:r>
              <a:rPr lang="en-GB" sz="11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    </a:t>
            </a:r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GB" sz="11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deprecated</a:t>
            </a:r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100" b="1" dirty="0" smtClean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 &lt;/</a:t>
            </a:r>
            <a:r>
              <a:rPr lang="en-GB" sz="1100" b="1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documentation</a:t>
            </a:r>
            <a:r>
              <a:rPr lang="en-GB" sz="11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100" b="1" dirty="0" smtClean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1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GB" sz="1100" dirty="0" smtClean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annotation</a:t>
            </a:r>
            <a:r>
              <a:rPr lang="en-GB" sz="11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100" dirty="0" smtClean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6" t="20551" r="12826" b="58766"/>
          <a:stretch/>
        </p:blipFill>
        <p:spPr bwMode="auto">
          <a:xfrm>
            <a:off x="7448686" y="4762500"/>
            <a:ext cx="1219200" cy="125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&quot;No&quot; Symbol 12"/>
          <p:cNvSpPr/>
          <p:nvPr/>
        </p:nvSpPr>
        <p:spPr>
          <a:xfrm>
            <a:off x="7524750" y="4838700"/>
            <a:ext cx="968220" cy="9525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615925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we expect this information to be used by implementers? To be further explored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VERSIONING</a:t>
            </a:r>
            <a:br>
              <a:rPr lang="en-US" sz="6600" dirty="0" smtClean="0"/>
            </a:br>
            <a:r>
              <a:rPr lang="en-US" sz="6600" dirty="0" smtClean="0"/>
              <a:t>POLICY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8277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the -XMs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2900" y="1752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Capturing deprecation information in UML</a:t>
            </a:r>
            <a:endParaRPr lang="en-GB" b="1" u="sng" dirty="0"/>
          </a:p>
        </p:txBody>
      </p:sp>
      <p:sp>
        <p:nvSpPr>
          <p:cNvPr id="8" name="Rectangle 7"/>
          <p:cNvSpPr/>
          <p:nvPr/>
        </p:nvSpPr>
        <p:spPr>
          <a:xfrm>
            <a:off x="838200" y="2131457"/>
            <a:ext cx="5410200" cy="1815882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highlight>
                  <a:srgbClr val="FFFFFF"/>
                </a:highlight>
              </a:rPr>
              <a:t>Use </a:t>
            </a:r>
            <a:r>
              <a:rPr lang="en-US" sz="1600" b="1" dirty="0" err="1" smtClean="0">
                <a:highlight>
                  <a:srgbClr val="FFFFFF"/>
                </a:highlight>
              </a:rPr>
              <a:t>Sparx</a:t>
            </a:r>
            <a:r>
              <a:rPr lang="en-US" sz="1600" b="1" dirty="0" smtClean="0">
                <a:highlight>
                  <a:srgbClr val="FFFFFF"/>
                </a:highlight>
              </a:rPr>
              <a:t> EA Tagged value?</a:t>
            </a:r>
          </a:p>
          <a:p>
            <a:pPr marL="171450" indent="-171450">
              <a:buFontTx/>
              <a:buChar char="-"/>
            </a:pPr>
            <a:r>
              <a:rPr lang="en-US" sz="1600" dirty="0" smtClean="0">
                <a:highlight>
                  <a:srgbClr val="FFFFFF"/>
                </a:highlight>
              </a:rPr>
              <a:t>Deprecation::</a:t>
            </a:r>
            <a:r>
              <a:rPr lang="en-US" sz="1600" dirty="0" smtClean="0"/>
              <a:t>Rationale</a:t>
            </a:r>
          </a:p>
          <a:p>
            <a:pPr marL="171450" indent="-171450">
              <a:buFontTx/>
              <a:buChar char="-"/>
            </a:pPr>
            <a:r>
              <a:rPr lang="en-US" sz="1600" dirty="0">
                <a:highlight>
                  <a:srgbClr val="FFFFFF"/>
                </a:highlight>
              </a:rPr>
              <a:t>Deprecation</a:t>
            </a:r>
            <a:r>
              <a:rPr lang="en-US" sz="1600" dirty="0" smtClean="0">
                <a:highlight>
                  <a:srgbClr val="FFFFFF"/>
                </a:highlight>
              </a:rPr>
              <a:t>::</a:t>
            </a:r>
            <a:r>
              <a:rPr lang="en-US" sz="1600" dirty="0" smtClean="0"/>
              <a:t>Replacement</a:t>
            </a:r>
            <a:endParaRPr lang="en-US" sz="1600" dirty="0"/>
          </a:p>
          <a:p>
            <a:pPr marL="171450" indent="-171450">
              <a:buFontTx/>
              <a:buChar char="-"/>
            </a:pPr>
            <a:r>
              <a:rPr lang="en-US" sz="1600" dirty="0">
                <a:highlight>
                  <a:srgbClr val="FFFFFF"/>
                </a:highlight>
              </a:rPr>
              <a:t>Deprecation</a:t>
            </a:r>
            <a:r>
              <a:rPr lang="en-US" sz="1600" dirty="0" smtClean="0">
                <a:highlight>
                  <a:srgbClr val="FFFFFF"/>
                </a:highlight>
              </a:rPr>
              <a:t>::</a:t>
            </a:r>
            <a:r>
              <a:rPr lang="en-US" sz="1600" dirty="0" err="1" smtClean="0"/>
              <a:t>DeprecationVersion</a:t>
            </a:r>
            <a:endParaRPr lang="en-US" sz="1600" dirty="0"/>
          </a:p>
          <a:p>
            <a:pPr marL="171450" indent="-171450">
              <a:buFontTx/>
              <a:buChar char="-"/>
            </a:pPr>
            <a:r>
              <a:rPr lang="en-US" sz="1600" dirty="0">
                <a:highlight>
                  <a:srgbClr val="FFFFFF"/>
                </a:highlight>
              </a:rPr>
              <a:t>Deprecation</a:t>
            </a:r>
            <a:r>
              <a:rPr lang="en-US" sz="1600" dirty="0" smtClean="0">
                <a:highlight>
                  <a:srgbClr val="FFFFFF"/>
                </a:highlight>
              </a:rPr>
              <a:t>::</a:t>
            </a:r>
            <a:r>
              <a:rPr lang="en-US" sz="1600" dirty="0" err="1" smtClean="0"/>
              <a:t>DeletionVersion</a:t>
            </a:r>
            <a:endParaRPr lang="en-US" sz="1600" dirty="0" smtClean="0"/>
          </a:p>
          <a:p>
            <a:pPr marL="171450" indent="-171450">
              <a:buFontTx/>
              <a:buChar char="-"/>
            </a:pPr>
            <a:endParaRPr lang="en-US" sz="1600" dirty="0" smtClean="0"/>
          </a:p>
          <a:p>
            <a:r>
              <a:rPr lang="en-US" sz="1600" b="1" dirty="0" smtClean="0"/>
              <a:t>Use stereotype &lt;&lt;deprecated&gt;&gt;?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 rot="1306139">
            <a:off x="5515231" y="2608508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impact on the XSD generation scripts?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1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which type of –XM version can the deletion of deprecated elements be </a:t>
            </a:r>
            <a:r>
              <a:rPr lang="en-US" dirty="0" err="1" smtClean="0"/>
              <a:t>realised</a:t>
            </a:r>
            <a:r>
              <a:rPr lang="en-US" dirty="0" smtClean="0"/>
              <a:t>?</a:t>
            </a:r>
          </a:p>
          <a:p>
            <a:pPr lvl="1"/>
            <a:r>
              <a:rPr lang="en-US" sz="2400" dirty="0" smtClean="0"/>
              <a:t>Never delete deprecated elements in a PATCH version?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OK for AIXM</a:t>
            </a:r>
          </a:p>
          <a:p>
            <a:pPr lvl="1"/>
            <a:r>
              <a:rPr lang="en-US" sz="2400" dirty="0" smtClean="0"/>
              <a:t>Wait at least for two consecutive MINOR versions before deleting? 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No. AIXM proposal is to use the next MINOR version for actually removing the deprecated items</a:t>
            </a:r>
          </a:p>
          <a:p>
            <a:pPr lvl="1"/>
            <a:r>
              <a:rPr lang="en-US" sz="2400" dirty="0" smtClean="0"/>
              <a:t>Only delete in MINOR versions the deprecated elements for which a replacement exists, and keep the others?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No. in AIXM, a deprecation without replacement will occur only when that element is no longer used in the real world. Therefore, there is no reason to keep it.</a:t>
            </a:r>
          </a:p>
          <a:p>
            <a:pPr lvl="1"/>
            <a:r>
              <a:rPr lang="en-US" sz="2400" dirty="0" smtClean="0"/>
              <a:t>Deletion allowed only in MAJOR versions?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Not OK for AIXM because it is unlikely to have a major version in the next 20 years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XSD Design rules for AIXM/FIXM/(I)WXXM</a:t>
            </a:r>
          </a:p>
        </p:txBody>
      </p:sp>
    </p:spTree>
    <p:extLst>
      <p:ext uri="{BB962C8B-B14F-4D97-AF65-F5344CB8AC3E}">
        <p14:creationId xmlns:p14="http://schemas.microsoft.com/office/powerpoint/2010/main" val="14990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/>
              <a:t>XSD Design rules </a:t>
            </a:r>
            <a:r>
              <a:rPr lang="en-GB" sz="3600" dirty="0" smtClean="0"/>
              <a:t>for AIXM/FIXM</a:t>
            </a:r>
            <a:r>
              <a:rPr lang="en-GB" sz="3600" dirty="0"/>
              <a:t>/(</a:t>
            </a:r>
            <a:r>
              <a:rPr lang="en-GB" sz="3600" dirty="0" smtClean="0"/>
              <a:t>I)WXXM</a:t>
            </a:r>
            <a:endParaRPr lang="en-GB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67104"/>
            <a:ext cx="2420803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334004" y="211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6200" y="4001869"/>
            <a:ext cx="321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Proposal to remove </a:t>
            </a:r>
            <a:r>
              <a:rPr lang="en-US" dirty="0"/>
              <a:t>"Type" from the end of each element </a:t>
            </a:r>
            <a:r>
              <a:rPr lang="en-US" dirty="0" smtClean="0"/>
              <a:t>name.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957985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ppending </a:t>
            </a:r>
            <a:r>
              <a:rPr lang="en-US" dirty="0"/>
              <a:t>"Type" to the end of complex type names is a wide-spread, well-known best practice when constructing </a:t>
            </a:r>
            <a:r>
              <a:rPr lang="en-US" dirty="0" smtClean="0"/>
              <a:t>schemas.</a:t>
            </a:r>
          </a:p>
          <a:p>
            <a:endParaRPr lang="en-US" dirty="0" smtClean="0"/>
          </a:p>
          <a:p>
            <a:r>
              <a:rPr lang="en-US" dirty="0" smtClean="0"/>
              <a:t>And effectively, AIXM 5.1.1, IWXXM 2.0 and FIXM 4.0.0 do apply this convention…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57704" y="57462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But…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5192236"/>
            <a:ext cx="5181600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dirty="0" smtClean="0"/>
              <a:t>Is there </a:t>
            </a:r>
            <a:r>
              <a:rPr lang="en-GB" dirty="0"/>
              <a:t>any official documentation describing the design rules for the </a:t>
            </a:r>
            <a:r>
              <a:rPr lang="en-GB" dirty="0" smtClean="0"/>
              <a:t>XML schemas of the –XMs?</a:t>
            </a:r>
          </a:p>
          <a:p>
            <a:pPr marL="285750" indent="-285750" algn="l">
              <a:buFontTx/>
              <a:buChar char="-"/>
            </a:pPr>
            <a:r>
              <a:rPr lang="en-US" dirty="0" smtClean="0"/>
              <a:t>FIXM does not have any</a:t>
            </a:r>
            <a:endParaRPr lang="en-US" dirty="0"/>
          </a:p>
          <a:p>
            <a:pPr marL="285750" indent="-285750" algn="l">
              <a:buFontTx/>
              <a:buChar char="-"/>
            </a:pPr>
            <a:r>
              <a:rPr lang="en-US" dirty="0" smtClean="0"/>
              <a:t>AIXM follows the GML standard (ISO 19139)</a:t>
            </a:r>
          </a:p>
          <a:p>
            <a:pPr marL="285750" indent="-285750" algn="l">
              <a:buFontTx/>
              <a:buChar char="-"/>
            </a:pPr>
            <a:r>
              <a:rPr lang="en-US" dirty="0" smtClean="0"/>
              <a:t>IWXXM?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5938012" y="41848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(optional) AIXM Routes model issues - seeking FIXM CCB opinion</a:t>
            </a:r>
          </a:p>
        </p:txBody>
      </p:sp>
    </p:spTree>
    <p:extLst>
      <p:ext uri="{BB962C8B-B14F-4D97-AF65-F5344CB8AC3E}">
        <p14:creationId xmlns:p14="http://schemas.microsoft.com/office/powerpoint/2010/main" val="10594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AIXM 5.1(.1)</a:t>
            </a:r>
            <a:endParaRPr lang="en-GB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676400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Two Route (M15 and L32)</a:t>
            </a:r>
          </a:p>
          <a:p>
            <a:r>
              <a:rPr lang="en-GB" sz="2000" dirty="0" smtClean="0"/>
              <a:t>Each </a:t>
            </a:r>
            <a:r>
              <a:rPr lang="en-GB" sz="2000" dirty="0" err="1" smtClean="0"/>
              <a:t>RouteSegment</a:t>
            </a:r>
            <a:r>
              <a:rPr lang="en-GB" sz="2000" dirty="0" smtClean="0"/>
              <a:t> belongs to exactly one Route</a:t>
            </a:r>
          </a:p>
          <a:p>
            <a:pPr lvl="1"/>
            <a:r>
              <a:rPr lang="en-GB" sz="1600" dirty="0" smtClean="0"/>
              <a:t>L32, BRAVO-CARLY and M15, BRAVO-CARLY are two different </a:t>
            </a:r>
            <a:r>
              <a:rPr lang="en-GB" sz="1600" dirty="0" err="1" smtClean="0"/>
              <a:t>RouteSegment</a:t>
            </a:r>
            <a:endParaRPr lang="en-GB" sz="1600" dirty="0" smtClean="0"/>
          </a:p>
          <a:p>
            <a:pPr lvl="1"/>
            <a:r>
              <a:rPr lang="en-GB" sz="1600" dirty="0" smtClean="0"/>
              <a:t>Justifications</a:t>
            </a:r>
          </a:p>
          <a:p>
            <a:pPr lvl="2"/>
            <a:r>
              <a:rPr lang="en-GB" sz="1200" dirty="0" smtClean="0"/>
              <a:t>inherited as such from earlier versions of AIXM</a:t>
            </a:r>
          </a:p>
          <a:p>
            <a:pPr lvl="2"/>
            <a:r>
              <a:rPr lang="en-GB" sz="1200" dirty="0" smtClean="0"/>
              <a:t>not many duplicate segments left, except for North America</a:t>
            </a:r>
          </a:p>
          <a:p>
            <a:pPr lvl="2"/>
            <a:r>
              <a:rPr lang="en-GB" sz="1200" dirty="0" smtClean="0"/>
              <a:t>protection surfaces might be different for the two segments (because the incoming turn)</a:t>
            </a:r>
            <a:endParaRPr lang="en-GB" sz="1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143000" y="3200400"/>
            <a:ext cx="1066800" cy="13716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1600200"/>
            <a:ext cx="1219200" cy="1524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0" y="3124200"/>
            <a:ext cx="14478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86200" y="2057400"/>
            <a:ext cx="1905000" cy="10668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867400" y="1828800"/>
            <a:ext cx="2514600" cy="2286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67400" y="2133600"/>
            <a:ext cx="2590800" cy="17526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Extract 15"/>
          <p:cNvSpPr/>
          <p:nvPr/>
        </p:nvSpPr>
        <p:spPr>
          <a:xfrm>
            <a:off x="914400" y="1524000"/>
            <a:ext cx="228600" cy="152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22979" y="117371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ALPHA</a:t>
            </a:r>
            <a:endParaRPr lang="en-GB" dirty="0"/>
          </a:p>
        </p:txBody>
      </p:sp>
      <p:sp>
        <p:nvSpPr>
          <p:cNvPr id="18" name="Flowchart: Extract 17"/>
          <p:cNvSpPr/>
          <p:nvPr/>
        </p:nvSpPr>
        <p:spPr>
          <a:xfrm>
            <a:off x="2095500" y="3038475"/>
            <a:ext cx="228600" cy="152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142826" y="2590800"/>
            <a:ext cx="83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BRAVO</a:t>
            </a:r>
            <a:endParaRPr lang="en-GB" dirty="0"/>
          </a:p>
        </p:txBody>
      </p:sp>
      <p:sp>
        <p:nvSpPr>
          <p:cNvPr id="20" name="Flowchart: Extract 19"/>
          <p:cNvSpPr/>
          <p:nvPr/>
        </p:nvSpPr>
        <p:spPr>
          <a:xfrm>
            <a:off x="3657600" y="3000375"/>
            <a:ext cx="228600" cy="152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366179" y="2650093"/>
            <a:ext cx="75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CARLY</a:t>
            </a:r>
            <a:endParaRPr lang="en-GB" dirty="0"/>
          </a:p>
        </p:txBody>
      </p:sp>
      <p:sp>
        <p:nvSpPr>
          <p:cNvPr id="22" name="Flowchart: Extract 21"/>
          <p:cNvSpPr/>
          <p:nvPr/>
        </p:nvSpPr>
        <p:spPr>
          <a:xfrm>
            <a:off x="5676900" y="1998107"/>
            <a:ext cx="228600" cy="152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385479" y="1647825"/>
            <a:ext cx="74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DELTA</a:t>
            </a:r>
            <a:endParaRPr lang="en-GB" dirty="0"/>
          </a:p>
        </p:txBody>
      </p:sp>
      <p:sp>
        <p:nvSpPr>
          <p:cNvPr id="24" name="Flowchart: Extract 23"/>
          <p:cNvSpPr/>
          <p:nvPr/>
        </p:nvSpPr>
        <p:spPr>
          <a:xfrm>
            <a:off x="8267700" y="1695450"/>
            <a:ext cx="228600" cy="152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976279" y="1345168"/>
            <a:ext cx="8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ECHOR</a:t>
            </a:r>
            <a:endParaRPr lang="en-GB" dirty="0"/>
          </a:p>
        </p:txBody>
      </p:sp>
      <p:sp>
        <p:nvSpPr>
          <p:cNvPr id="26" name="Flowchart: Extract 25"/>
          <p:cNvSpPr/>
          <p:nvPr/>
        </p:nvSpPr>
        <p:spPr>
          <a:xfrm>
            <a:off x="1038225" y="4495800"/>
            <a:ext cx="228600" cy="152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727" y="4126468"/>
            <a:ext cx="77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FOXTY</a:t>
            </a:r>
            <a:endParaRPr lang="en-GB" dirty="0"/>
          </a:p>
        </p:txBody>
      </p:sp>
      <p:sp>
        <p:nvSpPr>
          <p:cNvPr id="28" name="Flowchart: Extract 27"/>
          <p:cNvSpPr/>
          <p:nvPr/>
        </p:nvSpPr>
        <p:spPr>
          <a:xfrm>
            <a:off x="8343900" y="3810000"/>
            <a:ext cx="228600" cy="152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8058891" y="396240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GOLFY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048446" y="2150507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L32</a:t>
            </a:r>
            <a:endParaRPr lang="en-GB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600200" y="376234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M15</a:t>
            </a:r>
            <a:endParaRPr lang="en-GB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562075" y="3152835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L32/M15</a:t>
            </a:r>
            <a:endParaRPr lang="en-GB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694608" y="2575411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L32/M15</a:t>
            </a:r>
            <a:endParaRPr lang="en-GB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50664" y="152400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M15</a:t>
            </a:r>
            <a:endParaRPr lang="en-GB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666080" y="3038475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L32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307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AIXM change proposed in the CCB</a:t>
            </a:r>
            <a:endParaRPr lang="en-GB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6764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Two Route (M15 and L32)</a:t>
            </a:r>
          </a:p>
          <a:p>
            <a:r>
              <a:rPr lang="en-GB" sz="2000" dirty="0" smtClean="0"/>
              <a:t>Each </a:t>
            </a:r>
            <a:r>
              <a:rPr lang="en-GB" sz="2000" dirty="0" err="1" smtClean="0">
                <a:solidFill>
                  <a:srgbClr val="FF0000"/>
                </a:solidFill>
              </a:rPr>
              <a:t>RouteSegment</a:t>
            </a:r>
            <a:r>
              <a:rPr lang="en-GB" sz="2000" dirty="0" smtClean="0">
                <a:solidFill>
                  <a:srgbClr val="FF0000"/>
                </a:solidFill>
              </a:rPr>
              <a:t> may belong to more than one Route</a:t>
            </a:r>
          </a:p>
          <a:p>
            <a:pPr lvl="1"/>
            <a:r>
              <a:rPr lang="en-GB" sz="1600" dirty="0" smtClean="0"/>
              <a:t>BRAVO-CARLY exists just once, it is associated with both M15 and L32</a:t>
            </a:r>
          </a:p>
          <a:p>
            <a:pPr lvl="1"/>
            <a:endParaRPr lang="en-GB" sz="16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143000" y="3200400"/>
            <a:ext cx="1066800" cy="13716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1600200"/>
            <a:ext cx="1219200" cy="1524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0" y="3124200"/>
            <a:ext cx="14478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86200" y="2057400"/>
            <a:ext cx="1905000" cy="10668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867400" y="1828800"/>
            <a:ext cx="2514600" cy="2286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67400" y="2133600"/>
            <a:ext cx="2590800" cy="17526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Extract 15"/>
          <p:cNvSpPr/>
          <p:nvPr/>
        </p:nvSpPr>
        <p:spPr>
          <a:xfrm>
            <a:off x="914400" y="1524000"/>
            <a:ext cx="228600" cy="152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22979" y="117371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ALPHA</a:t>
            </a:r>
            <a:endParaRPr lang="en-GB" dirty="0"/>
          </a:p>
        </p:txBody>
      </p:sp>
      <p:sp>
        <p:nvSpPr>
          <p:cNvPr id="18" name="Flowchart: Extract 17"/>
          <p:cNvSpPr/>
          <p:nvPr/>
        </p:nvSpPr>
        <p:spPr>
          <a:xfrm>
            <a:off x="2095500" y="3038475"/>
            <a:ext cx="228600" cy="152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142826" y="2590800"/>
            <a:ext cx="83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BRAVO</a:t>
            </a:r>
            <a:endParaRPr lang="en-GB" dirty="0"/>
          </a:p>
        </p:txBody>
      </p:sp>
      <p:sp>
        <p:nvSpPr>
          <p:cNvPr id="20" name="Flowchart: Extract 19"/>
          <p:cNvSpPr/>
          <p:nvPr/>
        </p:nvSpPr>
        <p:spPr>
          <a:xfrm>
            <a:off x="3657600" y="3000375"/>
            <a:ext cx="228600" cy="152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366179" y="2650093"/>
            <a:ext cx="75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CARLY</a:t>
            </a:r>
            <a:endParaRPr lang="en-GB" dirty="0"/>
          </a:p>
        </p:txBody>
      </p:sp>
      <p:sp>
        <p:nvSpPr>
          <p:cNvPr id="22" name="Flowchart: Extract 21"/>
          <p:cNvSpPr/>
          <p:nvPr/>
        </p:nvSpPr>
        <p:spPr>
          <a:xfrm>
            <a:off x="5676900" y="1998107"/>
            <a:ext cx="228600" cy="152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385479" y="1647825"/>
            <a:ext cx="74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DELTA</a:t>
            </a:r>
            <a:endParaRPr lang="en-GB" dirty="0"/>
          </a:p>
        </p:txBody>
      </p:sp>
      <p:sp>
        <p:nvSpPr>
          <p:cNvPr id="24" name="Flowchart: Extract 23"/>
          <p:cNvSpPr/>
          <p:nvPr/>
        </p:nvSpPr>
        <p:spPr>
          <a:xfrm>
            <a:off x="8267700" y="1695450"/>
            <a:ext cx="228600" cy="152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976279" y="1345168"/>
            <a:ext cx="8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ECHOR</a:t>
            </a:r>
            <a:endParaRPr lang="en-GB" dirty="0"/>
          </a:p>
        </p:txBody>
      </p:sp>
      <p:sp>
        <p:nvSpPr>
          <p:cNvPr id="26" name="Flowchart: Extract 25"/>
          <p:cNvSpPr/>
          <p:nvPr/>
        </p:nvSpPr>
        <p:spPr>
          <a:xfrm>
            <a:off x="1038225" y="4495800"/>
            <a:ext cx="228600" cy="152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88727" y="4126468"/>
            <a:ext cx="77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FOXTY</a:t>
            </a:r>
            <a:endParaRPr lang="en-GB" dirty="0"/>
          </a:p>
        </p:txBody>
      </p:sp>
      <p:sp>
        <p:nvSpPr>
          <p:cNvPr id="28" name="Flowchart: Extract 27"/>
          <p:cNvSpPr/>
          <p:nvPr/>
        </p:nvSpPr>
        <p:spPr>
          <a:xfrm>
            <a:off x="8343900" y="3810000"/>
            <a:ext cx="228600" cy="152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8058891" y="396240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GOLFY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048446" y="2150507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L32</a:t>
            </a:r>
            <a:endParaRPr lang="en-GB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600200" y="376234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M15</a:t>
            </a:r>
            <a:endParaRPr lang="en-GB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562075" y="3152835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L32/M15</a:t>
            </a:r>
            <a:endParaRPr lang="en-GB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694608" y="2575411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L32/M15</a:t>
            </a:r>
            <a:endParaRPr lang="en-GB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50664" y="152400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M15</a:t>
            </a:r>
            <a:endParaRPr lang="en-GB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666080" y="3038475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L32</a:t>
            </a:r>
            <a:endParaRPr lang="en-GB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8727" y="6000660"/>
            <a:ext cx="828637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 smtClean="0"/>
              <a:t>Would this change facilitate or complicate the references from FIXM to AIXM?</a:t>
            </a:r>
          </a:p>
          <a:p>
            <a:r>
              <a:rPr lang="en-GB" sz="1600" i="1" dirty="0"/>
              <a:t> </a:t>
            </a:r>
            <a:r>
              <a:rPr lang="en-GB" sz="1600" i="1" dirty="0" smtClean="0"/>
              <a:t>(side note: In EUR, there exist route restrictions that depend on the route designator…)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4953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Some i</a:t>
            </a:r>
            <a:r>
              <a:rPr lang="en-US" sz="3600" dirty="0" smtClean="0"/>
              <a:t>ndustry </a:t>
            </a:r>
            <a:r>
              <a:rPr lang="en-US" sz="3600" dirty="0"/>
              <a:t>best practices</a:t>
            </a:r>
            <a:endParaRPr lang="en-GB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728649"/>
              </p:ext>
            </p:extLst>
          </p:nvPr>
        </p:nvGraphicFramePr>
        <p:xfrm>
          <a:off x="76200" y="1752599"/>
          <a:ext cx="8915400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2049346"/>
                <a:gridCol w="3564054"/>
                <a:gridCol w="3302000"/>
              </a:tblGrid>
              <a:tr h="514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Ref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Version policy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Link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GNU Coding standard: Releases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MAJOR.MINOR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hlinkClick r:id="rId2"/>
                        </a:rPr>
                        <a:t>https://www.gnu.org/prep/standards/html_node/Releases.html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Java™ Product Versioning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major.minor.micro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hlinkClick r:id="rId3"/>
                        </a:rPr>
                        <a:t>https://docs.oracle.com/javase/8/docs/technotes/guides/versioning/spec/versioning2.html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Semantic versioning 2.0.0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MAJOR.MINOR.PATCH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hlinkClick r:id="rId4"/>
                        </a:rPr>
                        <a:t>http://semver.org/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Apache Portable Runtime Project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MAJOR.MINOR.PATCH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hlinkClick r:id="rId5"/>
                        </a:rPr>
                        <a:t>https://apr.apache.org/versioning.html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Shibboleth Java products and libraries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MAJOR.MINOR.PATCH</a:t>
                      </a:r>
                      <a:endParaRPr lang="en-GB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hlinkClick r:id="rId6"/>
                        </a:rPr>
                        <a:t>https://wiki.shibboleth.net/confluence/display/DEV/Java+Product+Version+Policy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Open MPI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Major.Minor.Release</a:t>
                      </a:r>
                      <a:endParaRPr lang="en-GB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hlinkClick r:id="rId7"/>
                        </a:rPr>
                        <a:t>https://www.open-mpi.org/software/ompi/versions/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.NET framework Assemble versioning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major.minor.build_number.revision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hlinkClick r:id="rId8"/>
                        </a:rPr>
                        <a:t>https://msdn.microsoft.com/en-us/library/51ket42z%28v=vs.110%29.aspx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35" marR="54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2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industry best practices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000000"/>
                </a:solidFill>
                <a:ea typeface="Times New Roman"/>
              </a:rPr>
              <a:t>Semantic versioning 2.0.0</a:t>
            </a:r>
            <a:endParaRPr lang="en-GB" sz="1600" b="1" u="sng" dirty="0">
              <a:latin typeface="Times New Roman"/>
              <a:ea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MAJOR </a:t>
            </a:r>
            <a:r>
              <a:rPr lang="en-US" i="1" dirty="0"/>
              <a:t>version when you make incompatible API changes,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MINOR version when you add functionality in a backwards-compatible manner,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PATCH version when you make backwards-compatible bug fixes.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971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000000"/>
                </a:solidFill>
                <a:ea typeface="Times New Roman"/>
              </a:rPr>
              <a:t>Java™ Product Versioning</a:t>
            </a:r>
            <a:endParaRPr lang="en-GB" sz="1600" b="1" u="sng" dirty="0">
              <a:latin typeface="Times New Roman"/>
              <a:ea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Major </a:t>
            </a:r>
            <a:r>
              <a:rPr lang="en-US" i="1" dirty="0"/>
              <a:t>version numbers identify significant functional changes, 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minor </a:t>
            </a:r>
            <a:r>
              <a:rPr lang="en-US" i="1" dirty="0"/>
              <a:t>version numbers identify smaller extensions to the functionality, 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micro </a:t>
            </a:r>
            <a:r>
              <a:rPr lang="en-US" i="1" dirty="0"/>
              <a:t>versions are even finer grained versions.</a:t>
            </a:r>
            <a:endParaRPr lang="en-GB" i="1" dirty="0"/>
          </a:p>
        </p:txBody>
      </p:sp>
      <p:sp>
        <p:nvSpPr>
          <p:cNvPr id="6" name="Rectangle 5"/>
          <p:cNvSpPr/>
          <p:nvPr/>
        </p:nvSpPr>
        <p:spPr>
          <a:xfrm>
            <a:off x="381000" y="4191179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000000"/>
                </a:solidFill>
                <a:ea typeface="Times New Roman"/>
              </a:rPr>
              <a:t>Apache Portable Runtime Project</a:t>
            </a:r>
            <a:endParaRPr lang="en-GB" sz="1600" b="1" u="sng" dirty="0">
              <a:latin typeface="Times New Roman"/>
              <a:ea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MAJOR </a:t>
            </a:r>
            <a:r>
              <a:rPr lang="en-US" i="1" dirty="0"/>
              <a:t>versions are incompatible, large-scale upgrades of the API. 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MINOR </a:t>
            </a:r>
            <a:r>
              <a:rPr lang="en-US" i="1" dirty="0"/>
              <a:t>versions retain source and binary compatibility with older minor versions, and 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changes </a:t>
            </a:r>
            <a:r>
              <a:rPr lang="en-US" i="1" dirty="0"/>
              <a:t>in the PATCH level are perfectly compatible, forwards and backwards.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509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AIXM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371600"/>
            <a:ext cx="82772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4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288607"/>
            <a:ext cx="6791325" cy="626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01" y="228600"/>
            <a:ext cx="2109973" cy="2922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27901" y="3581399"/>
            <a:ext cx="2109973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Mirrors AIXM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Version types are not named yet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821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(I)WXXM</a:t>
            </a:r>
          </a:p>
          <a:p>
            <a:pPr lvl="1"/>
            <a:r>
              <a:rPr lang="en-US" dirty="0" smtClean="0"/>
              <a:t>Any input?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5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0854"/>
            <a:ext cx="8229600" cy="1143000"/>
          </a:xfrm>
        </p:spPr>
        <p:txBody>
          <a:bodyPr anchor="t" anchorCtr="0"/>
          <a:lstStyle/>
          <a:p>
            <a:r>
              <a:rPr lang="en-US" dirty="0" smtClean="0"/>
              <a:t>PROPOSAL for the -XMs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92843"/>
            <a:ext cx="3276600" cy="46166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MAJOR.MINOR.PATCH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7675" y="1241078"/>
            <a:ext cx="8391526" cy="60324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u="sng" dirty="0" smtClean="0"/>
              <a:t>Applied to the –XMs: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</a:t>
            </a:r>
            <a:r>
              <a:rPr lang="en-US" sz="1400" b="1" dirty="0" smtClean="0"/>
              <a:t>MAJOR </a:t>
            </a:r>
            <a:r>
              <a:rPr lang="en-US" sz="1400" dirty="0" smtClean="0"/>
              <a:t>(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1400" dirty="0" err="1" smtClean="0"/>
              <a:t>.y.z</a:t>
            </a:r>
            <a:r>
              <a:rPr lang="en-US" sz="1400" dirty="0" smtClean="0"/>
              <a:t>) version introduces major conceptual </a:t>
            </a:r>
            <a:r>
              <a:rPr lang="en-US" sz="1400" dirty="0" smtClean="0"/>
              <a:t>changes. </a:t>
            </a:r>
            <a:r>
              <a:rPr lang="en-US" sz="1400" dirty="0" smtClean="0"/>
              <a:t>Forward data mapping is not guaranteed.</a:t>
            </a:r>
            <a:br>
              <a:rPr lang="en-US" sz="1400" dirty="0" smtClean="0"/>
            </a:br>
            <a:r>
              <a:rPr lang="en-US" sz="1400" dirty="0" smtClean="0"/>
              <a:t>The changes justifying a new MAJOR release include, but are not limited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Re-factoring a large part of the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Scope </a:t>
            </a:r>
            <a:r>
              <a:rPr lang="en-US" sz="1300" dirty="0"/>
              <a:t>reduction </a:t>
            </a:r>
            <a:r>
              <a:rPr lang="en-US" sz="1300" dirty="0" smtClean="0"/>
              <a:t>of the –XM / deletion of model elements without </a:t>
            </a:r>
            <a:r>
              <a:rPr lang="en-US" sz="1300" dirty="0"/>
              <a:t>prior </a:t>
            </a:r>
            <a:r>
              <a:rPr lang="en-US" sz="1300" dirty="0" smtClean="0"/>
              <a:t>deprecation or replacement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Use of a different data encoding syntax, or withdrawal of a given physical realization of the –XM Logical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</a:t>
            </a:r>
            <a:r>
              <a:rPr lang="en-US" sz="1400" b="1" dirty="0" smtClean="0"/>
              <a:t>MINOR</a:t>
            </a:r>
            <a:r>
              <a:rPr lang="en-US" sz="1400" dirty="0" smtClean="0"/>
              <a:t> (</a:t>
            </a:r>
            <a:r>
              <a:rPr lang="en-US" sz="1400" dirty="0" err="1" smtClean="0"/>
              <a:t>x.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1400" dirty="0" err="1" smtClean="0"/>
              <a:t>.z</a:t>
            </a:r>
            <a:r>
              <a:rPr lang="en-US" sz="1400" dirty="0" smtClean="0"/>
              <a:t>) version introduces new model elements and capabilities </a:t>
            </a:r>
            <a:r>
              <a:rPr lang="en-US" sz="1400" dirty="0" smtClean="0"/>
              <a:t>guaranteeing forward </a:t>
            </a:r>
            <a:r>
              <a:rPr lang="en-US" sz="1400" dirty="0"/>
              <a:t>data </a:t>
            </a:r>
            <a:r>
              <a:rPr lang="en-US" sz="1400" dirty="0" smtClean="0"/>
              <a:t>mapping for non-deprecated elements or deprecated elements with replacement. Loss of information may happen for elements being no longer required.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changes allowed in a MINOR release include, but are not limited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Inclusion of new model elements, in particular in support of evolving ICAO requirements (e.g. SARPS update)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/>
              <a:t>Deprecation of model elements, with or without </a:t>
            </a:r>
            <a:r>
              <a:rPr lang="en-US" sz="1300" dirty="0" smtClean="0"/>
              <a:t>replacement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Deletion of model elements deprecated in a previous version</a:t>
            </a:r>
            <a:endParaRPr lang="en-US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Addition of a new physical realization of the </a:t>
            </a:r>
            <a:r>
              <a:rPr lang="en-US" sz="1300" dirty="0"/>
              <a:t>–XM Logical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</a:t>
            </a:r>
            <a:r>
              <a:rPr lang="en-US" sz="1400" b="1" dirty="0" smtClean="0"/>
              <a:t>PATCH</a:t>
            </a:r>
            <a:r>
              <a:rPr lang="en-US" sz="1400" dirty="0" smtClean="0"/>
              <a:t> (</a:t>
            </a:r>
            <a:r>
              <a:rPr lang="en-US" sz="1400" dirty="0" err="1" smtClean="0"/>
              <a:t>x.y.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r>
              <a:rPr lang="en-US" sz="1400" dirty="0" smtClean="0"/>
              <a:t>) version is limited to bug </a:t>
            </a:r>
            <a:r>
              <a:rPr lang="en-US" sz="1400" dirty="0" smtClean="0"/>
              <a:t>fixing. </a:t>
            </a:r>
            <a:r>
              <a:rPr lang="en-US" sz="1400" dirty="0"/>
              <a:t>Forward </a:t>
            </a:r>
            <a:r>
              <a:rPr lang="en-US" sz="1400" dirty="0" smtClean="0"/>
              <a:t>and backward data </a:t>
            </a:r>
            <a:r>
              <a:rPr lang="en-US" sz="1400" dirty="0"/>
              <a:t>mapping is </a:t>
            </a:r>
            <a:r>
              <a:rPr lang="en-US" sz="1400" dirty="0" smtClean="0"/>
              <a:t>guaranteed without loss of information. A </a:t>
            </a:r>
            <a:r>
              <a:rPr lang="en-US" sz="1400" dirty="0"/>
              <a:t>PATCH version does not </a:t>
            </a:r>
            <a:r>
              <a:rPr lang="en-US" sz="1400" dirty="0" smtClean="0"/>
              <a:t>impose changes in </a:t>
            </a:r>
            <a:r>
              <a:rPr lang="en-US" sz="1400" dirty="0"/>
              <a:t>a consuming system. </a:t>
            </a:r>
            <a:r>
              <a:rPr lang="en-US" sz="1400" dirty="0" smtClean="0"/>
              <a:t>PATCH may still require data </a:t>
            </a:r>
            <a:r>
              <a:rPr lang="en-US" sz="1400" dirty="0"/>
              <a:t>conversion to be made ahead of the data entering in the consuming system (done by a mediator service</a:t>
            </a:r>
            <a:r>
              <a:rPr lang="en-US" sz="1400" dirty="0" smtClean="0"/>
              <a:t>)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</a:t>
            </a:r>
            <a:r>
              <a:rPr lang="en-US" sz="1400" dirty="0"/>
              <a:t>changes allowed in a </a:t>
            </a:r>
            <a:r>
              <a:rPr lang="en-US" sz="1400" dirty="0" smtClean="0"/>
              <a:t>PATCH release </a:t>
            </a:r>
            <a:r>
              <a:rPr lang="en-US" sz="1400" dirty="0"/>
              <a:t>include, but are not limited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Clarification of definitions, changes to the –XM documentation package and/or to the -XM Logical Model with no impact on the physical realization(s).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Correcting spelling </a:t>
            </a:r>
            <a:r>
              <a:rPr lang="en-US" sz="1300" dirty="0" smtClean="0"/>
              <a:t>mistakes, incl. in physical </a:t>
            </a:r>
            <a:r>
              <a:rPr lang="en-US" sz="1300" dirty="0" err="1" smtClean="0"/>
              <a:t>realisations</a:t>
            </a:r>
            <a:endParaRPr lang="en-US" sz="13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Updating external references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199" y="754398"/>
            <a:ext cx="533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ea typeface="Times New Roman"/>
              </a:rPr>
              <a:t>=&gt; Use ‘</a:t>
            </a:r>
            <a:r>
              <a:rPr lang="en-GB" sz="1600" b="1" i="1" dirty="0" smtClean="0">
                <a:solidFill>
                  <a:srgbClr val="000000"/>
                </a:solidFill>
                <a:ea typeface="Times New Roman"/>
              </a:rPr>
              <a:t>Semantic </a:t>
            </a:r>
            <a:r>
              <a:rPr lang="en-GB" sz="1600" b="1" i="1" dirty="0">
                <a:solidFill>
                  <a:srgbClr val="000000"/>
                </a:solidFill>
                <a:ea typeface="Times New Roman"/>
              </a:rPr>
              <a:t>versioning </a:t>
            </a:r>
            <a:r>
              <a:rPr lang="en-GB" sz="1600" b="1" i="1" dirty="0" smtClean="0">
                <a:solidFill>
                  <a:srgbClr val="000000"/>
                </a:solidFill>
                <a:ea typeface="Times New Roman"/>
              </a:rPr>
              <a:t>2.0.0’ </a:t>
            </a:r>
            <a:r>
              <a:rPr lang="en-GB" sz="1600" b="1" dirty="0" smtClean="0">
                <a:solidFill>
                  <a:srgbClr val="000000"/>
                </a:solidFill>
                <a:ea typeface="Times New Roman"/>
              </a:rPr>
              <a:t>as a common reference</a:t>
            </a:r>
            <a:endParaRPr lang="en-GB" sz="1400" b="1" dirty="0"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590800"/>
            <a:ext cx="8305799" cy="442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266700"/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</a:rPr>
              <a:t>Example: FIXM </a:t>
            </a:r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</a:rPr>
              <a:t>4.0.0 significantly revisits the modelling of trajectories and also removes capabilities previously supported by FIXM 3.0.0</a:t>
            </a: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878742"/>
            <a:ext cx="8305798" cy="442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marL="266700">
              <a:defRPr sz="1200" b="1"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Example: AIXM 5.2.0 will enable, among others, the provision of ICAO data sets (except for terrain data) as specified in the </a:t>
            </a:r>
            <a:r>
              <a:rPr lang="en-US" u="sng" dirty="0"/>
              <a:t>new</a:t>
            </a:r>
            <a:r>
              <a:rPr lang="en-US" dirty="0"/>
              <a:t> Annex 15 </a:t>
            </a:r>
            <a:r>
              <a:rPr lang="en-US" dirty="0" smtClean="0"/>
              <a:t>&amp; </a:t>
            </a:r>
            <a:r>
              <a:rPr lang="en-US" dirty="0"/>
              <a:t>PANS-AIM and </a:t>
            </a:r>
            <a:r>
              <a:rPr lang="en-US" dirty="0" smtClean="0"/>
              <a:t>the </a:t>
            </a:r>
            <a:r>
              <a:rPr lang="en-US" dirty="0"/>
              <a:t>data provision for emerging concepts such as free routes, large-scale use of RPAS.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6203557"/>
            <a:ext cx="3962400" cy="626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marL="266700">
              <a:defRPr sz="1200" b="1"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Example: AIXM 5.1.1 moves the maintenance of the AIXM UML model to a new modelling environment and corrects a few bugs.</a:t>
            </a:r>
          </a:p>
        </p:txBody>
      </p:sp>
    </p:spTree>
    <p:extLst>
      <p:ext uri="{BB962C8B-B14F-4D97-AF65-F5344CB8AC3E}">
        <p14:creationId xmlns:p14="http://schemas.microsoft.com/office/powerpoint/2010/main" val="20359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1816</Words>
  <Application>Microsoft Office PowerPoint</Application>
  <PresentationFormat>On-screen Show (4:3)</PresentationFormat>
  <Paragraphs>291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AIXM-FIXM-iWXXM coordination</vt:lpstr>
      <vt:lpstr>Agenda</vt:lpstr>
      <vt:lpstr>PowerPoint Presentation</vt:lpstr>
      <vt:lpstr>Some industry best practices</vt:lpstr>
      <vt:lpstr>Some industry best practices</vt:lpstr>
      <vt:lpstr>AIXM</vt:lpstr>
      <vt:lpstr>PowerPoint Presentation</vt:lpstr>
      <vt:lpstr>PowerPoint Presentation</vt:lpstr>
      <vt:lpstr>PROPOSAL for the -XMs</vt:lpstr>
      <vt:lpstr>PROPOSAL for the –XMs (cont)</vt:lpstr>
      <vt:lpstr>Questions</vt:lpstr>
      <vt:lpstr>PowerPoint Presentation</vt:lpstr>
      <vt:lpstr>PowerPoint Presentation</vt:lpstr>
      <vt:lpstr>PowerPoint Presentation</vt:lpstr>
      <vt:lpstr>PowerPoint Presentation</vt:lpstr>
      <vt:lpstr>PROPOSAL for the -XMs</vt:lpstr>
      <vt:lpstr>PowerPoint Presentation</vt:lpstr>
      <vt:lpstr>PowerPoint Presentation</vt:lpstr>
      <vt:lpstr>General requirements for deprecation information</vt:lpstr>
      <vt:lpstr>PowerPoint Presentation</vt:lpstr>
      <vt:lpstr>Capturing deprecation information (XML)</vt:lpstr>
      <vt:lpstr>Capturing deprecation information (XML)</vt:lpstr>
      <vt:lpstr>Capturing deprecation information (XML)</vt:lpstr>
      <vt:lpstr>Capturing deprecation information</vt:lpstr>
      <vt:lpstr>Capturing deprecation information (UML)</vt:lpstr>
      <vt:lpstr>Capturing deprecation information (UML)</vt:lpstr>
      <vt:lpstr>AIXM</vt:lpstr>
      <vt:lpstr>PowerPoint Presentation</vt:lpstr>
      <vt:lpstr>PROPOSAL for the -XMs</vt:lpstr>
      <vt:lpstr>PROPOSAL for the -XMs</vt:lpstr>
      <vt:lpstr>Questions</vt:lpstr>
      <vt:lpstr>PowerPoint Presentation</vt:lpstr>
      <vt:lpstr>XSD Design rules for AIXM/FIXM/(I)WXXM</vt:lpstr>
      <vt:lpstr>PowerPoint Presentation</vt:lpstr>
      <vt:lpstr>Current AIXM 5.1(.1)</vt:lpstr>
      <vt:lpstr>AIXM change proposed in the CCB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LEPORI Hubert</dc:creator>
  <cp:lastModifiedBy>LEPORI Hubert</cp:lastModifiedBy>
  <cp:revision>107</cp:revision>
  <dcterms:created xsi:type="dcterms:W3CDTF">2006-08-16T00:00:00Z</dcterms:created>
  <dcterms:modified xsi:type="dcterms:W3CDTF">2017-07-26T14:16:20Z</dcterms:modified>
</cp:coreProperties>
</file>