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87" r:id="rId3"/>
    <p:sldId id="394" r:id="rId4"/>
    <p:sldId id="398" r:id="rId5"/>
    <p:sldId id="395" r:id="rId6"/>
    <p:sldId id="401" r:id="rId7"/>
    <p:sldId id="400" r:id="rId8"/>
    <p:sldId id="402" r:id="rId9"/>
    <p:sldId id="399" r:id="rId10"/>
    <p:sldId id="375" r:id="rId11"/>
    <p:sldId id="396" r:id="rId12"/>
    <p:sldId id="393" r:id="rId13"/>
    <p:sldId id="38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6" autoAdjust="0"/>
    <p:restoredTop sz="94660"/>
  </p:normalViewPr>
  <p:slideViewPr>
    <p:cSldViewPr>
      <p:cViewPr>
        <p:scale>
          <a:sx n="120" d="100"/>
          <a:sy n="120" d="100"/>
        </p:scale>
        <p:origin x="-1728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xt.eurocontrol.int/aixm_confluence/display/ACGAIP/Common+ICAO+AIP+Data+Subset" TargetMode="External"/><Relationship Id="rId2" Type="http://schemas.openxmlformats.org/officeDocument/2006/relationships/hyperlink" Target="https://ext.eurocontrol.int/aixm_confluence/display/ACGAIP/Interoperability+rule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rive.google.com/open?id=1VSsMr3JVNFIrLowWxt8Ft6-M3n1xZL6lqED8f4m5Ppk" TargetMode="External"/><Relationship Id="rId4" Type="http://schemas.openxmlformats.org/officeDocument/2006/relationships/hyperlink" Target="https://drive.google.com/drive/folders/0BxlGN-YBj-q0bnZkSzFoaC1HbVE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1kLzaYXxtANNHQFpv1Y4HZM1g4S44IDnBSwgF188oS-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0BxlGN-YBj-q0cjZZUllWdzY3OX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rive.google.com/open?id=18fNVXf2TDJHVDzVZT2_6tgqeH7BATHUbl9wut_qNJK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Webex 14 NOVEMBER 2017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5.1 – Interoperability issues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Interoperability scenarios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dirty="0" smtClean="0"/>
              <a:t>Reason for scenarios</a:t>
            </a:r>
          </a:p>
          <a:p>
            <a:pPr lvl="1"/>
            <a:r>
              <a:rPr lang="en-US" dirty="0" smtClean="0"/>
              <a:t>Some interoperability issues (such as discordant UUID) are likely to have different solutions in different use cases</a:t>
            </a:r>
          </a:p>
          <a:p>
            <a:pPr lvl="2"/>
            <a:r>
              <a:rPr lang="en-US" sz="1400" dirty="0"/>
              <a:t>If this is not really the case, the scenarios could be merged in the end…</a:t>
            </a:r>
          </a:p>
          <a:p>
            <a:r>
              <a:rPr lang="en-US" dirty="0" smtClean="0"/>
              <a:t>Proposed scenarios </a:t>
            </a:r>
            <a:r>
              <a:rPr lang="en-US" sz="1600" dirty="0" smtClean="0"/>
              <a:t>(in the order of priorities)</a:t>
            </a:r>
            <a:endParaRPr lang="en-US" dirty="0" smtClean="0"/>
          </a:p>
          <a:p>
            <a:pPr marL="1028700" lvl="2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B050"/>
                </a:solidFill>
              </a:rPr>
              <a:t>AIS publishing data under ICAO SARPS (including provision of data to DAT providers or to another ANSP)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sz="1400" dirty="0" smtClean="0"/>
              <a:t>Hub scenario (EAD, other regional implementations)</a:t>
            </a:r>
          </a:p>
          <a:p>
            <a:pPr lvl="3">
              <a:buFont typeface="+mj-lt"/>
              <a:buAutoNum type="arabicPeriod"/>
            </a:pPr>
            <a:r>
              <a:rPr lang="en-US" sz="1200" dirty="0" smtClean="0"/>
              <a:t>Including data coordination with other hubs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sz="1400" dirty="0" smtClean="0"/>
              <a:t>Data originator(s) to/from ANSP (particular case – procedure designer, airport data originator)</a:t>
            </a:r>
          </a:p>
          <a:p>
            <a:r>
              <a:rPr lang="en-US" dirty="0" smtClean="0"/>
              <a:t>Other possible scenarios (for later)</a:t>
            </a:r>
          </a:p>
          <a:p>
            <a:pPr lvl="2"/>
            <a:r>
              <a:rPr lang="en-US" sz="1400" dirty="0" smtClean="0"/>
              <a:t>Data merge between FIXM, AIXM and </a:t>
            </a:r>
            <a:r>
              <a:rPr lang="en-US" sz="1400" dirty="0" err="1" smtClean="0"/>
              <a:t>iWXXM</a:t>
            </a:r>
            <a:r>
              <a:rPr lang="en-US" sz="1400" dirty="0" smtClean="0"/>
              <a:t> data sets</a:t>
            </a:r>
          </a:p>
          <a:p>
            <a:pPr lvl="2"/>
            <a:r>
              <a:rPr lang="en-US" sz="1400" dirty="0" smtClean="0"/>
              <a:t>Large scale SWIM interoperability exercises using multiple non-coordinated data sets (such as in the SESAR or FAA demonstrations)</a:t>
            </a:r>
          </a:p>
          <a:p>
            <a:pPr lvl="2"/>
            <a:r>
              <a:rPr lang="en-US" sz="1400" dirty="0" smtClean="0"/>
              <a:t>Use of AIXM data for simulators? </a:t>
            </a:r>
          </a:p>
          <a:p>
            <a:pPr lvl="2"/>
            <a:r>
              <a:rPr lang="en-US" sz="1400" dirty="0" smtClean="0"/>
              <a:t>Digital NOTAM (world-wide)</a:t>
            </a:r>
          </a:p>
          <a:p>
            <a:pPr lvl="2"/>
            <a:r>
              <a:rPr lang="en-US" sz="1400" dirty="0" smtClean="0"/>
              <a:t>IMP “services”</a:t>
            </a:r>
          </a:p>
        </p:txBody>
      </p:sp>
    </p:spTree>
    <p:extLst>
      <p:ext uri="{BB962C8B-B14F-4D97-AF65-F5344CB8AC3E}">
        <p14:creationId xmlns:p14="http://schemas.microsoft.com/office/powerpoint/2010/main" val="292099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AIP Data SET Use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Technical Interoperability rules </a:t>
            </a:r>
          </a:p>
          <a:p>
            <a:pPr lvl="1"/>
            <a:r>
              <a:rPr lang="en-GB" dirty="0"/>
              <a:t>Mature content - available for public comments on the new Confluence web site</a:t>
            </a:r>
          </a:p>
          <a:p>
            <a:pPr lvl="2"/>
            <a:r>
              <a:rPr lang="en-GB" dirty="0">
                <a:hlinkClick r:id="rId2"/>
              </a:rPr>
              <a:t>https://ext.eurocontrol.int/aixm_confluence/display/ACGAIP/Interoperability+rules</a:t>
            </a:r>
            <a:r>
              <a:rPr lang="en-GB" dirty="0"/>
              <a:t> 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No new comments since last time, see previous discussions</a:t>
            </a:r>
          </a:p>
          <a:p>
            <a:pPr lvl="3"/>
            <a:r>
              <a:rPr lang="en-GB" dirty="0" smtClean="0">
                <a:solidFill>
                  <a:srgbClr val="FF0000"/>
                </a:solidFill>
                <a:hlinkClick r:id="rId2"/>
              </a:rPr>
              <a:t>(1)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  <a:r>
              <a:rPr lang="en-GB" dirty="0" smtClean="0">
                <a:solidFill>
                  <a:srgbClr val="FF0000"/>
                </a:solidFill>
                <a:hlinkClick r:id="rId3"/>
              </a:rPr>
              <a:t>(2)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r>
              <a:rPr lang="en-GB" dirty="0" smtClean="0"/>
              <a:t>Drafting area in Google Drive – for the participants in this working group</a:t>
            </a:r>
          </a:p>
          <a:p>
            <a:pPr lvl="2"/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drive.google.com/drive/folders/0BxlGN-YBj-q0bnZkSzFoaC1HbVE</a:t>
            </a:r>
            <a:r>
              <a:rPr lang="en-GB" dirty="0" smtClean="0"/>
              <a:t> </a:t>
            </a:r>
          </a:p>
          <a:p>
            <a:pPr lvl="2"/>
            <a:r>
              <a:rPr lang="en-GB" dirty="0" smtClean="0"/>
              <a:t>Open issues</a:t>
            </a:r>
          </a:p>
          <a:p>
            <a:pPr lvl="3"/>
            <a:r>
              <a:rPr lang="en-GB" dirty="0" smtClean="0"/>
              <a:t>See “suggested text in the document”…</a:t>
            </a:r>
          </a:p>
          <a:p>
            <a:pPr lvl="4"/>
            <a:r>
              <a:rPr lang="en-GB" dirty="0">
                <a:hlinkClick r:id="rId5"/>
              </a:rPr>
              <a:t>https://</a:t>
            </a:r>
            <a:r>
              <a:rPr lang="en-GB" dirty="0" smtClean="0">
                <a:hlinkClick r:id="rId5"/>
              </a:rPr>
              <a:t>drive.google.com/open?id=1VSsMr3JVNFIrLowWxt8Ft6-M3n1xZL6lqED8f4m5Ppk</a:t>
            </a:r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395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issues list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new </a:t>
            </a:r>
            <a:r>
              <a:rPr lang="en-US" dirty="0" err="1" smtClean="0"/>
              <a:t>enties</a:t>
            </a:r>
            <a:endParaRPr lang="en-US" dirty="0" smtClean="0"/>
          </a:p>
          <a:p>
            <a:pPr lvl="1"/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drive.google.com/open?id=1kLzaYXxtANNHQFpv1Y4HZM1g4S44IDnBSwgF188oS-g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Needs a clean-up…</a:t>
            </a:r>
          </a:p>
        </p:txBody>
      </p:sp>
    </p:spTree>
    <p:extLst>
      <p:ext uri="{BB962C8B-B14F-4D97-AF65-F5344CB8AC3E}">
        <p14:creationId xmlns:p14="http://schemas.microsoft.com/office/powerpoint/2010/main" val="26315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373563"/>
          </a:xfrm>
        </p:spPr>
        <p:txBody>
          <a:bodyPr/>
          <a:lstStyle/>
          <a:p>
            <a:r>
              <a:rPr lang="en-US" dirty="0" smtClean="0"/>
              <a:t>Next Webex </a:t>
            </a:r>
            <a:endParaRPr lang="en-US" dirty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TUE 12 December</a:t>
            </a:r>
          </a:p>
          <a:p>
            <a:pPr lvl="1"/>
            <a:r>
              <a:rPr lang="en-US" dirty="0" smtClean="0"/>
              <a:t>14:30 – 16:30 Brussels time</a:t>
            </a:r>
          </a:p>
          <a:p>
            <a:pPr lvl="1"/>
            <a:r>
              <a:rPr lang="en-US" dirty="0" smtClean="0"/>
              <a:t>Work items topics expected to progress in the meantime</a:t>
            </a:r>
          </a:p>
          <a:p>
            <a:pPr lvl="2"/>
            <a:r>
              <a:rPr lang="en-US" dirty="0" err="1"/>
              <a:t>Finalise</a:t>
            </a:r>
            <a:r>
              <a:rPr lang="en-US" dirty="0"/>
              <a:t> Metadata requirements / solution for AIP Data Set</a:t>
            </a:r>
          </a:p>
          <a:p>
            <a:pPr lvl="2"/>
            <a:r>
              <a:rPr lang="en-US" dirty="0" smtClean="0"/>
              <a:t>AIP </a:t>
            </a:r>
            <a:r>
              <a:rPr lang="en-US" dirty="0" smtClean="0"/>
              <a:t>Data Set open interoperability </a:t>
            </a:r>
            <a:r>
              <a:rPr lang="en-US" dirty="0" smtClean="0"/>
              <a:t>topics</a:t>
            </a:r>
          </a:p>
          <a:p>
            <a:pPr lvl="3"/>
            <a:r>
              <a:rPr lang="en-US" dirty="0" smtClean="0"/>
              <a:t>See issues proposed for review</a:t>
            </a:r>
            <a:endParaRPr lang="en-US" dirty="0"/>
          </a:p>
          <a:p>
            <a:pPr lvl="2"/>
            <a:r>
              <a:rPr lang="en-US" dirty="0" smtClean="0"/>
              <a:t>Feature </a:t>
            </a:r>
            <a:r>
              <a:rPr lang="en-US" dirty="0" smtClean="0"/>
              <a:t>identification properties </a:t>
            </a:r>
            <a:r>
              <a:rPr lang="en-US" dirty="0" smtClean="0"/>
              <a:t>list</a:t>
            </a:r>
          </a:p>
          <a:p>
            <a:pPr lvl="3"/>
            <a:r>
              <a:rPr lang="en-US" dirty="0" smtClean="0"/>
              <a:t>See </a:t>
            </a:r>
            <a:r>
              <a:rPr lang="en-US" dirty="0" err="1" smtClean="0"/>
              <a:t>ToDo</a:t>
            </a:r>
            <a:r>
              <a:rPr lang="en-US" dirty="0" smtClean="0"/>
              <a:t> list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736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Metadata </a:t>
            </a:r>
            <a:r>
              <a:rPr lang="en-US" dirty="0"/>
              <a:t>requirements </a:t>
            </a:r>
            <a:endParaRPr lang="en-US" dirty="0" smtClean="0"/>
          </a:p>
          <a:p>
            <a:pPr lvl="1"/>
            <a:r>
              <a:rPr lang="en-US" dirty="0" smtClean="0"/>
              <a:t>in relation with the AIP </a:t>
            </a:r>
            <a:r>
              <a:rPr lang="en-US" dirty="0"/>
              <a:t>Data </a:t>
            </a:r>
            <a:r>
              <a:rPr lang="en-US" dirty="0" smtClean="0"/>
              <a:t>Set</a:t>
            </a:r>
          </a:p>
          <a:p>
            <a:r>
              <a:rPr lang="en-US" dirty="0" smtClean="0"/>
              <a:t>Feature </a:t>
            </a:r>
            <a:r>
              <a:rPr lang="en-US" dirty="0"/>
              <a:t>identification properties </a:t>
            </a:r>
            <a:r>
              <a:rPr lang="en-US" dirty="0" smtClean="0"/>
              <a:t>list</a:t>
            </a:r>
          </a:p>
          <a:p>
            <a:r>
              <a:rPr lang="en-US" dirty="0"/>
              <a:t>Interoperability rules for ICAO data sets</a:t>
            </a:r>
          </a:p>
          <a:p>
            <a:pPr lvl="1"/>
            <a:r>
              <a:rPr lang="en-US" dirty="0"/>
              <a:t>Open points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78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Approach</a:t>
            </a:r>
          </a:p>
          <a:p>
            <a:pPr lvl="1"/>
            <a:r>
              <a:rPr lang="en-GB" dirty="0" smtClean="0"/>
              <a:t>Short term</a:t>
            </a:r>
          </a:p>
          <a:p>
            <a:pPr lvl="2"/>
            <a:r>
              <a:rPr lang="en-GB" dirty="0" smtClean="0"/>
              <a:t>Metadata specification for the new ICAO data sets, in particular AIP data set</a:t>
            </a:r>
          </a:p>
          <a:p>
            <a:pPr lvl="3"/>
            <a:r>
              <a:rPr lang="en-GB" dirty="0" smtClean="0"/>
              <a:t>Based on the revised Annex 15 and new PANS-AIM provisions</a:t>
            </a:r>
          </a:p>
          <a:p>
            <a:pPr lvl="3"/>
            <a:r>
              <a:rPr lang="en-GB" dirty="0" smtClean="0"/>
              <a:t>Using ISO 19115 (model) and ISO 19139 (XML schema)</a:t>
            </a:r>
          </a:p>
          <a:p>
            <a:pPr lvl="2"/>
            <a:r>
              <a:rPr lang="en-GB" dirty="0" smtClean="0"/>
              <a:t>Related topic: Data Product Specification (ISO 19131) for the ICAO data sets</a:t>
            </a:r>
          </a:p>
          <a:p>
            <a:pPr lvl="3"/>
            <a:endParaRPr lang="en-GB" dirty="0" smtClean="0"/>
          </a:p>
          <a:p>
            <a:pPr lvl="1"/>
            <a:r>
              <a:rPr lang="en-GB" dirty="0" smtClean="0"/>
              <a:t>Long term</a:t>
            </a:r>
          </a:p>
          <a:p>
            <a:pPr lvl="2"/>
            <a:r>
              <a:rPr lang="en-GB" dirty="0" smtClean="0"/>
              <a:t>Metadata specification for data collection</a:t>
            </a:r>
          </a:p>
          <a:p>
            <a:pPr lvl="2"/>
            <a:r>
              <a:rPr lang="en-GB" dirty="0" smtClean="0"/>
              <a:t>Keep using the ISO 19139 XML schema?</a:t>
            </a:r>
          </a:p>
          <a:p>
            <a:pPr lvl="3"/>
            <a:r>
              <a:rPr lang="en-GB" dirty="0" smtClean="0"/>
              <a:t>extremely complex </a:t>
            </a:r>
          </a:p>
          <a:p>
            <a:pPr lvl="3"/>
            <a:r>
              <a:rPr lang="en-GB" dirty="0" smtClean="0"/>
              <a:t>extremely verbose</a:t>
            </a:r>
          </a:p>
          <a:p>
            <a:pPr lvl="3"/>
            <a:r>
              <a:rPr lang="en-GB" dirty="0" smtClean="0"/>
              <a:t>embedded in the GML schema 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89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ICAO Metadata Analysis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752600"/>
            <a:ext cx="5837532" cy="505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970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Working directory created in Google Drive</a:t>
            </a:r>
          </a:p>
          <a:p>
            <a:pPr lvl="1"/>
            <a:r>
              <a:rPr lang="en-GB" sz="1600" u="sng" dirty="0">
                <a:hlinkClick r:id="rId2"/>
              </a:rPr>
              <a:t>https://</a:t>
            </a:r>
            <a:r>
              <a:rPr lang="en-GB" sz="1600" u="sng" dirty="0" smtClean="0">
                <a:hlinkClick r:id="rId2"/>
              </a:rPr>
              <a:t>drive.google.com/open?id=0BxlGN-YBj-q0cjZZUllWdzY3OXc</a:t>
            </a:r>
            <a:endParaRPr lang="en-GB" sz="1600" u="sng" dirty="0" smtClean="0"/>
          </a:p>
          <a:p>
            <a:pPr lvl="1"/>
            <a:endParaRPr lang="en-GB" sz="1600" u="sng" dirty="0"/>
          </a:p>
          <a:p>
            <a:r>
              <a:rPr lang="en-GB" dirty="0" smtClean="0"/>
              <a:t>What is new</a:t>
            </a:r>
          </a:p>
          <a:p>
            <a:pPr lvl="1"/>
            <a:r>
              <a:rPr lang="en-GB" dirty="0"/>
              <a:t>Consolidated document “</a:t>
            </a:r>
            <a:r>
              <a:rPr lang="en-GB" dirty="0">
                <a:solidFill>
                  <a:srgbClr val="FF0000"/>
                </a:solidFill>
              </a:rPr>
              <a:t>[proposal] Metadata Requirements for Data Sets</a:t>
            </a:r>
            <a:r>
              <a:rPr lang="en-GB" dirty="0" smtClean="0"/>
              <a:t>”</a:t>
            </a:r>
          </a:p>
          <a:p>
            <a:pPr lvl="2"/>
            <a:r>
              <a:rPr lang="en-GB" dirty="0" smtClean="0"/>
              <a:t>Replaces the two separate requirements/analysis documents</a:t>
            </a:r>
          </a:p>
          <a:p>
            <a:pPr lvl="2"/>
            <a:r>
              <a:rPr lang="en-GB" dirty="0" smtClean="0"/>
              <a:t>Changes based on comments / suggestions made by the group</a:t>
            </a:r>
          </a:p>
          <a:p>
            <a:pPr lvl="2"/>
            <a:r>
              <a:rPr lang="en-GB" dirty="0" smtClean="0"/>
              <a:t>Presented </a:t>
            </a:r>
            <a:r>
              <a:rPr lang="en-GB" dirty="0" smtClean="0"/>
              <a:t>by the author (Scott Wilson, EUROCONTROL)…</a:t>
            </a:r>
          </a:p>
          <a:p>
            <a:pPr lvl="1"/>
            <a:endParaRPr lang="en-GB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54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What is still to be done</a:t>
            </a:r>
          </a:p>
          <a:p>
            <a:pPr lvl="1"/>
            <a:r>
              <a:rPr lang="en-GB" sz="1800" dirty="0">
                <a:solidFill>
                  <a:srgbClr val="FF0000"/>
                </a:solidFill>
              </a:rPr>
              <a:t>Add list of mandatory </a:t>
            </a:r>
            <a:r>
              <a:rPr lang="en-GB" sz="1800" dirty="0" smtClean="0">
                <a:solidFill>
                  <a:srgbClr val="FF0000"/>
                </a:solidFill>
              </a:rPr>
              <a:t>ISO 19115 / ISO 19139 elements (such as Point of Contact for Metadata, topic category, language, etc.)</a:t>
            </a:r>
          </a:p>
          <a:p>
            <a:pPr lvl="1"/>
            <a:r>
              <a:rPr lang="en-GB" sz="1800" dirty="0" smtClean="0">
                <a:solidFill>
                  <a:srgbClr val="FF0000"/>
                </a:solidFill>
              </a:rPr>
              <a:t>find maybe a better solution for the “AIRAC” flag, which actually means that the current data set was issued under the AIRAC cycle rules</a:t>
            </a:r>
          </a:p>
          <a:p>
            <a:pPr lvl="1"/>
            <a:r>
              <a:rPr lang="en-GB" sz="1800" dirty="0" smtClean="0">
                <a:solidFill>
                  <a:srgbClr val="FF0000"/>
                </a:solidFill>
              </a:rPr>
              <a:t>See if possible to use more specific codes, such as “air transportation”. This might require changes in the ISO 19139 </a:t>
            </a:r>
            <a:r>
              <a:rPr lang="en-GB" sz="1800" dirty="0" err="1" smtClean="0">
                <a:solidFill>
                  <a:srgbClr val="FF0000"/>
                </a:solidFill>
              </a:rPr>
              <a:t>codeList</a:t>
            </a:r>
            <a:endParaRPr lang="en-GB" sz="1800" dirty="0" smtClean="0">
              <a:solidFill>
                <a:srgbClr val="FF0000"/>
              </a:solidFill>
            </a:endParaRPr>
          </a:p>
          <a:p>
            <a:pPr lvl="1"/>
            <a:endParaRPr lang="en-GB" sz="1800" dirty="0">
              <a:solidFill>
                <a:srgbClr val="FF0000"/>
              </a:solidFill>
            </a:endParaRPr>
          </a:p>
          <a:p>
            <a:r>
              <a:rPr lang="en-GB" sz="2000" dirty="0" smtClean="0"/>
              <a:t>Additional info from the ICAO AIS-AIM brainstorming session (Nov 2017)</a:t>
            </a:r>
          </a:p>
          <a:p>
            <a:pPr lvl="1"/>
            <a:r>
              <a:rPr lang="en-GB" sz="1800" dirty="0" smtClean="0"/>
              <a:t>Confirmed that the end users are happy with the limited data sets metadata, not the full traceability information (such as who is the originator for which data item)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53184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Feature identifying properties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Work in progress </a:t>
            </a:r>
            <a:r>
              <a:rPr lang="en-GB" dirty="0" smtClean="0"/>
              <a:t>– looks almost finalised </a:t>
            </a:r>
          </a:p>
          <a:p>
            <a:pPr lvl="1"/>
            <a:r>
              <a:rPr lang="en-GB" sz="1400" dirty="0" smtClean="0"/>
              <a:t>Thanks to Manfred Beckmann (</a:t>
            </a:r>
            <a:r>
              <a:rPr lang="en-GB" sz="1400" dirty="0" err="1" smtClean="0"/>
              <a:t>Solitec</a:t>
            </a:r>
            <a:r>
              <a:rPr lang="en-GB" sz="1400" dirty="0" smtClean="0"/>
              <a:t>) </a:t>
            </a:r>
            <a:r>
              <a:rPr lang="en-GB" sz="1400" dirty="0" smtClean="0"/>
              <a:t>and Francois </a:t>
            </a:r>
            <a:r>
              <a:rPr lang="en-GB" sz="1400" dirty="0" err="1" smtClean="0"/>
              <a:t>Germain</a:t>
            </a:r>
            <a:r>
              <a:rPr lang="en-GB" sz="1400" dirty="0" smtClean="0"/>
              <a:t> (Thales) for </a:t>
            </a:r>
            <a:r>
              <a:rPr lang="en-GB" sz="1400" dirty="0" smtClean="0"/>
              <a:t>drafting, Gianluca Tamburri (IDS) for review. Missed anyone else?</a:t>
            </a:r>
            <a:endParaRPr lang="en-GB" dirty="0"/>
          </a:p>
          <a:p>
            <a:pPr lvl="1"/>
            <a:r>
              <a:rPr lang="en-GB" sz="1200" dirty="0">
                <a:solidFill>
                  <a:srgbClr val="FF0000"/>
                </a:solidFill>
                <a:hlinkClick r:id="rId2"/>
              </a:rPr>
              <a:t>https://drive.google.com/open?id=18fNVXf2TDJHVDzVZT2_6tgqeH7BATHUbl9wut_qNJKM</a:t>
            </a:r>
            <a:r>
              <a:rPr lang="en-GB" dirty="0">
                <a:solidFill>
                  <a:srgbClr val="FF0000"/>
                </a:solidFill>
              </a:rPr>
              <a:t> </a:t>
            </a: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124200"/>
            <a:ext cx="5562600" cy="3389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137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Feature identification </a:t>
            </a:r>
            <a:r>
              <a:rPr lang="en-US" dirty="0" smtClean="0"/>
              <a:t>properties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Proposed usage – to be discussed</a:t>
            </a:r>
          </a:p>
          <a:p>
            <a:pPr lvl="1"/>
            <a:r>
              <a:rPr lang="en-GB" dirty="0" smtClean="0"/>
              <a:t>ICAO Data Sets</a:t>
            </a:r>
          </a:p>
          <a:p>
            <a:pPr lvl="2"/>
            <a:r>
              <a:rPr lang="en-GB" dirty="0" smtClean="0"/>
              <a:t>Identify potential duplicates by “natural key” (data verification rules with ‘warning’ message</a:t>
            </a:r>
          </a:p>
          <a:p>
            <a:pPr lvl="2"/>
            <a:r>
              <a:rPr lang="en-GB" dirty="0" smtClean="0"/>
              <a:t>Use in </a:t>
            </a:r>
            <a:r>
              <a:rPr lang="en-GB" dirty="0" err="1" smtClean="0"/>
              <a:t>xlink:title</a:t>
            </a:r>
            <a:r>
              <a:rPr lang="en-GB" dirty="0" smtClean="0"/>
              <a:t>?</a:t>
            </a:r>
          </a:p>
          <a:p>
            <a:pPr lvl="2"/>
            <a:r>
              <a:rPr lang="en-GB" dirty="0" smtClean="0"/>
              <a:t>Use for creating a human-readable summary of data set?</a:t>
            </a:r>
          </a:p>
          <a:p>
            <a:pPr lvl="3"/>
            <a:r>
              <a:rPr lang="en-GB" dirty="0" smtClean="0"/>
              <a:t>Possible to implement as a service (with XSLT scripts)</a:t>
            </a:r>
          </a:p>
          <a:p>
            <a:pPr lvl="1"/>
            <a:endParaRPr lang="en-GB" sz="1600" dirty="0">
              <a:solidFill>
                <a:srgbClr val="FF0000"/>
              </a:solidFill>
            </a:endParaRPr>
          </a:p>
          <a:p>
            <a:pPr lvl="1"/>
            <a:r>
              <a:rPr lang="en-GB" dirty="0" smtClean="0"/>
              <a:t>Other </a:t>
            </a:r>
            <a:r>
              <a:rPr lang="en-GB" dirty="0" smtClean="0"/>
              <a:t>use cases?</a:t>
            </a:r>
          </a:p>
          <a:p>
            <a:pPr lvl="2"/>
            <a:r>
              <a:rPr lang="en-GB" dirty="0" smtClean="0"/>
              <a:t>Support applications that work with natural keys? how exactly</a:t>
            </a:r>
            <a:r>
              <a:rPr lang="en-GB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2116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Feature identification </a:t>
            </a:r>
            <a:r>
              <a:rPr lang="en-US" dirty="0" smtClean="0"/>
              <a:t>properties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FF0000"/>
                </a:solidFill>
              </a:rPr>
              <a:t>ToDo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r>
              <a:rPr lang="en-GB" dirty="0">
                <a:solidFill>
                  <a:srgbClr val="FF0000"/>
                </a:solidFill>
              </a:rPr>
              <a:t>Focus on the features that are part of the AIP data set, publish a partial list that concerns only those features, in support of the AIP data set coding guidelines.</a:t>
            </a:r>
          </a:p>
          <a:p>
            <a:pPr lvl="1"/>
            <a:r>
              <a:rPr lang="en-GB" dirty="0" smtClean="0"/>
              <a:t>See </a:t>
            </a:r>
            <a:r>
              <a:rPr lang="en-GB" dirty="0"/>
              <a:t>what other XMs are using when they refer to aeronautical features, for example FIXM, </a:t>
            </a:r>
            <a:r>
              <a:rPr lang="en-GB" dirty="0" err="1"/>
              <a:t>iWXXM</a:t>
            </a:r>
            <a:endParaRPr lang="en-GB" dirty="0"/>
          </a:p>
          <a:p>
            <a:pPr lvl="2"/>
            <a:r>
              <a:rPr lang="en-GB" dirty="0"/>
              <a:t>For example, FIXM is using also alternatives (such as ICAO or IATA or name for an aerodrome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Cross-check the list with the proposed mandatory attributes for the AIP data set</a:t>
            </a:r>
          </a:p>
        </p:txBody>
      </p:sp>
    </p:spTree>
    <p:extLst>
      <p:ext uri="{BB962C8B-B14F-4D97-AF65-F5344CB8AC3E}">
        <p14:creationId xmlns:p14="http://schemas.microsoft.com/office/powerpoint/2010/main" val="255237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9927</TotalTime>
  <Words>775</Words>
  <Application>Microsoft Office PowerPoint</Application>
  <PresentationFormat>On-screen Show (4:3)</PresentationFormat>
  <Paragraphs>100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Apothecary</vt:lpstr>
      <vt:lpstr>AIXM 5.1 – Interoperability issues</vt:lpstr>
      <vt:lpstr>Agenda</vt:lpstr>
      <vt:lpstr>Metadata</vt:lpstr>
      <vt:lpstr>ICAO Metadata Analysis</vt:lpstr>
      <vt:lpstr>Metadata</vt:lpstr>
      <vt:lpstr>metadata</vt:lpstr>
      <vt:lpstr>Feature identifying properties</vt:lpstr>
      <vt:lpstr>Feature identification properties</vt:lpstr>
      <vt:lpstr>Feature identification properties</vt:lpstr>
      <vt:lpstr>Interoperability scenarios</vt:lpstr>
      <vt:lpstr>AIP Data SET Use Case</vt:lpstr>
      <vt:lpstr>Global issues list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625</cp:revision>
  <dcterms:created xsi:type="dcterms:W3CDTF">2006-08-16T00:00:00Z</dcterms:created>
  <dcterms:modified xsi:type="dcterms:W3CDTF">2017-11-14T15:52:14Z</dcterms:modified>
</cp:coreProperties>
</file>