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87" r:id="rId3"/>
    <p:sldId id="375" r:id="rId4"/>
    <p:sldId id="396" r:id="rId5"/>
    <p:sldId id="394" r:id="rId6"/>
    <p:sldId id="395" r:id="rId7"/>
    <p:sldId id="398" r:id="rId8"/>
    <p:sldId id="397" r:id="rId9"/>
    <p:sldId id="399" r:id="rId10"/>
    <p:sldId id="393" r:id="rId11"/>
    <p:sldId id="384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ROSNICU Eduard" initials="P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86" autoAdjust="0"/>
    <p:restoredTop sz="94660"/>
  </p:normalViewPr>
  <p:slideViewPr>
    <p:cSldViewPr>
      <p:cViewPr>
        <p:scale>
          <a:sx n="120" d="100"/>
          <a:sy n="120" d="100"/>
        </p:scale>
        <p:origin x="-1728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B7C03-4F72-4260-AD52-52E28D746923}" type="datetimeFigureOut">
              <a:rPr lang="en-US"/>
              <a:pPr>
                <a:defRPr/>
              </a:pPr>
              <a:t>9/14/2017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E3D4234-410C-48E7-BB6F-6305216A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CCD77-D969-4C1B-A7D1-F0ED26F91391}" type="datetimeFigureOut">
              <a:rPr lang="en-US"/>
              <a:pPr>
                <a:defRPr/>
              </a:pPr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0FDFC-9B44-4BB2-99D8-7119860F0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4F527-8914-4F2B-94B5-DD3D7616E31D}" type="datetimeFigureOut">
              <a:rPr lang="en-US"/>
              <a:pPr>
                <a:defRPr/>
              </a:pPr>
              <a:t>9/14/2017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E0497-B94A-462D-B1E2-E620A671A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E950C-6956-4060-A935-5A7C0ECB2C46}" type="datetimeFigureOut">
              <a:rPr lang="en-US"/>
              <a:pPr>
                <a:defRPr/>
              </a:pPr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02099-A610-4E3E-924D-FA722E130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C21F6-0486-4DB8-939C-4195099745AC}" type="datetimeFigureOut">
              <a:rPr lang="en-US"/>
              <a:pPr>
                <a:defRPr/>
              </a:pPr>
              <a:t>9/14/2017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9D70B-8FF5-4D66-BFE4-8A3FAC322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501F8-A8E3-45B6-B9AD-7DF2A13EEB07}" type="datetimeFigureOut">
              <a:rPr lang="en-US"/>
              <a:pPr>
                <a:defRPr/>
              </a:pPr>
              <a:t>9/14/2017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EE2BF-F2EB-46FD-A425-A0661F36B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6785F-914B-4D94-A2EB-FD4BE59EC820}" type="datetimeFigureOut">
              <a:rPr lang="en-US"/>
              <a:pPr>
                <a:defRPr/>
              </a:pPr>
              <a:t>9/14/2017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70E3D-FF4E-4887-86E5-49A921096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190B5-8728-4FBE-9835-92E0F18B982B}" type="datetimeFigureOut">
              <a:rPr lang="en-US"/>
              <a:pPr>
                <a:defRPr/>
              </a:pPr>
              <a:t>9/14/2017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B409C-7BFB-47B5-A0F2-1E7F6133A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28282-28C3-42DA-AB9E-000C3DA95F2D}" type="datetimeFigureOut">
              <a:rPr lang="en-US"/>
              <a:pPr>
                <a:defRPr/>
              </a:pPr>
              <a:t>9/14/2017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A0F69-5452-46EC-BC70-6A72BADEC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AA65-765C-4063-8827-EB59EEB394F7}" type="datetimeFigureOut">
              <a:rPr lang="en-US"/>
              <a:pPr>
                <a:defRPr/>
              </a:pPr>
              <a:t>9/14/2017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CF023-8E12-47C5-B1DE-DB2E1FE58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A2316-263D-4BD6-BEDD-83473220D45C}" type="datetimeFigureOut">
              <a:rPr lang="en-US"/>
              <a:pPr>
                <a:defRPr/>
              </a:pPr>
              <a:t>9/14/2017</a:t>
            </a:fld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C5819-FA9B-40B0-A29D-AFC99557B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2EE7B99-9A98-4A8C-88CF-F060695DB678}" type="datetimeFigureOut">
              <a:rPr lang="en-US"/>
              <a:pPr>
                <a:defRPr/>
              </a:pPr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5B4DEB8-AEC9-4906-BF39-B9EA666B7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8" r:id="rId7"/>
    <p:sldLayoutId id="2147483699" r:id="rId8"/>
    <p:sldLayoutId id="2147483700" r:id="rId9"/>
    <p:sldLayoutId id="2147483691" r:id="rId10"/>
    <p:sldLayoutId id="214748370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open?id=1kLzaYXxtANNHQFpv1Y4HZM1g4S44IDnBSwgF188oS-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xm.aero/confluenc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open?id=1HHOOhW437re3UkHYaHKUNNzpd-rgL60g8g1joQT4PhA" TargetMode="External"/><Relationship Id="rId2" Type="http://schemas.openxmlformats.org/officeDocument/2006/relationships/hyperlink" Target="https://drive.google.com/open?id=0BxlGN-YBj-q0cjZZUllWdzY3OXc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rive.google.com/open?id=1mnZwJwlzcBFlagEeIopiPHDMRIdg6aAvKL6dd-jhaSI" TargetMode="External"/><Relationship Id="rId4" Type="http://schemas.openxmlformats.org/officeDocument/2006/relationships/hyperlink" Target="https://drive.google.com/open?id=1xdIlxwF6C_GZz4XmL2iSYhkZs09dRkpSVYvsR5mGMp4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open?id=1mnZwJwlzcBFlagEeIopiPHDMRIdg6aAvKL6dd-jhaSI" TargetMode="External"/><Relationship Id="rId2" Type="http://schemas.openxmlformats.org/officeDocument/2006/relationships/hyperlink" Target="https://drive.google.com/open?id=1xdIlxwF6C_GZz4XmL2iSYhkZs09dRkpSVYvsR5mGMp4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open?id=18fNVXf2TDJHVDzVZT2_6tgqeH7BATHUbl9wut_qNJK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AIXM CCB – Webex 14 </a:t>
            </a:r>
            <a:r>
              <a:rPr lang="en-US" dirty="0" err="1" smtClean="0"/>
              <a:t>SEptember</a:t>
            </a:r>
            <a:r>
              <a:rPr lang="en-US" dirty="0" smtClean="0"/>
              <a:t> 2017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AIXM 5.1 – Interoperability issues</a:t>
            </a:r>
            <a:endParaRPr lang="en-GB" dirty="0"/>
          </a:p>
        </p:txBody>
      </p:sp>
      <p:pic>
        <p:nvPicPr>
          <p:cNvPr id="1331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866900"/>
            <a:ext cx="44577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issues list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new </a:t>
            </a:r>
            <a:r>
              <a:rPr lang="en-US" dirty="0" err="1" smtClean="0"/>
              <a:t>enties</a:t>
            </a:r>
            <a:endParaRPr lang="en-US" dirty="0" smtClean="0"/>
          </a:p>
          <a:p>
            <a:pPr lvl="1"/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drive.google.com/open?id=1kLzaYXxtANNHQFpv1Y4HZM1g4S44IDnBSwgF188oS-g</a:t>
            </a:r>
            <a:r>
              <a:rPr lang="en-GB" dirty="0" smtClean="0"/>
              <a:t> </a:t>
            </a:r>
            <a:endParaRPr lang="en-GB" dirty="0" smtClean="0"/>
          </a:p>
          <a:p>
            <a:pPr lvl="1"/>
            <a:r>
              <a:rPr lang="en-GB" dirty="0" smtClean="0"/>
              <a:t>Needs a clean-up…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315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373563"/>
          </a:xfrm>
        </p:spPr>
        <p:txBody>
          <a:bodyPr/>
          <a:lstStyle/>
          <a:p>
            <a:r>
              <a:rPr lang="en-US" dirty="0" smtClean="0"/>
              <a:t>Next Webex </a:t>
            </a:r>
            <a:endParaRPr lang="en-US" dirty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Proposed: </a:t>
            </a:r>
            <a:r>
              <a:rPr lang="en-US" dirty="0" smtClean="0">
                <a:solidFill>
                  <a:srgbClr val="FF0000"/>
                </a:solidFill>
              </a:rPr>
              <a:t>FRI</a:t>
            </a:r>
            <a:r>
              <a:rPr lang="en-US" dirty="0" smtClean="0">
                <a:solidFill>
                  <a:srgbClr val="FF0000"/>
                </a:solidFill>
              </a:rPr>
              <a:t> 13 October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14:30 – 16:30 Brussels time</a:t>
            </a:r>
          </a:p>
          <a:p>
            <a:pPr lvl="1"/>
            <a:r>
              <a:rPr lang="en-US" dirty="0" smtClean="0"/>
              <a:t>Work items topics expected to progress in the meantime</a:t>
            </a:r>
          </a:p>
          <a:p>
            <a:pPr lvl="2"/>
            <a:r>
              <a:rPr lang="en-US" dirty="0" smtClean="0"/>
              <a:t>Metadata requirements / solution for AIP Data </a:t>
            </a:r>
            <a:r>
              <a:rPr lang="en-US" dirty="0" smtClean="0"/>
              <a:t>Set</a:t>
            </a:r>
          </a:p>
          <a:p>
            <a:pPr lvl="2"/>
            <a:r>
              <a:rPr lang="en-US" dirty="0" smtClean="0"/>
              <a:t>Other </a:t>
            </a:r>
            <a:r>
              <a:rPr lang="en-US" smtClean="0"/>
              <a:t>open topics</a:t>
            </a:r>
            <a:endParaRPr lang="en-US" dirty="0" smtClean="0"/>
          </a:p>
          <a:p>
            <a:pPr lvl="2"/>
            <a:r>
              <a:rPr lang="en-US" dirty="0" smtClean="0"/>
              <a:t>Feature </a:t>
            </a:r>
            <a:r>
              <a:rPr lang="en-US" dirty="0" smtClean="0"/>
              <a:t>identification properties list</a:t>
            </a:r>
          </a:p>
        </p:txBody>
      </p:sp>
    </p:spTree>
    <p:extLst>
      <p:ext uri="{BB962C8B-B14F-4D97-AF65-F5344CB8AC3E}">
        <p14:creationId xmlns:p14="http://schemas.microsoft.com/office/powerpoint/2010/main" val="817361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Interoperability rules for ICAO data sets</a:t>
            </a:r>
          </a:p>
          <a:p>
            <a:pPr lvl="1"/>
            <a:r>
              <a:rPr lang="en-US" dirty="0" smtClean="0"/>
              <a:t>Integration with coding </a:t>
            </a:r>
            <a:r>
              <a:rPr lang="en-US" dirty="0"/>
              <a:t>guidelines for the AIP Data </a:t>
            </a:r>
            <a:r>
              <a:rPr lang="en-US" dirty="0" smtClean="0"/>
              <a:t>Set</a:t>
            </a:r>
          </a:p>
          <a:p>
            <a:pPr lvl="1"/>
            <a:r>
              <a:rPr lang="en-US" dirty="0" smtClean="0"/>
              <a:t>Open points</a:t>
            </a:r>
            <a:endParaRPr lang="en-US" dirty="0" smtClean="0"/>
          </a:p>
          <a:p>
            <a:r>
              <a:rPr lang="en-US" dirty="0"/>
              <a:t>Metadata requirements / solution for AIP Data Set</a:t>
            </a:r>
          </a:p>
          <a:p>
            <a:r>
              <a:rPr lang="en-US" dirty="0" smtClean="0"/>
              <a:t>Feature </a:t>
            </a:r>
            <a:r>
              <a:rPr lang="en-US" dirty="0"/>
              <a:t>identification properties list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789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Interoperability scenarios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r>
              <a:rPr lang="en-US" dirty="0" smtClean="0"/>
              <a:t>Reason for scenarios</a:t>
            </a:r>
          </a:p>
          <a:p>
            <a:pPr lvl="1"/>
            <a:r>
              <a:rPr lang="en-US" dirty="0" smtClean="0"/>
              <a:t>Some interoperability issues (such as discordant UUID) are likely to have different solutions in different use cases</a:t>
            </a:r>
          </a:p>
          <a:p>
            <a:pPr lvl="2"/>
            <a:r>
              <a:rPr lang="en-US" sz="1400" dirty="0"/>
              <a:t>If this is not really the case, the scenarios could be merged in the end…</a:t>
            </a:r>
          </a:p>
          <a:p>
            <a:r>
              <a:rPr lang="en-US" dirty="0" smtClean="0"/>
              <a:t>Proposed </a:t>
            </a:r>
            <a:r>
              <a:rPr lang="en-US" dirty="0" smtClean="0"/>
              <a:t>scenarios </a:t>
            </a:r>
            <a:r>
              <a:rPr lang="en-US" sz="1600" dirty="0" smtClean="0"/>
              <a:t>(in the order of priorities)</a:t>
            </a:r>
            <a:endParaRPr lang="en-US" dirty="0" smtClean="0"/>
          </a:p>
          <a:p>
            <a:pPr marL="1028700" lvl="2" indent="-342900">
              <a:buFont typeface="+mj-lt"/>
              <a:buAutoNum type="arabicPeriod"/>
            </a:pPr>
            <a:r>
              <a:rPr lang="en-US" sz="1400" dirty="0" smtClean="0">
                <a:solidFill>
                  <a:srgbClr val="00B050"/>
                </a:solidFill>
              </a:rPr>
              <a:t>AIS publishing data under ICAO SARPS (including provision of data to DAT providers or to another ANSP)</a:t>
            </a:r>
          </a:p>
          <a:p>
            <a:pPr marL="1028700" lvl="2" indent="-342900">
              <a:buFont typeface="+mj-lt"/>
              <a:buAutoNum type="arabicPeriod"/>
            </a:pPr>
            <a:r>
              <a:rPr lang="en-US" sz="1400" dirty="0" smtClean="0"/>
              <a:t>Hub scenario (EAD, other regional implementations)</a:t>
            </a:r>
          </a:p>
          <a:p>
            <a:pPr lvl="3">
              <a:buFont typeface="+mj-lt"/>
              <a:buAutoNum type="arabicPeriod"/>
            </a:pPr>
            <a:r>
              <a:rPr lang="en-US" sz="1200" dirty="0" smtClean="0"/>
              <a:t>Including data coordination with other hubs</a:t>
            </a:r>
          </a:p>
          <a:p>
            <a:pPr marL="1028700" lvl="2" indent="-342900">
              <a:buFont typeface="+mj-lt"/>
              <a:buAutoNum type="arabicPeriod"/>
            </a:pPr>
            <a:r>
              <a:rPr lang="en-US" sz="1400" dirty="0" smtClean="0"/>
              <a:t>Data originator(s) to/from ANSP (particular case – procedure designer, airport data originator)</a:t>
            </a:r>
          </a:p>
          <a:p>
            <a:r>
              <a:rPr lang="en-US" dirty="0" smtClean="0"/>
              <a:t>Other possible scenarios (for later)</a:t>
            </a:r>
          </a:p>
          <a:p>
            <a:pPr lvl="2"/>
            <a:r>
              <a:rPr lang="en-US" sz="1400" dirty="0" smtClean="0"/>
              <a:t>Data merge between FIXM, AIXM and </a:t>
            </a:r>
            <a:r>
              <a:rPr lang="en-US" sz="1400" dirty="0" err="1" smtClean="0"/>
              <a:t>iWXXM</a:t>
            </a:r>
            <a:r>
              <a:rPr lang="en-US" sz="1400" dirty="0" smtClean="0"/>
              <a:t> data sets</a:t>
            </a:r>
          </a:p>
          <a:p>
            <a:pPr lvl="2"/>
            <a:r>
              <a:rPr lang="en-US" sz="1400" dirty="0" smtClean="0"/>
              <a:t>Large scale SWIM interoperability exercises using multiple non-coordinated data sets (such as in the SESAR or FAA demonstrations)</a:t>
            </a:r>
          </a:p>
          <a:p>
            <a:pPr lvl="2"/>
            <a:r>
              <a:rPr lang="en-US" sz="1400" dirty="0" smtClean="0"/>
              <a:t>Use of AIXM data for simulators? </a:t>
            </a:r>
          </a:p>
          <a:p>
            <a:pPr lvl="2"/>
            <a:r>
              <a:rPr lang="en-US" sz="1400" dirty="0" smtClean="0"/>
              <a:t>Digital NOTAM (world-wide)</a:t>
            </a:r>
          </a:p>
          <a:p>
            <a:pPr lvl="2"/>
            <a:r>
              <a:rPr lang="en-US" sz="1400" dirty="0" smtClean="0"/>
              <a:t>IMP “services”</a:t>
            </a:r>
          </a:p>
        </p:txBody>
      </p:sp>
    </p:spTree>
    <p:extLst>
      <p:ext uri="{BB962C8B-B14F-4D97-AF65-F5344CB8AC3E}">
        <p14:creationId xmlns:p14="http://schemas.microsoft.com/office/powerpoint/2010/main" val="292099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www.aixm.aero/confluence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AIP Data Set – content coding guidelines</a:t>
            </a:r>
          </a:p>
          <a:p>
            <a:pPr lvl="1"/>
            <a:r>
              <a:rPr lang="en-GB" dirty="0" smtClean="0"/>
              <a:t>Ready (with Proposed status)</a:t>
            </a:r>
          </a:p>
          <a:p>
            <a:pPr lvl="1"/>
            <a:r>
              <a:rPr lang="en-GB" dirty="0" smtClean="0"/>
              <a:t>New ICAO AIS Manual (volume IV) will very likely refer to these coding guidelines</a:t>
            </a:r>
          </a:p>
          <a:p>
            <a:pPr lvl="2"/>
            <a:r>
              <a:rPr lang="en-GB" dirty="0" smtClean="0"/>
              <a:t>References need to be stable by end September</a:t>
            </a:r>
          </a:p>
          <a:p>
            <a:pPr lvl="2"/>
            <a:endParaRPr lang="en-GB" dirty="0" smtClean="0"/>
          </a:p>
          <a:p>
            <a:r>
              <a:rPr lang="en-GB" dirty="0" smtClean="0"/>
              <a:t>Technical Interoperability rules </a:t>
            </a:r>
          </a:p>
          <a:p>
            <a:pPr lvl="1"/>
            <a:r>
              <a:rPr lang="en-GB" dirty="0" smtClean="0"/>
              <a:t>Urgent need to integrate what is mature</a:t>
            </a:r>
          </a:p>
          <a:p>
            <a:pPr lvl="1"/>
            <a:r>
              <a:rPr lang="en-GB" dirty="0" smtClean="0"/>
              <a:t>Open issue to me mentioned as “work in progress”</a:t>
            </a:r>
          </a:p>
          <a:p>
            <a:pPr lvl="2"/>
            <a:r>
              <a:rPr lang="en-GB" dirty="0" smtClean="0"/>
              <a:t>Work will continue in Google Docs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See Confluence… AIP Data Set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957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Metadata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Main issues</a:t>
            </a:r>
          </a:p>
          <a:p>
            <a:pPr lvl="1"/>
            <a:r>
              <a:rPr lang="en-GB" dirty="0" smtClean="0"/>
              <a:t>Unclear which metadata should actually be provided by originator to AIS and further to the next intended users</a:t>
            </a:r>
          </a:p>
          <a:p>
            <a:pPr lvl="2"/>
            <a:r>
              <a:rPr lang="en-GB" dirty="0" smtClean="0"/>
              <a:t>Current Annex 15, ADQ regulation (in Europe), etc.</a:t>
            </a:r>
          </a:p>
          <a:p>
            <a:pPr lvl="2"/>
            <a:r>
              <a:rPr lang="en-GB" dirty="0" smtClean="0"/>
              <a:t>New Annex 15 / PANS-AIM – a new basis for discussions</a:t>
            </a:r>
          </a:p>
          <a:p>
            <a:pPr lvl="1"/>
            <a:r>
              <a:rPr lang="en-GB" dirty="0" smtClean="0"/>
              <a:t>The ISO 19139 XML schema</a:t>
            </a:r>
          </a:p>
          <a:p>
            <a:pPr lvl="2"/>
            <a:r>
              <a:rPr lang="en-GB" dirty="0" smtClean="0"/>
              <a:t>extremely complex </a:t>
            </a:r>
          </a:p>
          <a:p>
            <a:pPr lvl="2"/>
            <a:r>
              <a:rPr lang="en-GB" dirty="0" smtClean="0"/>
              <a:t>extremely verbose</a:t>
            </a:r>
          </a:p>
          <a:p>
            <a:pPr lvl="2"/>
            <a:r>
              <a:rPr lang="en-GB" dirty="0" smtClean="0"/>
              <a:t>embedded in the GML schema </a:t>
            </a:r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89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Metadata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Working directory created in Google Drive</a:t>
            </a:r>
          </a:p>
          <a:p>
            <a:pPr lvl="1"/>
            <a:r>
              <a:rPr lang="en-GB" sz="1600" u="sng" dirty="0">
                <a:hlinkClick r:id="rId2"/>
              </a:rPr>
              <a:t>https://</a:t>
            </a:r>
            <a:r>
              <a:rPr lang="en-GB" sz="1600" u="sng" dirty="0" smtClean="0">
                <a:hlinkClick r:id="rId2"/>
              </a:rPr>
              <a:t>drive.google.com/open?id=0BxlGN-YBj-q0cjZZUllWdzY3OXc</a:t>
            </a:r>
            <a:endParaRPr lang="en-GB" sz="1600" u="sng" dirty="0" smtClean="0"/>
          </a:p>
          <a:p>
            <a:pPr lvl="1"/>
            <a:endParaRPr lang="en-GB" sz="1600" u="sng" dirty="0"/>
          </a:p>
          <a:p>
            <a:r>
              <a:rPr lang="en-GB" dirty="0"/>
              <a:t>Initial discussion on 18 </a:t>
            </a:r>
            <a:r>
              <a:rPr lang="en-GB" dirty="0" smtClean="0"/>
              <a:t>July - Actions</a:t>
            </a:r>
          </a:p>
          <a:p>
            <a:pPr lvl="1"/>
            <a:r>
              <a:rPr lang="en-GB" dirty="0" smtClean="0"/>
              <a:t>Eurocontrol (Scott Wilson) -&gt; analysis and proposal</a:t>
            </a:r>
          </a:p>
          <a:p>
            <a:pPr lvl="2"/>
            <a:r>
              <a:rPr lang="en-US" sz="1600" dirty="0">
                <a:hlinkClick r:id="rId3"/>
              </a:rPr>
              <a:t>[input] Metadata requirements - AIP Data </a:t>
            </a:r>
            <a:r>
              <a:rPr lang="en-US" sz="1600" dirty="0" smtClean="0">
                <a:hlinkClick r:id="rId3"/>
              </a:rPr>
              <a:t>Set</a:t>
            </a:r>
            <a:endParaRPr lang="en-US" sz="1600" dirty="0" smtClean="0"/>
          </a:p>
          <a:p>
            <a:pPr lvl="2"/>
            <a:r>
              <a:rPr lang="en-US" sz="1600" dirty="0">
                <a:hlinkClick r:id="rId4"/>
              </a:rPr>
              <a:t>[proposal] Analysis of ICAO metadata </a:t>
            </a:r>
            <a:r>
              <a:rPr lang="en-US" sz="1600" dirty="0" smtClean="0">
                <a:hlinkClick r:id="rId4"/>
              </a:rPr>
              <a:t>requirements</a:t>
            </a:r>
            <a:endParaRPr lang="en-US" sz="1600" dirty="0" smtClean="0"/>
          </a:p>
          <a:p>
            <a:pPr lvl="2"/>
            <a:r>
              <a:rPr lang="en-US" sz="1600" dirty="0">
                <a:hlinkClick r:id="rId5"/>
              </a:rPr>
              <a:t>[proposal] ICAO metadata requirements - mapping and encoding (ISO)</a:t>
            </a:r>
            <a:endParaRPr lang="en-GB" dirty="0" smtClean="0"/>
          </a:p>
          <a:p>
            <a:pPr lvl="1"/>
            <a:r>
              <a:rPr lang="en-GB" dirty="0" smtClean="0"/>
              <a:t>FAA -&gt; map the FAA metadata model to ISO 19115</a:t>
            </a:r>
          </a:p>
          <a:p>
            <a:pPr lvl="2"/>
            <a:r>
              <a:rPr lang="en-GB" dirty="0" smtClean="0"/>
              <a:t>Done, can it be shared?</a:t>
            </a:r>
          </a:p>
          <a:p>
            <a:pPr lvl="1"/>
            <a:r>
              <a:rPr lang="en-GB" dirty="0" smtClean="0"/>
              <a:t>Everyone -&gt; comments in Google Docs</a:t>
            </a:r>
          </a:p>
          <a:p>
            <a:pPr lvl="2"/>
            <a:r>
              <a:rPr lang="en-GB" dirty="0" smtClean="0"/>
              <a:t>FAA comments on one of the previous OGC , can it be shared?</a:t>
            </a:r>
          </a:p>
        </p:txBody>
      </p:sp>
    </p:spTree>
    <p:extLst>
      <p:ext uri="{BB962C8B-B14F-4D97-AF65-F5344CB8AC3E}">
        <p14:creationId xmlns:p14="http://schemas.microsoft.com/office/powerpoint/2010/main" val="217354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ICAO Metadata Analysis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752600"/>
            <a:ext cx="5837532" cy="505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970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METADATA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Proposed way forward</a:t>
            </a:r>
          </a:p>
          <a:p>
            <a:pPr lvl="1"/>
            <a:r>
              <a:rPr lang="en-GB" dirty="0" smtClean="0"/>
              <a:t>Use the two documents prepared by Scott Wilson as main working documents because they are directly targeting the ICAO Data Set</a:t>
            </a:r>
          </a:p>
          <a:p>
            <a:pPr lvl="2"/>
            <a:r>
              <a:rPr lang="en-US" sz="1600" dirty="0">
                <a:hlinkClick r:id="rId2"/>
              </a:rPr>
              <a:t>[proposal] Analysis of ICAO metadata requirements</a:t>
            </a:r>
            <a:endParaRPr lang="en-US" sz="1600" dirty="0"/>
          </a:p>
          <a:p>
            <a:pPr lvl="2"/>
            <a:r>
              <a:rPr lang="en-US" sz="1600" dirty="0">
                <a:hlinkClick r:id="rId3"/>
              </a:rPr>
              <a:t>[proposal] ICAO metadata requirements - mapping and encoding (ISO)</a:t>
            </a:r>
            <a:endParaRPr lang="en-GB" sz="1600" dirty="0"/>
          </a:p>
          <a:p>
            <a:pPr lvl="2"/>
            <a:r>
              <a:rPr lang="en-GB" dirty="0" smtClean="0"/>
              <a:t>Objective – final proposal before mid October</a:t>
            </a:r>
          </a:p>
          <a:p>
            <a:pPr lvl="3"/>
            <a:r>
              <a:rPr lang="en-GB" dirty="0" smtClean="0"/>
              <a:t>To be included in the AIP Data Set coding guidelines (Confluence)</a:t>
            </a:r>
            <a:endParaRPr lang="en-GB" dirty="0"/>
          </a:p>
          <a:p>
            <a:pPr lvl="1"/>
            <a:r>
              <a:rPr lang="en-GB" dirty="0" smtClean="0"/>
              <a:t>Consider the FAA metadata model, Europe ADQ and other regional metadata requirements as “extensions”</a:t>
            </a:r>
          </a:p>
          <a:p>
            <a:pPr lvl="2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00216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Feature identification </a:t>
            </a:r>
            <a:r>
              <a:rPr lang="en-US" dirty="0" smtClean="0"/>
              <a:t>properties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for</a:t>
            </a:r>
          </a:p>
          <a:p>
            <a:pPr lvl="1"/>
            <a:r>
              <a:rPr lang="en-GB" dirty="0" smtClean="0"/>
              <a:t>ICAO Data Sets</a:t>
            </a:r>
          </a:p>
          <a:p>
            <a:pPr lvl="2"/>
            <a:r>
              <a:rPr lang="en-GB" dirty="0" smtClean="0"/>
              <a:t>Identify duplicates by “natural key” (data verification rules)</a:t>
            </a:r>
          </a:p>
          <a:p>
            <a:pPr lvl="2"/>
            <a:r>
              <a:rPr lang="en-GB" dirty="0" smtClean="0"/>
              <a:t>Use in </a:t>
            </a:r>
            <a:r>
              <a:rPr lang="en-GB" dirty="0" err="1" smtClean="0"/>
              <a:t>xlink:title</a:t>
            </a:r>
            <a:r>
              <a:rPr lang="en-GB" dirty="0" smtClean="0"/>
              <a:t>?</a:t>
            </a:r>
          </a:p>
          <a:p>
            <a:pPr lvl="2"/>
            <a:r>
              <a:rPr lang="en-GB" dirty="0" smtClean="0"/>
              <a:t>Use for creating a human-readable summary of data set?</a:t>
            </a:r>
          </a:p>
          <a:p>
            <a:pPr lvl="3"/>
            <a:r>
              <a:rPr lang="en-GB" dirty="0" smtClean="0"/>
              <a:t>Possible to implement as a service (with XSLT scripts)</a:t>
            </a:r>
          </a:p>
          <a:p>
            <a:pPr lvl="3"/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Other use cases</a:t>
            </a:r>
          </a:p>
          <a:p>
            <a:pPr lvl="2"/>
            <a:r>
              <a:rPr lang="en-GB" dirty="0" smtClean="0"/>
              <a:t>Support applications that work with natural keys?</a:t>
            </a:r>
          </a:p>
          <a:p>
            <a:endParaRPr lang="en-GB" dirty="0" smtClean="0"/>
          </a:p>
          <a:p>
            <a:r>
              <a:rPr lang="en-GB" dirty="0" smtClean="0"/>
              <a:t>Work in progress</a:t>
            </a:r>
          </a:p>
          <a:p>
            <a:pPr lvl="1"/>
            <a:r>
              <a:rPr lang="en-GB" sz="1200" dirty="0">
                <a:solidFill>
                  <a:srgbClr val="FF0000"/>
                </a:solidFill>
                <a:hlinkClick r:id="rId2"/>
              </a:rPr>
              <a:t>https://</a:t>
            </a:r>
            <a:r>
              <a:rPr lang="en-GB" sz="1200" dirty="0" smtClean="0">
                <a:solidFill>
                  <a:srgbClr val="FF0000"/>
                </a:solidFill>
                <a:hlinkClick r:id="rId2"/>
              </a:rPr>
              <a:t>drive.google.com/open?id=18fNVXf2TDJHVDzVZT2_6tgqeH7BATHUbl9wut_qNJKM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3707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9478</TotalTime>
  <Words>617</Words>
  <Application>Microsoft Office PowerPoint</Application>
  <PresentationFormat>On-screen Show (4:3)</PresentationFormat>
  <Paragraphs>91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Apothecary</vt:lpstr>
      <vt:lpstr>AIXM 5.1 – Interoperability issues</vt:lpstr>
      <vt:lpstr>Agenda</vt:lpstr>
      <vt:lpstr>Interoperability scenarios</vt:lpstr>
      <vt:lpstr>www.aixm.aero/confluence</vt:lpstr>
      <vt:lpstr>Metadata</vt:lpstr>
      <vt:lpstr>Metadata</vt:lpstr>
      <vt:lpstr>ICAO Metadata Analysis</vt:lpstr>
      <vt:lpstr>METADATA</vt:lpstr>
      <vt:lpstr>Feature identification properties</vt:lpstr>
      <vt:lpstr>Global issues list</vt:lpstr>
      <vt:lpstr>Next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AIXM 5.1.1 scripts and plannning</dc:title>
  <dc:creator>POROSNICU Eduard</dc:creator>
  <cp:lastModifiedBy>POROSNICU Eduard</cp:lastModifiedBy>
  <cp:revision>591</cp:revision>
  <dcterms:created xsi:type="dcterms:W3CDTF">2006-08-16T00:00:00Z</dcterms:created>
  <dcterms:modified xsi:type="dcterms:W3CDTF">2017-09-14T09:46:41Z</dcterms:modified>
</cp:coreProperties>
</file>