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67" r:id="rId5"/>
    <p:sldId id="268" r:id="rId6"/>
    <p:sldId id="277" r:id="rId7"/>
    <p:sldId id="269" r:id="rId8"/>
    <p:sldId id="276" r:id="rId9"/>
    <p:sldId id="273" r:id="rId10"/>
    <p:sldId id="270" r:id="rId11"/>
    <p:sldId id="271" r:id="rId12"/>
    <p:sldId id="275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86" autoAdjust="0"/>
    <p:restoredTop sz="94660"/>
  </p:normalViewPr>
  <p:slideViewPr>
    <p:cSldViewPr>
      <p:cViewPr varScale="1">
        <p:scale>
          <a:sx n="114" d="100"/>
          <a:sy n="114" d="100"/>
        </p:scale>
        <p:origin x="19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fixm.aero/documents/GUFI%20Format%20v2%201_Final.pdf" TargetMode="External"/><Relationship Id="rId7" Type="http://schemas.openxmlformats.org/officeDocument/2006/relationships/hyperlink" Target="http://www.icao.int/Meetings/anconf12/Documents/9965_cons_en.pdf" TargetMode="External"/><Relationship Id="rId2" Type="http://schemas.openxmlformats.org/officeDocument/2006/relationships/hyperlink" Target="https://fixm.aer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idx.aero/" TargetMode="External"/><Relationship Id="rId5" Type="http://schemas.openxmlformats.org/officeDocument/2006/relationships/hyperlink" Target="https://fixm.aero/documents/DRAFT%20-%20FIXM%20Implementation%20Guidance.zip" TargetMode="External"/><Relationship Id="rId4" Type="http://schemas.openxmlformats.org/officeDocument/2006/relationships/hyperlink" Target="https://fixm.aero/documents/GUFI%20Requirements%20v2%201_Final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AIXM CCB – 05 December 2016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FIXM – GUFI</a:t>
            </a:r>
            <a:br>
              <a:rPr lang="en-US" dirty="0"/>
            </a:br>
            <a:r>
              <a:rPr lang="en-US" sz="1800" cap="none" dirty="0"/>
              <a:t>Manfred Beckmann (SOLITEC)</a:t>
            </a:r>
            <a:endParaRPr lang="en-GB" cap="none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FF-ICE – Domain Model</a:t>
            </a: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5491" y="1676400"/>
            <a:ext cx="6211346" cy="44958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269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from FIXM to AIXM</a:t>
            </a:r>
            <a:endParaRPr lang="en-GB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165" y="2107881"/>
            <a:ext cx="7183670" cy="366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08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from FIXM to AIXM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de-AT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xsi:type</a:t>
            </a:r>
            <a:r>
              <a:rPr lang="de-AT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000" dirty="0" err="1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MessageType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&lt;flight</a:t>
            </a:r>
            <a:r>
              <a:rPr lang="en-US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flightType</a:t>
            </a:r>
            <a:r>
              <a:rPr lang="en-US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"S"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114300" indent="0">
              <a:buNone/>
            </a:pPr>
            <a:b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fx:departure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fx:aerodrome</a:t>
            </a:r>
            <a:r>
              <a:rPr lang="de-AT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xsi:type</a:t>
            </a:r>
            <a:r>
              <a:rPr lang="de-AT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000" dirty="0" err="1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fb:IcaoAerodromeReferenceType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locationIndicator</a:t>
            </a:r>
            <a:r>
              <a:rPr lang="de-AT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"LOWW"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fx:estimatedOffBlockTime</a:t>
            </a:r>
            <a:r>
              <a:rPr lang="de-AT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timeReference</a:t>
            </a:r>
            <a:r>
              <a:rPr lang="de-AT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"UTC"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2018-01-31T11:20:00.000Z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fx:estimatedOffBlockTime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fx:departure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fx:destination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fx:aerodrome</a:t>
            </a:r>
            <a:r>
              <a:rPr lang="de-AT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xsi:type</a:t>
            </a:r>
            <a:r>
              <a:rPr lang="de-AT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000" dirty="0" err="1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fb:OtherReferenceType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iataDesignator</a:t>
            </a:r>
            <a:r>
              <a:rPr lang="de-AT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e-AT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„BRU"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AT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fx:destination</a:t>
            </a:r>
            <a:r>
              <a:rPr lang="de-AT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fx:operator</a:t>
            </a:r>
            <a:r>
              <a:rPr lang="en-US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designatorIcao</a:t>
            </a:r>
            <a:r>
              <a:rPr lang="en-US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"AUA"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fb:operatingOrganization</a:t>
            </a:r>
            <a:r>
              <a:rPr lang="en-US" sz="1000" dirty="0">
                <a:solidFill>
                  <a:srgbClr val="F5844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</a:t>
            </a:r>
            <a:r>
              <a:rPr lang="en-US" sz="1000" dirty="0">
                <a:solidFill>
                  <a:srgbClr val="FF8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99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"AUSTRIAN"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b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dirty="0" err="1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fx:operator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&lt;/flight&gt;</a:t>
            </a:r>
            <a:b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00" dirty="0">
                <a:solidFill>
                  <a:srgbClr val="0000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&lt;/message&gt;</a:t>
            </a:r>
            <a:b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386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 Learned?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i="1" dirty="0"/>
              <a:t>To define a unique flight identifier, it is necessary to first define a unique flight.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Feature identifying properties</a:t>
            </a:r>
            <a:endParaRPr lang="en-US" dirty="0"/>
          </a:p>
          <a:p>
            <a:endParaRPr lang="en-US" dirty="0"/>
          </a:p>
          <a:p>
            <a:r>
              <a:rPr lang="en-US" dirty="0"/>
              <a:t>Clear responsibility for GUFI creation needed</a:t>
            </a:r>
          </a:p>
          <a:p>
            <a:endParaRPr lang="en-US" dirty="0"/>
          </a:p>
          <a:p>
            <a:r>
              <a:rPr lang="en-US" dirty="0"/>
              <a:t>Still significant issues to be addressed</a:t>
            </a:r>
          </a:p>
          <a:p>
            <a:endParaRPr lang="en-US" dirty="0"/>
          </a:p>
          <a:p>
            <a:r>
              <a:rPr lang="en-US" dirty="0"/>
              <a:t>FIXM references to AIXM via </a:t>
            </a:r>
            <a:r>
              <a:rPr lang="en-US" b="1" dirty="0"/>
              <a:t>various</a:t>
            </a:r>
            <a:r>
              <a:rPr lang="en-US" dirty="0"/>
              <a:t> natural keys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8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Baseline Material</a:t>
            </a:r>
          </a:p>
          <a:p>
            <a:r>
              <a:rPr lang="en-US" sz="2000" dirty="0"/>
              <a:t>GUFI Format</a:t>
            </a:r>
          </a:p>
          <a:p>
            <a:r>
              <a:rPr lang="en-US" sz="2000" dirty="0"/>
              <a:t>GUFI Concept and Requirements</a:t>
            </a:r>
          </a:p>
          <a:p>
            <a:r>
              <a:rPr lang="en-US" sz="2000" dirty="0"/>
              <a:t>GUFI Significant Issues</a:t>
            </a:r>
          </a:p>
          <a:p>
            <a:r>
              <a:rPr lang="en-US" sz="2000" dirty="0"/>
              <a:t>ICAO FF-ICE Concept</a:t>
            </a:r>
          </a:p>
          <a:p>
            <a:pPr lvl="1"/>
            <a:r>
              <a:rPr lang="en-US" sz="1800" dirty="0"/>
              <a:t>Use Case Model</a:t>
            </a:r>
          </a:p>
          <a:p>
            <a:pPr lvl="1"/>
            <a:r>
              <a:rPr lang="en-US" sz="1800" dirty="0"/>
              <a:t>GUFI Provision</a:t>
            </a:r>
          </a:p>
          <a:p>
            <a:pPr lvl="1"/>
            <a:r>
              <a:rPr lang="en-US" sz="1800" dirty="0"/>
              <a:t>Flight Domain Model</a:t>
            </a:r>
          </a:p>
          <a:p>
            <a:r>
              <a:rPr lang="en-US" sz="2000" dirty="0"/>
              <a:t>References from FIXM to AIXM</a:t>
            </a:r>
          </a:p>
          <a:p>
            <a:pPr lvl="1"/>
            <a:r>
              <a:rPr lang="en-US" sz="1800" dirty="0"/>
              <a:t>UML Model</a:t>
            </a:r>
          </a:p>
          <a:p>
            <a:pPr lvl="1"/>
            <a:r>
              <a:rPr lang="en-US" sz="1800" dirty="0"/>
              <a:t>Sample FIXM message</a:t>
            </a:r>
          </a:p>
          <a:p>
            <a:r>
              <a:rPr lang="en-US" sz="2000" dirty="0"/>
              <a:t>Lessons Learned?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Baseline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fixm.aero</a:t>
            </a:r>
            <a:r>
              <a:rPr lang="en-US" dirty="0"/>
              <a:t> (Flight Information Exchange Model)</a:t>
            </a:r>
          </a:p>
          <a:p>
            <a:pPr lvl="1"/>
            <a:r>
              <a:rPr lang="en-US" dirty="0"/>
              <a:t>FIXM Core Release v4.0.0 </a:t>
            </a:r>
            <a:r>
              <a:rPr lang="en-US" sz="1600" dirty="0"/>
              <a:t>(31-Aug-2016)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Globally Unique Flight Identifier (GUFI) Format and Content</a:t>
            </a:r>
            <a:br>
              <a:rPr lang="en-US" dirty="0">
                <a:hlinkClick r:id="rId3"/>
              </a:rPr>
            </a:br>
            <a:r>
              <a:rPr lang="en-US" sz="1600" dirty="0">
                <a:hlinkClick r:id="rId3"/>
              </a:rPr>
              <a:t>version 2.1   (23-Jun-2014)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Globally Unique Flight Identifier (GUFI) Requirements</a:t>
            </a:r>
            <a:br>
              <a:rPr lang="en-US" dirty="0">
                <a:hlinkClick r:id="rId4"/>
              </a:rPr>
            </a:br>
            <a:r>
              <a:rPr lang="en-US" sz="1600" dirty="0">
                <a:hlinkClick r:id="rId4"/>
              </a:rPr>
              <a:t>version 2.1   (23-June-2014)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FIXM Implementation Guidance Package</a:t>
            </a:r>
            <a:br>
              <a:rPr lang="en-US" dirty="0">
                <a:hlinkClick r:id="rId5"/>
              </a:rPr>
            </a:br>
            <a:r>
              <a:rPr lang="en-US" sz="1600" dirty="0">
                <a:hlinkClick r:id="rId5"/>
              </a:rPr>
              <a:t>version DRAFT   (31-Aug-2016)</a:t>
            </a:r>
            <a:r>
              <a:rPr lang="en-US" sz="1600" baseline="30000" dirty="0"/>
              <a:t>*Updated 31-Oct-2016</a:t>
            </a:r>
            <a:endParaRPr lang="en-US" baseline="30000" dirty="0"/>
          </a:p>
          <a:p>
            <a:r>
              <a:rPr lang="en-US" dirty="0">
                <a:hlinkClick r:id="rId6"/>
              </a:rPr>
              <a:t>aidx.aero</a:t>
            </a:r>
            <a:r>
              <a:rPr lang="en-US" dirty="0"/>
              <a:t> (Aviation Information Data Exchange)</a:t>
            </a:r>
          </a:p>
          <a:p>
            <a:r>
              <a:rPr lang="en-US" dirty="0">
                <a:hlinkClick r:id="rId7"/>
              </a:rPr>
              <a:t>ICAO Doc 9965, Manual on Flight and Flow — Information for a Collaborative Environment (FF-ICE)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9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GUFI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Globally Unique Flight Identifier (GUFI)</a:t>
            </a:r>
          </a:p>
          <a:p>
            <a:pPr lvl="1"/>
            <a:r>
              <a:rPr lang="en-US" dirty="0"/>
              <a:t>attached to every ATM flight data transaction for a flight</a:t>
            </a:r>
          </a:p>
          <a:p>
            <a:pPr lvl="1"/>
            <a:r>
              <a:rPr lang="en-US" dirty="0"/>
              <a:t>allow </a:t>
            </a:r>
            <a:r>
              <a:rPr lang="en-US" b="1" dirty="0"/>
              <a:t>systems</a:t>
            </a:r>
            <a:r>
              <a:rPr lang="en-US" dirty="0"/>
              <a:t> to easily and accurately correlate the data</a:t>
            </a:r>
          </a:p>
          <a:p>
            <a:r>
              <a:rPr lang="en-US" dirty="0"/>
              <a:t>Work carried out previously on the </a:t>
            </a:r>
            <a:r>
              <a:rPr lang="en-US" b="1" dirty="0"/>
              <a:t>format</a:t>
            </a:r>
            <a:r>
              <a:rPr lang="en-US" dirty="0"/>
              <a:t>:</a:t>
            </a:r>
          </a:p>
          <a:p>
            <a:pPr lvl="1"/>
            <a:r>
              <a:rPr lang="en-US" u="sng" dirty="0"/>
              <a:t>Natural identifier</a:t>
            </a:r>
            <a:r>
              <a:rPr lang="en-US" dirty="0"/>
              <a:t> (information about the flight is encoded in the flight identifier)</a:t>
            </a:r>
          </a:p>
          <a:p>
            <a:pPr lvl="2"/>
            <a:r>
              <a:rPr lang="en-US" dirty="0"/>
              <a:t>adopted by the Aviation Information Data Exchange (AIDX)</a:t>
            </a:r>
          </a:p>
          <a:p>
            <a:pPr lvl="2"/>
            <a:r>
              <a:rPr lang="en-US" dirty="0"/>
              <a:t>presently used in a business context by members of the International Air Transport Association (IATA)</a:t>
            </a:r>
          </a:p>
          <a:p>
            <a:pPr lvl="1"/>
            <a:r>
              <a:rPr lang="en-US" u="sng" dirty="0"/>
              <a:t>Meta-identifier</a:t>
            </a:r>
            <a:r>
              <a:rPr lang="en-US" dirty="0"/>
              <a:t> (information about the GUFI itself is encoded in the flight identifier)</a:t>
            </a:r>
          </a:p>
          <a:p>
            <a:pPr lvl="1"/>
            <a:r>
              <a:rPr lang="en-US" u="sng" dirty="0" err="1"/>
              <a:t>Uninterpreted</a:t>
            </a:r>
            <a:r>
              <a:rPr lang="en-US" u="sng" dirty="0"/>
              <a:t> identifier</a:t>
            </a:r>
            <a:r>
              <a:rPr lang="en-US" dirty="0"/>
              <a:t> (identifier has no semantic content)</a:t>
            </a:r>
            <a:endParaRPr lang="en-US" u="sng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38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GUFI Concept and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5385"/>
            <a:ext cx="8229600" cy="4552213"/>
          </a:xfrm>
        </p:spPr>
        <p:txBody>
          <a:bodyPr/>
          <a:lstStyle/>
          <a:p>
            <a:r>
              <a:rPr lang="en-US" sz="2000" dirty="0"/>
              <a:t>Two contexts: commercial data and ATM data</a:t>
            </a:r>
          </a:p>
          <a:p>
            <a:pPr lvl="1"/>
            <a:r>
              <a:rPr lang="en-US" sz="1800" dirty="0"/>
              <a:t>Commercial data: schedules to plan sequences of flights far into the future (up to a year), but also between airline and airport operator to provide status for flights on a given day.</a:t>
            </a:r>
          </a:p>
          <a:p>
            <a:pPr lvl="1"/>
            <a:r>
              <a:rPr lang="en-US" sz="1800" dirty="0"/>
              <a:t>ATM flight data used to coordinate operation of particular flight between flight operators and ATM service providers.</a:t>
            </a:r>
          </a:p>
          <a:p>
            <a:r>
              <a:rPr lang="en-US" sz="2000" u="sng" dirty="0"/>
              <a:t>Only one set of data for a flight, and one GUFI associated with that data set.</a:t>
            </a:r>
          </a:p>
          <a:p>
            <a:r>
              <a:rPr lang="en-US" sz="2000" dirty="0"/>
              <a:t>Concept of Use</a:t>
            </a:r>
          </a:p>
          <a:p>
            <a:pPr lvl="1"/>
            <a:r>
              <a:rPr lang="en-US" sz="1600" dirty="0"/>
              <a:t>The first time any ATM data is shared between any two systems for a flight, a GUFI must be assigned to the flight.</a:t>
            </a:r>
          </a:p>
          <a:p>
            <a:pPr lvl="1"/>
            <a:r>
              <a:rPr lang="en-US" sz="1600" dirty="0"/>
              <a:t>Any system that processes ATM data for a flight must use the GUFI to associate the data in the transaction with its internal representation of the flight’s data.</a:t>
            </a:r>
          </a:p>
          <a:p>
            <a:r>
              <a:rPr lang="en-US" sz="2000" dirty="0"/>
              <a:t>Interoperability and Transition Requirements defined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24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GUFI Significant Issues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responsible for creating GUFIs?</a:t>
            </a:r>
          </a:p>
          <a:p>
            <a:pPr lvl="1"/>
            <a:r>
              <a:rPr lang="en-US" dirty="0"/>
              <a:t>Flight Operator? ANSP?</a:t>
            </a:r>
          </a:p>
          <a:p>
            <a:r>
              <a:rPr lang="en-US" strike="sngStrike" dirty="0"/>
              <a:t>How are GUFIs kept unique?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 UUID</a:t>
            </a:r>
          </a:p>
          <a:p>
            <a:r>
              <a:rPr lang="en-US" dirty="0"/>
              <a:t>When does flight data change so much that a new GUFI is needed?</a:t>
            </a:r>
          </a:p>
          <a:p>
            <a:pPr lvl="1"/>
            <a:r>
              <a:rPr lang="en-US" dirty="0"/>
              <a:t>E.g. flight changes its destination?</a:t>
            </a:r>
          </a:p>
          <a:p>
            <a:r>
              <a:rPr lang="en-US" dirty="0"/>
              <a:t>What does a transition environment look like?</a:t>
            </a:r>
          </a:p>
          <a:p>
            <a:pPr lvl="1"/>
            <a:r>
              <a:rPr lang="en-US" dirty="0"/>
              <a:t>E.g. flight transitions GUFI ATM -&gt; legacy ATM -&gt; GUFI ATM</a:t>
            </a:r>
          </a:p>
          <a:p>
            <a:r>
              <a:rPr lang="en-US" dirty="0"/>
              <a:t>How to make sure only one GUFI is assigned to the same flight?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5475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ICAO FF-ICE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2698072" cy="4407408"/>
          </a:xfrm>
        </p:spPr>
        <p:txBody>
          <a:bodyPr/>
          <a:lstStyle/>
          <a:p>
            <a:r>
              <a:rPr lang="en-US" sz="2000" dirty="0"/>
              <a:t>As of FIXM v4.0.0, requirements come from the FF-ICE/1 implementation manual.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Rather one joint context: Commercial &amp; ATM data</a:t>
            </a:r>
          </a:p>
          <a:p>
            <a:endParaRPr lang="en-US" sz="2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  <p:pic>
        <p:nvPicPr>
          <p:cNvPr id="6" name="Inhaltsplatzhalt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200401" y="1701146"/>
            <a:ext cx="5789208" cy="503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59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FF-ICE – Use Case Model</a:t>
            </a: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8456" y="1752600"/>
            <a:ext cx="6195338" cy="4373563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5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FF-ICE – GUFI Provision</a:t>
            </a: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5535"/>
          <a:stretch/>
        </p:blipFill>
        <p:spPr>
          <a:xfrm>
            <a:off x="1488050" y="1752600"/>
            <a:ext cx="6136149" cy="4347674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7598"/>
            <a:ext cx="1866602" cy="4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17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462</Words>
  <Application>Microsoft Office PowerPoint</Application>
  <PresentationFormat>Bildschirmpräsentation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Book Antiqua</vt:lpstr>
      <vt:lpstr>Century Gothic</vt:lpstr>
      <vt:lpstr>Courier New</vt:lpstr>
      <vt:lpstr>Wingdings</vt:lpstr>
      <vt:lpstr>Apothecary</vt:lpstr>
      <vt:lpstr>FIXM – GUFI Manfred Beckmann (SOLITEC)</vt:lpstr>
      <vt:lpstr>Proposed Agenda</vt:lpstr>
      <vt:lpstr>Baseline Material</vt:lpstr>
      <vt:lpstr>GUFI Format</vt:lpstr>
      <vt:lpstr>GUFI Concept and Requirements</vt:lpstr>
      <vt:lpstr>GUFI Significant Issues</vt:lpstr>
      <vt:lpstr>ICAO FF-ICE Concept</vt:lpstr>
      <vt:lpstr>FF-ICE – Use Case Model</vt:lpstr>
      <vt:lpstr>FF-ICE – GUFI Provision</vt:lpstr>
      <vt:lpstr>FF-ICE – Domain Model</vt:lpstr>
      <vt:lpstr>References from FIXM to AIXM</vt:lpstr>
      <vt:lpstr>References from FIXM to AIXM</vt:lpstr>
      <vt:lpstr>Lessons Learned?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Manfred Beckmann</cp:lastModifiedBy>
  <cp:revision>573</cp:revision>
  <dcterms:created xsi:type="dcterms:W3CDTF">2006-08-16T00:00:00Z</dcterms:created>
  <dcterms:modified xsi:type="dcterms:W3CDTF">2016-12-02T13:36:56Z</dcterms:modified>
</cp:coreProperties>
</file>