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2" r:id="rId2"/>
    <p:sldMasterId id="2147483674" r:id="rId3"/>
    <p:sldMasterId id="2147483747" r:id="rId4"/>
  </p:sldMasterIdLst>
  <p:notesMasterIdLst>
    <p:notesMasterId r:id="rId41"/>
  </p:notesMasterIdLst>
  <p:handoutMasterIdLst>
    <p:handoutMasterId r:id="rId42"/>
  </p:handoutMasterIdLst>
  <p:sldIdLst>
    <p:sldId id="422" r:id="rId5"/>
    <p:sldId id="421" r:id="rId6"/>
    <p:sldId id="369" r:id="rId7"/>
    <p:sldId id="378" r:id="rId8"/>
    <p:sldId id="370" r:id="rId9"/>
    <p:sldId id="416" r:id="rId10"/>
    <p:sldId id="417" r:id="rId11"/>
    <p:sldId id="420" r:id="rId12"/>
    <p:sldId id="393" r:id="rId13"/>
    <p:sldId id="394" r:id="rId14"/>
    <p:sldId id="395" r:id="rId15"/>
    <p:sldId id="396" r:id="rId16"/>
    <p:sldId id="397" r:id="rId17"/>
    <p:sldId id="398" r:id="rId18"/>
    <p:sldId id="399" r:id="rId19"/>
    <p:sldId id="400" r:id="rId20"/>
    <p:sldId id="401" r:id="rId21"/>
    <p:sldId id="402" r:id="rId22"/>
    <p:sldId id="404" r:id="rId23"/>
    <p:sldId id="385" r:id="rId24"/>
    <p:sldId id="386" r:id="rId25"/>
    <p:sldId id="406" r:id="rId26"/>
    <p:sldId id="372" r:id="rId27"/>
    <p:sldId id="383" r:id="rId28"/>
    <p:sldId id="380" r:id="rId29"/>
    <p:sldId id="382" r:id="rId30"/>
    <p:sldId id="413" r:id="rId31"/>
    <p:sldId id="414" r:id="rId32"/>
    <p:sldId id="411" r:id="rId33"/>
    <p:sldId id="418" r:id="rId34"/>
    <p:sldId id="412" r:id="rId35"/>
    <p:sldId id="409" r:id="rId36"/>
    <p:sldId id="408" r:id="rId37"/>
    <p:sldId id="419" r:id="rId38"/>
    <p:sldId id="358" r:id="rId39"/>
    <p:sldId id="359" r:id="rId4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95C6F"/>
    <a:srgbClr val="6A6E84"/>
    <a:srgbClr val="9093A6"/>
    <a:srgbClr val="464646"/>
    <a:srgbClr val="460000"/>
    <a:srgbClr val="00003E"/>
    <a:srgbClr val="5C0000"/>
    <a:srgbClr val="C2C2C2"/>
    <a:srgbClr val="002200"/>
    <a:srgbClr val="6DF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6" autoAdjust="0"/>
    <p:restoredTop sz="96803" autoAdjust="0"/>
  </p:normalViewPr>
  <p:slideViewPr>
    <p:cSldViewPr snapToGrid="0">
      <p:cViewPr>
        <p:scale>
          <a:sx n="70" d="100"/>
          <a:sy n="70" d="100"/>
        </p:scale>
        <p:origin x="-1416" y="-126"/>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80" d="100"/>
          <a:sy n="80" d="100"/>
        </p:scale>
        <p:origin x="-1014" y="-72"/>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Annual United States NOTAMs</a:t>
            </a:r>
          </a:p>
        </c:rich>
      </c:tx>
      <c:layout/>
      <c:overlay val="0"/>
    </c:title>
    <c:autoTitleDeleted val="0"/>
    <c:plotArea>
      <c:layout/>
      <c:lineChart>
        <c:grouping val="standard"/>
        <c:varyColors val="0"/>
        <c:ser>
          <c:idx val="0"/>
          <c:order val="0"/>
          <c:tx>
            <c:strRef>
              <c:f>'totals and charts'!$A$14</c:f>
              <c:strCache>
                <c:ptCount val="1"/>
                <c:pt idx="0">
                  <c:v>Total United States NOTAMs</c:v>
                </c:pt>
              </c:strCache>
            </c:strRef>
          </c:tx>
          <c:cat>
            <c:strRef>
              <c:f>'totals and charts'!$B$10:$E$10</c:f>
              <c:strCache>
                <c:ptCount val="4"/>
                <c:pt idx="0">
                  <c:v>2010 </c:v>
                </c:pt>
                <c:pt idx="1">
                  <c:v>2011 </c:v>
                </c:pt>
                <c:pt idx="2">
                  <c:v>2012 </c:v>
                </c:pt>
                <c:pt idx="3">
                  <c:v>2013 </c:v>
                </c:pt>
              </c:strCache>
            </c:strRef>
          </c:cat>
          <c:val>
            <c:numRef>
              <c:f>'totals and charts'!$B$14:$E$14</c:f>
              <c:numCache>
                <c:formatCode>_(* #,##0_);_(* \(#,##0\);_(* "-"??_);_(@_)</c:formatCode>
                <c:ptCount val="4"/>
                <c:pt idx="0">
                  <c:v>1063447</c:v>
                </c:pt>
                <c:pt idx="1">
                  <c:v>1138324</c:v>
                </c:pt>
                <c:pt idx="2">
                  <c:v>1192406</c:v>
                </c:pt>
                <c:pt idx="3">
                  <c:v>1349804</c:v>
                </c:pt>
              </c:numCache>
            </c:numRef>
          </c:val>
          <c:smooth val="0"/>
        </c:ser>
        <c:dLbls>
          <c:showLegendKey val="0"/>
          <c:showVal val="0"/>
          <c:showCatName val="0"/>
          <c:showSerName val="0"/>
          <c:showPercent val="0"/>
          <c:showBubbleSize val="0"/>
        </c:dLbls>
        <c:marker val="1"/>
        <c:smooth val="0"/>
        <c:axId val="86572416"/>
        <c:axId val="86639744"/>
      </c:lineChart>
      <c:catAx>
        <c:axId val="86572416"/>
        <c:scaling>
          <c:orientation val="minMax"/>
        </c:scaling>
        <c:delete val="0"/>
        <c:axPos val="b"/>
        <c:majorTickMark val="out"/>
        <c:minorTickMark val="none"/>
        <c:tickLblPos val="nextTo"/>
        <c:crossAx val="86639744"/>
        <c:crosses val="autoZero"/>
        <c:auto val="1"/>
        <c:lblAlgn val="ctr"/>
        <c:lblOffset val="100"/>
        <c:noMultiLvlLbl val="0"/>
      </c:catAx>
      <c:valAx>
        <c:axId val="86639744"/>
        <c:scaling>
          <c:orientation val="minMax"/>
        </c:scaling>
        <c:delete val="0"/>
        <c:axPos val="l"/>
        <c:majorGridlines/>
        <c:numFmt formatCode="_(* #,##0_);_(* \(#,##0\);_(* &quot;-&quot;??_);_(@_)" sourceLinked="1"/>
        <c:majorTickMark val="out"/>
        <c:minorTickMark val="none"/>
        <c:tickLblPos val="nextTo"/>
        <c:crossAx val="86572416"/>
        <c:crosses val="autoZero"/>
        <c:crossBetween val="between"/>
      </c:valAx>
    </c:plotArea>
    <c:legend>
      <c:legendPos val="b"/>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defRPr/>
            </a:pPr>
            <a:r>
              <a:rPr lang="en-US"/>
              <a:t>Annual United States NOTAMs</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'totals and charts'!$A$11</c:f>
              <c:strCache>
                <c:ptCount val="1"/>
                <c:pt idx="0">
                  <c:v>US Domestic NOTAMs</c:v>
                </c:pt>
              </c:strCache>
            </c:strRef>
          </c:tx>
          <c:invertIfNegative val="0"/>
          <c:cat>
            <c:strRef>
              <c:f>'totals and charts'!$B$10:$E$10</c:f>
              <c:strCache>
                <c:ptCount val="4"/>
                <c:pt idx="0">
                  <c:v>2010 </c:v>
                </c:pt>
                <c:pt idx="1">
                  <c:v>2011 </c:v>
                </c:pt>
                <c:pt idx="2">
                  <c:v>2012 </c:v>
                </c:pt>
                <c:pt idx="3">
                  <c:v>2013 </c:v>
                </c:pt>
              </c:strCache>
            </c:strRef>
          </c:cat>
          <c:val>
            <c:numRef>
              <c:f>'totals and charts'!$B$11:$E$11</c:f>
              <c:numCache>
                <c:formatCode>_(* #,##0_);_(* \(#,##0\);_(* "-"??_);_(@_)</c:formatCode>
                <c:ptCount val="4"/>
                <c:pt idx="0">
                  <c:v>710519</c:v>
                </c:pt>
                <c:pt idx="1">
                  <c:v>744456</c:v>
                </c:pt>
                <c:pt idx="2">
                  <c:v>759900</c:v>
                </c:pt>
                <c:pt idx="3">
                  <c:v>837982</c:v>
                </c:pt>
              </c:numCache>
            </c:numRef>
          </c:val>
        </c:ser>
        <c:ser>
          <c:idx val="1"/>
          <c:order val="1"/>
          <c:tx>
            <c:strRef>
              <c:f>'totals and charts'!$A$12</c:f>
              <c:strCache>
                <c:ptCount val="1"/>
                <c:pt idx="0">
                  <c:v>US International NOTAMs</c:v>
                </c:pt>
              </c:strCache>
            </c:strRef>
          </c:tx>
          <c:invertIfNegative val="0"/>
          <c:cat>
            <c:strRef>
              <c:f>'totals and charts'!$B$10:$E$10</c:f>
              <c:strCache>
                <c:ptCount val="4"/>
                <c:pt idx="0">
                  <c:v>2010 </c:v>
                </c:pt>
                <c:pt idx="1">
                  <c:v>2011 </c:v>
                </c:pt>
                <c:pt idx="2">
                  <c:v>2012 </c:v>
                </c:pt>
                <c:pt idx="3">
                  <c:v>2013 </c:v>
                </c:pt>
              </c:strCache>
            </c:strRef>
          </c:cat>
          <c:val>
            <c:numRef>
              <c:f>'totals and charts'!$B$12:$E$12</c:f>
              <c:numCache>
                <c:formatCode>_(* #,##0_);_(* \(#,##0\);_(* "-"??_);_(@_)</c:formatCode>
                <c:ptCount val="4"/>
                <c:pt idx="0">
                  <c:v>295933</c:v>
                </c:pt>
                <c:pt idx="1">
                  <c:v>325879</c:v>
                </c:pt>
                <c:pt idx="2">
                  <c:v>350373</c:v>
                </c:pt>
                <c:pt idx="3">
                  <c:v>434628</c:v>
                </c:pt>
              </c:numCache>
            </c:numRef>
          </c:val>
        </c:ser>
        <c:ser>
          <c:idx val="2"/>
          <c:order val="2"/>
          <c:tx>
            <c:strRef>
              <c:f>'totals and charts'!$A$13</c:f>
              <c:strCache>
                <c:ptCount val="1"/>
                <c:pt idx="0">
                  <c:v>US FDC NOTAMs</c:v>
                </c:pt>
              </c:strCache>
            </c:strRef>
          </c:tx>
          <c:invertIfNegative val="0"/>
          <c:cat>
            <c:strRef>
              <c:f>'totals and charts'!$B$10:$E$10</c:f>
              <c:strCache>
                <c:ptCount val="4"/>
                <c:pt idx="0">
                  <c:v>2010 </c:v>
                </c:pt>
                <c:pt idx="1">
                  <c:v>2011 </c:v>
                </c:pt>
                <c:pt idx="2">
                  <c:v>2012 </c:v>
                </c:pt>
                <c:pt idx="3">
                  <c:v>2013 </c:v>
                </c:pt>
              </c:strCache>
            </c:strRef>
          </c:cat>
          <c:val>
            <c:numRef>
              <c:f>'totals and charts'!$B$13:$E$13</c:f>
              <c:numCache>
                <c:formatCode>_(* #,##0_);_(* \(#,##0\);_(* "-"??_);_(@_)</c:formatCode>
                <c:ptCount val="4"/>
                <c:pt idx="0">
                  <c:v>56995</c:v>
                </c:pt>
                <c:pt idx="1">
                  <c:v>67989</c:v>
                </c:pt>
                <c:pt idx="2">
                  <c:v>82133</c:v>
                </c:pt>
                <c:pt idx="3">
                  <c:v>77194</c:v>
                </c:pt>
              </c:numCache>
            </c:numRef>
          </c:val>
        </c:ser>
        <c:dLbls>
          <c:showLegendKey val="0"/>
          <c:showVal val="0"/>
          <c:showCatName val="0"/>
          <c:showSerName val="0"/>
          <c:showPercent val="0"/>
          <c:showBubbleSize val="0"/>
        </c:dLbls>
        <c:gapWidth val="150"/>
        <c:shape val="box"/>
        <c:axId val="86760448"/>
        <c:axId val="86766336"/>
        <c:axId val="0"/>
      </c:bar3DChart>
      <c:catAx>
        <c:axId val="86760448"/>
        <c:scaling>
          <c:orientation val="minMax"/>
        </c:scaling>
        <c:delete val="0"/>
        <c:axPos val="b"/>
        <c:majorTickMark val="out"/>
        <c:minorTickMark val="none"/>
        <c:tickLblPos val="nextTo"/>
        <c:crossAx val="86766336"/>
        <c:crosses val="autoZero"/>
        <c:auto val="1"/>
        <c:lblAlgn val="ctr"/>
        <c:lblOffset val="100"/>
        <c:noMultiLvlLbl val="0"/>
      </c:catAx>
      <c:valAx>
        <c:axId val="86766336"/>
        <c:scaling>
          <c:orientation val="minMax"/>
        </c:scaling>
        <c:delete val="0"/>
        <c:axPos val="l"/>
        <c:majorGridlines/>
        <c:numFmt formatCode="_(* #,##0_);_(* \(#,##0\);_(* &quot;-&quot;??_);_(@_)" sourceLinked="1"/>
        <c:majorTickMark val="out"/>
        <c:minorTickMark val="none"/>
        <c:tickLblPos val="nextTo"/>
        <c:crossAx val="86760448"/>
        <c:crosses val="autoZero"/>
        <c:crossBetween val="between"/>
      </c:valAx>
    </c:plotArea>
    <c:legend>
      <c:legendPos val="b"/>
      <c:layout/>
      <c:overlay val="0"/>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2397" tIns="46199" rIns="92397" bIns="46199" numCol="1" anchor="t" anchorCtr="0" compatLnSpc="1">
            <a:prstTxWarp prst="textNoShape">
              <a:avLst/>
            </a:prstTxWarp>
          </a:bodyPr>
          <a:lstStyle>
            <a:lvl1pPr defTabSz="925010">
              <a:spcBef>
                <a:spcPct val="0"/>
              </a:spcBef>
              <a:buFontTx/>
              <a:buNone/>
              <a:defRPr sz="1200">
                <a:latin typeface="Times New Roman" pitchFamily="18" charset="0"/>
              </a:defRPr>
            </a:lvl1pPr>
          </a:lstStyle>
          <a:p>
            <a:pPr>
              <a:defRPr/>
            </a:pPr>
            <a:endParaRPr lang="en-US" dirty="0"/>
          </a:p>
        </p:txBody>
      </p:sp>
      <p:sp>
        <p:nvSpPr>
          <p:cNvPr id="24579" name="Rectangle 3"/>
          <p:cNvSpPr>
            <a:spLocks noGrp="1" noChangeArrowheads="1"/>
          </p:cNvSpPr>
          <p:nvPr>
            <p:ph type="dt" sz="quarter" idx="1"/>
          </p:nvPr>
        </p:nvSpPr>
        <p:spPr bwMode="auto">
          <a:xfrm>
            <a:off x="3971925" y="0"/>
            <a:ext cx="3038475" cy="465138"/>
          </a:xfrm>
          <a:prstGeom prst="rect">
            <a:avLst/>
          </a:prstGeom>
          <a:noFill/>
          <a:ln>
            <a:noFill/>
          </a:ln>
          <a:effectLst/>
          <a:extLst/>
        </p:spPr>
        <p:txBody>
          <a:bodyPr vert="horz" wrap="square" lIns="92397" tIns="46199" rIns="92397" bIns="46199" numCol="1" anchor="t" anchorCtr="0" compatLnSpc="1">
            <a:prstTxWarp prst="textNoShape">
              <a:avLst/>
            </a:prstTxWarp>
          </a:bodyPr>
          <a:lstStyle>
            <a:lvl1pPr algn="r" defTabSz="925010">
              <a:spcBef>
                <a:spcPct val="0"/>
              </a:spcBef>
              <a:buFontTx/>
              <a:buNone/>
              <a:defRPr sz="1200">
                <a:latin typeface="Times New Roman" pitchFamily="18" charset="0"/>
              </a:defRPr>
            </a:lvl1pPr>
          </a:lstStyle>
          <a:p>
            <a:pPr>
              <a:defRPr/>
            </a:pPr>
            <a:endParaRPr lang="en-US" dirty="0"/>
          </a:p>
        </p:txBody>
      </p:sp>
      <p:sp>
        <p:nvSpPr>
          <p:cNvPr id="24580" name="Rectangle 4"/>
          <p:cNvSpPr>
            <a:spLocks noGrp="1" noChangeArrowheads="1"/>
          </p:cNvSpPr>
          <p:nvPr>
            <p:ph type="ftr" sz="quarter" idx="2"/>
          </p:nvPr>
        </p:nvSpPr>
        <p:spPr bwMode="auto">
          <a:xfrm>
            <a:off x="0" y="8831263"/>
            <a:ext cx="3038475" cy="465137"/>
          </a:xfrm>
          <a:prstGeom prst="rect">
            <a:avLst/>
          </a:prstGeom>
          <a:noFill/>
          <a:ln>
            <a:noFill/>
          </a:ln>
          <a:effectLst/>
          <a:extLst/>
        </p:spPr>
        <p:txBody>
          <a:bodyPr vert="horz" wrap="square" lIns="92397" tIns="46199" rIns="92397" bIns="46199" numCol="1" anchor="b" anchorCtr="0" compatLnSpc="1">
            <a:prstTxWarp prst="textNoShape">
              <a:avLst/>
            </a:prstTxWarp>
          </a:bodyPr>
          <a:lstStyle>
            <a:lvl1pPr defTabSz="925010">
              <a:spcBef>
                <a:spcPct val="0"/>
              </a:spcBef>
              <a:buFontTx/>
              <a:buNone/>
              <a:defRPr sz="1200">
                <a:latin typeface="Times New Roman" pitchFamily="18" charset="0"/>
              </a:defRPr>
            </a:lvl1pPr>
          </a:lstStyle>
          <a:p>
            <a:pPr>
              <a:defRPr/>
            </a:pPr>
            <a:endParaRPr lang="en-US" dirty="0"/>
          </a:p>
        </p:txBody>
      </p:sp>
      <p:sp>
        <p:nvSpPr>
          <p:cNvPr id="24581" name="Rectangle 5"/>
          <p:cNvSpPr>
            <a:spLocks noGrp="1" noChangeArrowheads="1"/>
          </p:cNvSpPr>
          <p:nvPr>
            <p:ph type="sldNum" sz="quarter" idx="3"/>
          </p:nvPr>
        </p:nvSpPr>
        <p:spPr bwMode="auto">
          <a:xfrm>
            <a:off x="3971925" y="8831263"/>
            <a:ext cx="3038475" cy="465137"/>
          </a:xfrm>
          <a:prstGeom prst="rect">
            <a:avLst/>
          </a:prstGeom>
          <a:noFill/>
          <a:ln>
            <a:noFill/>
          </a:ln>
          <a:effectLst/>
          <a:extLst/>
        </p:spPr>
        <p:txBody>
          <a:bodyPr vert="horz" wrap="square" lIns="92397" tIns="46199" rIns="92397" bIns="46199" numCol="1" anchor="b" anchorCtr="0" compatLnSpc="1">
            <a:prstTxWarp prst="textNoShape">
              <a:avLst/>
            </a:prstTxWarp>
          </a:bodyPr>
          <a:lstStyle>
            <a:lvl1pPr algn="r" defTabSz="925010">
              <a:spcBef>
                <a:spcPct val="0"/>
              </a:spcBef>
              <a:buFontTx/>
              <a:buNone/>
              <a:defRPr sz="1200">
                <a:latin typeface="Times New Roman" pitchFamily="18" charset="0"/>
              </a:defRPr>
            </a:lvl1pPr>
          </a:lstStyle>
          <a:p>
            <a:pPr>
              <a:defRPr/>
            </a:pPr>
            <a:fld id="{1BBB3D42-62FA-4209-98D6-5B9AB3E4001D}" type="slidenum">
              <a:rPr lang="en-US"/>
              <a:pPr>
                <a:defRPr/>
              </a:pPr>
              <a:t>‹#›</a:t>
            </a:fld>
            <a:endParaRPr lang="en-US" dirty="0"/>
          </a:p>
        </p:txBody>
      </p:sp>
    </p:spTree>
    <p:extLst>
      <p:ext uri="{BB962C8B-B14F-4D97-AF65-F5344CB8AC3E}">
        <p14:creationId xmlns:p14="http://schemas.microsoft.com/office/powerpoint/2010/main" val="448892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2397" tIns="46199" rIns="92397" bIns="46199" numCol="1" anchor="t" anchorCtr="0" compatLnSpc="1">
            <a:prstTxWarp prst="textNoShape">
              <a:avLst/>
            </a:prstTxWarp>
          </a:bodyPr>
          <a:lstStyle>
            <a:lvl1pPr defTabSz="925010">
              <a:spcBef>
                <a:spcPct val="0"/>
              </a:spcBef>
              <a:buFontTx/>
              <a:buNone/>
              <a:defRPr sz="1200">
                <a:latin typeface="Times New Roman" pitchFamily="18" charset="0"/>
              </a:defRPr>
            </a:lvl1pPr>
          </a:lstStyle>
          <a:p>
            <a:pPr>
              <a:defRPr/>
            </a:pPr>
            <a:endParaRPr lang="en-US" dirty="0"/>
          </a:p>
        </p:txBody>
      </p:sp>
      <p:sp>
        <p:nvSpPr>
          <p:cNvPr id="21507" name="Rectangle 3"/>
          <p:cNvSpPr>
            <a:spLocks noGrp="1" noChangeArrowheads="1"/>
          </p:cNvSpPr>
          <p:nvPr>
            <p:ph type="dt" idx="1"/>
          </p:nvPr>
        </p:nvSpPr>
        <p:spPr bwMode="auto">
          <a:xfrm>
            <a:off x="3971925" y="0"/>
            <a:ext cx="3038475" cy="465138"/>
          </a:xfrm>
          <a:prstGeom prst="rect">
            <a:avLst/>
          </a:prstGeom>
          <a:noFill/>
          <a:ln>
            <a:noFill/>
          </a:ln>
          <a:effectLst/>
          <a:extLst/>
        </p:spPr>
        <p:txBody>
          <a:bodyPr vert="horz" wrap="square" lIns="92397" tIns="46199" rIns="92397" bIns="46199" numCol="1" anchor="t" anchorCtr="0" compatLnSpc="1">
            <a:prstTxWarp prst="textNoShape">
              <a:avLst/>
            </a:prstTxWarp>
          </a:bodyPr>
          <a:lstStyle>
            <a:lvl1pPr algn="r" defTabSz="925010">
              <a:spcBef>
                <a:spcPct val="0"/>
              </a:spcBef>
              <a:buFontTx/>
              <a:buNone/>
              <a:defRPr sz="1200">
                <a:latin typeface="Times New Roman" pitchFamily="18" charset="0"/>
              </a:defRPr>
            </a:lvl1pPr>
          </a:lstStyle>
          <a:p>
            <a:pPr>
              <a:defRPr/>
            </a:pPr>
            <a:endParaRPr lang="en-US" dirty="0"/>
          </a:p>
        </p:txBody>
      </p:sp>
      <p:sp>
        <p:nvSpPr>
          <p:cNvPr id="30724" name="Rectangle 4"/>
          <p:cNvSpPr>
            <a:spLocks noGrp="1" noRot="1" noChangeAspect="1" noChangeArrowheads="1" noTextEdit="1"/>
          </p:cNvSpPr>
          <p:nvPr>
            <p:ph type="sldImg" idx="2"/>
          </p:nvPr>
        </p:nvSpPr>
        <p:spPr bwMode="auto">
          <a:xfrm>
            <a:off x="1181100" y="695325"/>
            <a:ext cx="4651375"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35038" y="4416425"/>
            <a:ext cx="5140325" cy="4183063"/>
          </a:xfrm>
          <a:prstGeom prst="rect">
            <a:avLst/>
          </a:prstGeom>
          <a:noFill/>
          <a:ln>
            <a:noFill/>
          </a:ln>
          <a:effectLst/>
          <a:extLst/>
        </p:spPr>
        <p:txBody>
          <a:bodyPr vert="horz" wrap="square" lIns="92397" tIns="46199" rIns="92397" bIns="4619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31263"/>
            <a:ext cx="3038475" cy="465137"/>
          </a:xfrm>
          <a:prstGeom prst="rect">
            <a:avLst/>
          </a:prstGeom>
          <a:noFill/>
          <a:ln>
            <a:noFill/>
          </a:ln>
          <a:effectLst/>
          <a:extLst/>
        </p:spPr>
        <p:txBody>
          <a:bodyPr vert="horz" wrap="square" lIns="92397" tIns="46199" rIns="92397" bIns="46199" numCol="1" anchor="b" anchorCtr="0" compatLnSpc="1">
            <a:prstTxWarp prst="textNoShape">
              <a:avLst/>
            </a:prstTxWarp>
          </a:bodyPr>
          <a:lstStyle>
            <a:lvl1pPr defTabSz="925010">
              <a:spcBef>
                <a:spcPct val="0"/>
              </a:spcBef>
              <a:buFontTx/>
              <a:buNone/>
              <a:defRPr sz="1200">
                <a:latin typeface="Times New Roman" pitchFamily="18" charset="0"/>
              </a:defRPr>
            </a:lvl1pPr>
          </a:lstStyle>
          <a:p>
            <a:pPr>
              <a:defRPr/>
            </a:pPr>
            <a:endParaRPr lang="en-US" dirty="0"/>
          </a:p>
        </p:txBody>
      </p:sp>
      <p:sp>
        <p:nvSpPr>
          <p:cNvPr id="21511" name="Rectangle 7"/>
          <p:cNvSpPr>
            <a:spLocks noGrp="1" noChangeArrowheads="1"/>
          </p:cNvSpPr>
          <p:nvPr>
            <p:ph type="sldNum" sz="quarter" idx="5"/>
          </p:nvPr>
        </p:nvSpPr>
        <p:spPr bwMode="auto">
          <a:xfrm>
            <a:off x="3971925" y="8831263"/>
            <a:ext cx="3038475" cy="465137"/>
          </a:xfrm>
          <a:prstGeom prst="rect">
            <a:avLst/>
          </a:prstGeom>
          <a:noFill/>
          <a:ln>
            <a:noFill/>
          </a:ln>
          <a:effectLst/>
          <a:extLst/>
        </p:spPr>
        <p:txBody>
          <a:bodyPr vert="horz" wrap="square" lIns="92397" tIns="46199" rIns="92397" bIns="46199" numCol="1" anchor="b" anchorCtr="0" compatLnSpc="1">
            <a:prstTxWarp prst="textNoShape">
              <a:avLst/>
            </a:prstTxWarp>
          </a:bodyPr>
          <a:lstStyle>
            <a:lvl1pPr algn="r" defTabSz="925010">
              <a:spcBef>
                <a:spcPct val="0"/>
              </a:spcBef>
              <a:buFontTx/>
              <a:buNone/>
              <a:defRPr sz="1200">
                <a:latin typeface="Times New Roman" pitchFamily="18" charset="0"/>
              </a:defRPr>
            </a:lvl1pPr>
          </a:lstStyle>
          <a:p>
            <a:pPr>
              <a:defRPr/>
            </a:pPr>
            <a:fld id="{9D8C88A4-67EA-4CD4-AB4A-9DC2101D0141}" type="slidenum">
              <a:rPr lang="en-US"/>
              <a:pPr>
                <a:defRPr/>
              </a:pPr>
              <a:t>‹#›</a:t>
            </a:fld>
            <a:endParaRPr lang="en-US" dirty="0"/>
          </a:p>
        </p:txBody>
      </p:sp>
    </p:spTree>
    <p:extLst>
      <p:ext uri="{BB962C8B-B14F-4D97-AF65-F5344CB8AC3E}">
        <p14:creationId xmlns:p14="http://schemas.microsoft.com/office/powerpoint/2010/main" val="3168277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8C88A4-67EA-4CD4-AB4A-9DC2101D0141}" type="slidenum">
              <a:rPr lang="en-US" smtClean="0"/>
              <a:pPr>
                <a:defRPr/>
              </a:pPr>
              <a:t>2</a:t>
            </a:fld>
            <a:endParaRPr lang="en-US" dirty="0"/>
          </a:p>
        </p:txBody>
      </p:sp>
    </p:spTree>
    <p:extLst>
      <p:ext uri="{BB962C8B-B14F-4D97-AF65-F5344CB8AC3E}">
        <p14:creationId xmlns:p14="http://schemas.microsoft.com/office/powerpoint/2010/main" val="4091126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11</a:t>
            </a:fld>
            <a:endParaRPr lang="en-US" sz="1200" dirty="0"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12</a:t>
            </a:fld>
            <a:endParaRPr lang="en-US" sz="1200" dirty="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13</a:t>
            </a:fld>
            <a:endParaRPr lang="en-US" sz="1200" dirty="0"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14</a:t>
            </a:fld>
            <a:endParaRPr lang="en-US" sz="1200" dirty="0"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15</a:t>
            </a:fld>
            <a:endParaRPr lang="en-US" sz="1200" dirty="0"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16</a:t>
            </a:fld>
            <a:endParaRPr lang="en-US" sz="1200" dirty="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17</a:t>
            </a:fld>
            <a:endParaRPr lang="en-US" sz="1200" dirty="0"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18</a:t>
            </a:fld>
            <a:endParaRPr lang="en-US" sz="1200" dirty="0"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19</a:t>
            </a:fld>
            <a:endParaRPr lang="en-US" sz="1200" dirty="0"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20</a:t>
            </a:fld>
            <a:endParaRPr lang="en-US" sz="1200" dirty="0"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3</a:t>
            </a:fld>
            <a:endParaRPr lang="en-US" sz="1200" dirty="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21</a:t>
            </a:fld>
            <a:endParaRPr lang="en-US" sz="1200" dirty="0"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22</a:t>
            </a:fld>
            <a:endParaRPr lang="en-US" sz="1200" dirty="0"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23</a:t>
            </a:fld>
            <a:endParaRPr lang="en-US" sz="1200" dirty="0"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24</a:t>
            </a:fld>
            <a:endParaRPr lang="en-US" sz="1200" dirty="0"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25</a:t>
            </a:fld>
            <a:endParaRPr lang="en-US" sz="1200" dirty="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26</a:t>
            </a:fld>
            <a:endParaRPr lang="en-US" sz="1200" dirty="0"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27</a:t>
            </a:fld>
            <a:endParaRPr lang="en-US" sz="1200" dirty="0"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28</a:t>
            </a:fld>
            <a:endParaRPr lang="en-US" sz="1200" dirty="0"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29</a:t>
            </a:fld>
            <a:endParaRPr lang="en-US" sz="1200" dirty="0"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30</a:t>
            </a:fld>
            <a:endParaRPr lang="en-US" sz="1200" dirty="0"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4</a:t>
            </a:fld>
            <a:endParaRPr lang="en-US" sz="1200" dirty="0"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31</a:t>
            </a:fld>
            <a:endParaRPr lang="en-US" sz="1200" dirty="0"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32</a:t>
            </a:fld>
            <a:endParaRPr lang="en-US" sz="1200" dirty="0"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33</a:t>
            </a:fld>
            <a:endParaRPr lang="en-US" sz="1200" dirty="0"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34</a:t>
            </a:fld>
            <a:endParaRPr lang="en-US" sz="1200" dirty="0"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8C88A4-67EA-4CD4-AB4A-9DC2101D0141}" type="slidenum">
              <a:rPr lang="en-US" smtClean="0"/>
              <a:pPr>
                <a:defRPr/>
              </a:pPr>
              <a:t>35</a:t>
            </a:fld>
            <a:endParaRPr lang="en-US" dirty="0"/>
          </a:p>
        </p:txBody>
      </p:sp>
    </p:spTree>
    <p:extLst>
      <p:ext uri="{BB962C8B-B14F-4D97-AF65-F5344CB8AC3E}">
        <p14:creationId xmlns:p14="http://schemas.microsoft.com/office/powerpoint/2010/main" val="3156829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8C88A4-67EA-4CD4-AB4A-9DC2101D0141}" type="slidenum">
              <a:rPr lang="en-US" smtClean="0"/>
              <a:pPr>
                <a:defRPr/>
              </a:pPr>
              <a:t>36</a:t>
            </a:fld>
            <a:endParaRPr lang="en-US" dirty="0"/>
          </a:p>
        </p:txBody>
      </p:sp>
    </p:spTree>
    <p:extLst>
      <p:ext uri="{BB962C8B-B14F-4D97-AF65-F5344CB8AC3E}">
        <p14:creationId xmlns:p14="http://schemas.microsoft.com/office/powerpoint/2010/main" val="4009794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5</a:t>
            </a:fld>
            <a:endParaRPr lang="en-US" sz="1200" dirty="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6</a:t>
            </a:fld>
            <a:endParaRPr lang="en-US" sz="1200" dirty="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7</a:t>
            </a:fld>
            <a:endParaRPr lang="en-US" sz="1200" dirty="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8</a:t>
            </a:fld>
            <a:endParaRPr lang="en-US" sz="1200" dirty="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9</a:t>
            </a:fld>
            <a:endParaRPr lang="en-US" sz="1200" dirty="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defRPr>
            </a:lvl1pPr>
            <a:lvl2pPr marL="742950" indent="-285750" defTabSz="923925" eaLnBrk="0" hangingPunct="0">
              <a:defRPr sz="2400">
                <a:solidFill>
                  <a:schemeClr val="tx1"/>
                </a:solidFill>
                <a:latin typeface="Arial" charset="0"/>
              </a:defRPr>
            </a:lvl2pPr>
            <a:lvl3pPr marL="1143000" indent="-228600" defTabSz="923925" eaLnBrk="0" hangingPunct="0">
              <a:defRPr sz="2400">
                <a:solidFill>
                  <a:schemeClr val="tx1"/>
                </a:solidFill>
                <a:latin typeface="Arial" charset="0"/>
              </a:defRPr>
            </a:lvl3pPr>
            <a:lvl4pPr marL="1600200" indent="-228600" defTabSz="923925" eaLnBrk="0" hangingPunct="0">
              <a:defRPr sz="2400">
                <a:solidFill>
                  <a:schemeClr val="tx1"/>
                </a:solidFill>
                <a:latin typeface="Arial" charset="0"/>
              </a:defRPr>
            </a:lvl4pPr>
            <a:lvl5pPr marL="2057400" indent="-228600" defTabSz="923925" eaLnBrk="0" hangingPunct="0">
              <a:defRPr sz="2400">
                <a:solidFill>
                  <a:schemeClr val="tx1"/>
                </a:solidFill>
                <a:latin typeface="Arial" charset="0"/>
              </a:defRPr>
            </a:lvl5pPr>
            <a:lvl6pPr marL="2514600" indent="-228600" defTabSz="923925" eaLnBrk="0" fontAlgn="base" hangingPunct="0">
              <a:spcBef>
                <a:spcPct val="0"/>
              </a:spcBef>
              <a:spcAft>
                <a:spcPct val="0"/>
              </a:spcAft>
              <a:defRPr sz="2400">
                <a:solidFill>
                  <a:schemeClr val="tx1"/>
                </a:solidFill>
                <a:latin typeface="Arial" charset="0"/>
              </a:defRPr>
            </a:lvl6pPr>
            <a:lvl7pPr marL="2971800" indent="-228600" defTabSz="923925" eaLnBrk="0" fontAlgn="base" hangingPunct="0">
              <a:spcBef>
                <a:spcPct val="0"/>
              </a:spcBef>
              <a:spcAft>
                <a:spcPct val="0"/>
              </a:spcAft>
              <a:defRPr sz="2400">
                <a:solidFill>
                  <a:schemeClr val="tx1"/>
                </a:solidFill>
                <a:latin typeface="Arial" charset="0"/>
              </a:defRPr>
            </a:lvl7pPr>
            <a:lvl8pPr marL="3429000" indent="-228600" defTabSz="923925" eaLnBrk="0" fontAlgn="base" hangingPunct="0">
              <a:spcBef>
                <a:spcPct val="0"/>
              </a:spcBef>
              <a:spcAft>
                <a:spcPct val="0"/>
              </a:spcAft>
              <a:defRPr sz="2400">
                <a:solidFill>
                  <a:schemeClr val="tx1"/>
                </a:solidFill>
                <a:latin typeface="Arial" charset="0"/>
              </a:defRPr>
            </a:lvl8pPr>
            <a:lvl9pPr marL="3886200" indent="-228600" defTabSz="923925" eaLnBrk="0" fontAlgn="base" hangingPunct="0">
              <a:spcBef>
                <a:spcPct val="0"/>
              </a:spcBef>
              <a:spcAft>
                <a:spcPct val="0"/>
              </a:spcAft>
              <a:defRPr sz="2400">
                <a:solidFill>
                  <a:schemeClr val="tx1"/>
                </a:solidFill>
                <a:latin typeface="Arial" charset="0"/>
              </a:defRPr>
            </a:lvl9pPr>
          </a:lstStyle>
          <a:p>
            <a:pPr eaLnBrk="1" hangingPunct="1"/>
            <a:fld id="{F690CE11-EE75-4722-AC5B-8D6AFAEB8752}" type="slidenum">
              <a:rPr lang="en-US" sz="1200" smtClean="0">
                <a:latin typeface="Times New Roman" pitchFamily="18" charset="0"/>
              </a:rPr>
              <a:pPr eaLnBrk="1" hangingPunct="1"/>
              <a:t>10</a:t>
            </a:fld>
            <a:endParaRPr lang="en-US" sz="1200" dirty="0"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8000" y="0"/>
            <a:ext cx="355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427038" y="4497388"/>
            <a:ext cx="482282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400" dirty="0">
                <a:solidFill>
                  <a:srgbClr val="595C6F"/>
                </a:solidFill>
                <a:latin typeface="Arial" panose="020B0604020202020204" pitchFamily="34" charset="0"/>
                <a:cs typeface="Arial" panose="020B0604020202020204" pitchFamily="34" charset="0"/>
              </a:rPr>
              <a:t>Presented to:</a:t>
            </a:r>
          </a:p>
          <a:p>
            <a:pPr eaLnBrk="1" hangingPunct="1">
              <a:spcBef>
                <a:spcPct val="50000"/>
              </a:spcBef>
            </a:pPr>
            <a:endParaRPr lang="en-US" sz="1600" dirty="0">
              <a:solidFill>
                <a:srgbClr val="1D2F68"/>
              </a:solidFill>
              <a:latin typeface="Times New Roman" pitchFamily="18" charset="0"/>
              <a:cs typeface="Times New Roman" pitchFamily="18" charset="0"/>
            </a:endParaRPr>
          </a:p>
          <a:p>
            <a:pPr algn="l" rtl="0" eaLnBrk="1" fontAlgn="base" hangingPunct="1">
              <a:spcBef>
                <a:spcPct val="50000"/>
              </a:spcBef>
              <a:spcAft>
                <a:spcPct val="0"/>
              </a:spcAft>
            </a:pPr>
            <a:r>
              <a:rPr lang="en-US" sz="1400" kern="1200" dirty="0">
                <a:solidFill>
                  <a:srgbClr val="595C6F"/>
                </a:solidFill>
                <a:latin typeface="Arial" panose="020B0604020202020204" pitchFamily="34" charset="0"/>
                <a:ea typeface="+mn-ea"/>
                <a:cs typeface="Arial" panose="020B0604020202020204" pitchFamily="34" charset="0"/>
              </a:rPr>
              <a:t>By:</a:t>
            </a:r>
          </a:p>
          <a:p>
            <a:pPr algn="l" rtl="0" eaLnBrk="1" fontAlgn="base" hangingPunct="1">
              <a:spcBef>
                <a:spcPct val="50000"/>
              </a:spcBef>
              <a:spcAft>
                <a:spcPct val="0"/>
              </a:spcAft>
            </a:pPr>
            <a:endParaRPr lang="en-US" sz="1400" kern="1200" dirty="0" smtClean="0">
              <a:solidFill>
                <a:srgbClr val="595C6F"/>
              </a:solidFill>
              <a:latin typeface="Arial" panose="020B0604020202020204" pitchFamily="34" charset="0"/>
              <a:ea typeface="+mn-ea"/>
              <a:cs typeface="Arial" panose="020B0604020202020204" pitchFamily="34" charset="0"/>
            </a:endParaRPr>
          </a:p>
          <a:p>
            <a:pPr algn="l" rtl="0" eaLnBrk="1" fontAlgn="base" hangingPunct="1">
              <a:spcBef>
                <a:spcPct val="50000"/>
              </a:spcBef>
              <a:spcAft>
                <a:spcPct val="0"/>
              </a:spcAft>
            </a:pPr>
            <a:r>
              <a:rPr lang="en-US" sz="1400" kern="1200" dirty="0" smtClean="0">
                <a:solidFill>
                  <a:srgbClr val="595C6F"/>
                </a:solidFill>
                <a:latin typeface="Arial" panose="020B0604020202020204" pitchFamily="34" charset="0"/>
                <a:ea typeface="+mn-ea"/>
                <a:cs typeface="Arial" panose="020B0604020202020204" pitchFamily="34" charset="0"/>
              </a:rPr>
              <a:t>Date</a:t>
            </a:r>
            <a:r>
              <a:rPr lang="en-US" sz="1400" kern="1200" dirty="0">
                <a:solidFill>
                  <a:srgbClr val="595C6F"/>
                </a:solidFill>
                <a:latin typeface="Arial" panose="020B0604020202020204" pitchFamily="34" charset="0"/>
                <a:ea typeface="+mn-ea"/>
                <a:cs typeface="Arial" panose="020B0604020202020204" pitchFamily="34" charset="0"/>
              </a:rPr>
              <a:t>:</a:t>
            </a:r>
          </a:p>
          <a:p>
            <a:pPr eaLnBrk="1" hangingPunct="1">
              <a:spcBef>
                <a:spcPct val="50000"/>
              </a:spcBef>
            </a:pPr>
            <a:endParaRPr lang="en-US" sz="1600" dirty="0">
              <a:solidFill>
                <a:srgbClr val="1D2F68"/>
              </a:solidFill>
              <a:latin typeface="Times New Roman" pitchFamily="18" charset="0"/>
              <a:cs typeface="Times New Roman" pitchFamily="18" charset="0"/>
            </a:endParaRPr>
          </a:p>
        </p:txBody>
      </p:sp>
      <p:grpSp>
        <p:nvGrpSpPr>
          <p:cNvPr id="6" name="Group 1080"/>
          <p:cNvGrpSpPr>
            <a:grpSpLocks/>
          </p:cNvGrpSpPr>
          <p:nvPr userDrawn="1"/>
        </p:nvGrpSpPr>
        <p:grpSpPr bwMode="auto">
          <a:xfrm>
            <a:off x="5873750" y="271463"/>
            <a:ext cx="2749550" cy="909637"/>
            <a:chOff x="3700" y="171"/>
            <a:chExt cx="1732" cy="573"/>
          </a:xfrm>
        </p:grpSpPr>
        <p:pic>
          <p:nvPicPr>
            <p:cNvPr id="7"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00" y="171"/>
              <a:ext cx="573"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14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85000"/>
                </a:lnSpc>
              </a:pPr>
              <a:r>
                <a:rPr lang="en-US" sz="1800" b="1" dirty="0">
                  <a:solidFill>
                    <a:schemeClr val="bg1"/>
                  </a:solidFill>
                  <a:latin typeface="Times New Roman" pitchFamily="18" charset="0"/>
                  <a:cs typeface="Times New Roman" pitchFamily="18" charset="0"/>
                </a:rPr>
                <a:t>Federal Aviation</a:t>
              </a:r>
            </a:p>
            <a:p>
              <a:pPr eaLnBrk="1" hangingPunct="1">
                <a:lnSpc>
                  <a:spcPct val="85000"/>
                </a:lnSpc>
              </a:pPr>
              <a:r>
                <a:rPr lang="en-US" sz="1800" b="1" dirty="0">
                  <a:solidFill>
                    <a:schemeClr val="bg1"/>
                  </a:solidFill>
                  <a:latin typeface="Times New Roman" pitchFamily="18" charset="0"/>
                  <a:cs typeface="Times New Roman" pitchFamily="18" charset="0"/>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lgn="ctr">
              <a:defRPr/>
            </a:lvl1pPr>
          </a:lstStyle>
          <a:p>
            <a:pPr lvl="0"/>
            <a:r>
              <a:rPr lang="en-US" noProof="0" dirty="0" smtClean="0"/>
              <a:t>Click to edit Master title style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lgn="ctr">
              <a:buFontTx/>
              <a:buNone/>
              <a:defRPr sz="3200">
                <a:solidFill>
                  <a:schemeClr val="bg2"/>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264132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343DC9B-2900-4A67-A6FF-0F09984D1C8E}" type="slidenum">
              <a:rPr lang="en-US"/>
              <a:pPr>
                <a:defRPr/>
              </a:pPr>
              <a:t>‹#›</a:t>
            </a:fld>
            <a:endParaRPr lang="en-US" dirty="0"/>
          </a:p>
        </p:txBody>
      </p:sp>
    </p:spTree>
    <p:extLst>
      <p:ext uri="{BB962C8B-B14F-4D97-AF65-F5344CB8AC3E}">
        <p14:creationId xmlns:p14="http://schemas.microsoft.com/office/powerpoint/2010/main" val="900123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8B59C0D-3D12-4167-AE55-72902AF4F46C}" type="slidenum">
              <a:rPr lang="en-US"/>
              <a:pPr>
                <a:defRPr/>
              </a:pPr>
              <a:t>‹#›</a:t>
            </a:fld>
            <a:endParaRPr lang="en-US" dirty="0"/>
          </a:p>
        </p:txBody>
      </p:sp>
    </p:spTree>
    <p:extLst>
      <p:ext uri="{BB962C8B-B14F-4D97-AF65-F5344CB8AC3E}">
        <p14:creationId xmlns:p14="http://schemas.microsoft.com/office/powerpoint/2010/main" val="4101087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59D87124-0589-427E-82C4-9A1101CC779D}" type="slidenum">
              <a:rPr lang="en-US"/>
              <a:pPr>
                <a:defRPr/>
              </a:pPr>
              <a:t>‹#›</a:t>
            </a:fld>
            <a:endParaRPr lang="en-US" dirty="0"/>
          </a:p>
        </p:txBody>
      </p:sp>
    </p:spTree>
    <p:extLst>
      <p:ext uri="{BB962C8B-B14F-4D97-AF65-F5344CB8AC3E}">
        <p14:creationId xmlns:p14="http://schemas.microsoft.com/office/powerpoint/2010/main" val="735921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1E6EF14-D968-412F-8B41-17CAF0E2DE46}" type="slidenum">
              <a:rPr lang="en-US"/>
              <a:pPr>
                <a:defRPr/>
              </a:pPr>
              <a:t>‹#›</a:t>
            </a:fld>
            <a:endParaRPr lang="en-US" dirty="0"/>
          </a:p>
        </p:txBody>
      </p:sp>
    </p:spTree>
    <p:extLst>
      <p:ext uri="{BB962C8B-B14F-4D97-AF65-F5344CB8AC3E}">
        <p14:creationId xmlns:p14="http://schemas.microsoft.com/office/powerpoint/2010/main" val="3022352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7CE239C-52CC-4970-B904-269B36A067B9}" type="slidenum">
              <a:rPr lang="en-US"/>
              <a:pPr>
                <a:defRPr/>
              </a:pPr>
              <a:t>‹#›</a:t>
            </a:fld>
            <a:endParaRPr lang="en-US" dirty="0"/>
          </a:p>
        </p:txBody>
      </p:sp>
    </p:spTree>
    <p:extLst>
      <p:ext uri="{BB962C8B-B14F-4D97-AF65-F5344CB8AC3E}">
        <p14:creationId xmlns:p14="http://schemas.microsoft.com/office/powerpoint/2010/main" val="1702052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355C7EE-D2FB-451B-8EB1-1B7796C7CC5B}" type="slidenum">
              <a:rPr lang="en-US"/>
              <a:pPr>
                <a:defRPr/>
              </a:pPr>
              <a:t>‹#›</a:t>
            </a:fld>
            <a:endParaRPr lang="en-US" dirty="0"/>
          </a:p>
        </p:txBody>
      </p:sp>
    </p:spTree>
    <p:extLst>
      <p:ext uri="{BB962C8B-B14F-4D97-AF65-F5344CB8AC3E}">
        <p14:creationId xmlns:p14="http://schemas.microsoft.com/office/powerpoint/2010/main" val="737172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F75071C-6DA5-457D-8AE5-E86144EE8FFC}" type="slidenum">
              <a:rPr lang="en-US"/>
              <a:pPr>
                <a:defRPr/>
              </a:pPr>
              <a:t>‹#›</a:t>
            </a:fld>
            <a:endParaRPr lang="en-US" dirty="0"/>
          </a:p>
        </p:txBody>
      </p:sp>
    </p:spTree>
    <p:extLst>
      <p:ext uri="{BB962C8B-B14F-4D97-AF65-F5344CB8AC3E}">
        <p14:creationId xmlns:p14="http://schemas.microsoft.com/office/powerpoint/2010/main" val="1643109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4974F27-A572-4CF1-ACA8-7C77D82C5B10}" type="slidenum">
              <a:rPr lang="en-US"/>
              <a:pPr>
                <a:defRPr/>
              </a:pPr>
              <a:t>‹#›</a:t>
            </a:fld>
            <a:endParaRPr lang="en-US" dirty="0"/>
          </a:p>
        </p:txBody>
      </p:sp>
    </p:spTree>
    <p:extLst>
      <p:ext uri="{BB962C8B-B14F-4D97-AF65-F5344CB8AC3E}">
        <p14:creationId xmlns:p14="http://schemas.microsoft.com/office/powerpoint/2010/main" val="2333041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grpSp>
        <p:nvGrpSpPr>
          <p:cNvPr id="4" name="Group 1080"/>
          <p:cNvGrpSpPr>
            <a:grpSpLocks/>
          </p:cNvGrpSpPr>
          <p:nvPr/>
        </p:nvGrpSpPr>
        <p:grpSpPr bwMode="auto">
          <a:xfrm>
            <a:off x="5873750" y="269875"/>
            <a:ext cx="2895600" cy="911225"/>
            <a:chOff x="3700" y="170"/>
            <a:chExt cx="1824" cy="574"/>
          </a:xfrm>
        </p:grpSpPr>
        <p:pic>
          <p:nvPicPr>
            <p:cNvPr id="5" name="Picture 1079"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71"/>
            <p:cNvSpPr txBox="1">
              <a:spLocks noChangeArrowheads="1"/>
            </p:cNvSpPr>
            <p:nvPr userDrawn="1"/>
          </p:nvSpPr>
          <p:spPr bwMode="ltGray">
            <a:xfrm>
              <a:off x="4288" y="288"/>
              <a:ext cx="1236" cy="352"/>
            </a:xfrm>
            <a:prstGeom prst="rect">
              <a:avLst/>
            </a:prstGeom>
            <a:noFill/>
            <a:ln>
              <a:noFill/>
            </a:ln>
            <a:extLst/>
          </p:spPr>
          <p:txBody>
            <a:bodyPr wrap="none">
              <a:spAutoFit/>
            </a:bodyPr>
            <a:lstStyle>
              <a:lvl1pPr eaLnBrk="0" hangingPunct="0">
                <a:defRPr sz="2400" baseline="-25000">
                  <a:solidFill>
                    <a:schemeClr val="tx1"/>
                  </a:solidFill>
                  <a:latin typeface="Arial" charset="0"/>
                </a:defRPr>
              </a:lvl1pPr>
              <a:lvl2pPr marL="742950" indent="-285750" eaLnBrk="0" hangingPunct="0">
                <a:defRPr sz="2400" baseline="-25000">
                  <a:solidFill>
                    <a:schemeClr val="tx1"/>
                  </a:solidFill>
                  <a:latin typeface="Arial" charset="0"/>
                </a:defRPr>
              </a:lvl2pPr>
              <a:lvl3pPr marL="1143000" indent="-228600" eaLnBrk="0" hangingPunct="0">
                <a:defRPr sz="2400" baseline="-25000">
                  <a:solidFill>
                    <a:schemeClr val="tx1"/>
                  </a:solidFill>
                  <a:latin typeface="Arial" charset="0"/>
                </a:defRPr>
              </a:lvl3pPr>
              <a:lvl4pPr marL="1600200" indent="-228600" eaLnBrk="0" hangingPunct="0">
                <a:defRPr sz="2400" baseline="-25000">
                  <a:solidFill>
                    <a:schemeClr val="tx1"/>
                  </a:solidFill>
                  <a:latin typeface="Arial" charset="0"/>
                </a:defRPr>
              </a:lvl4pPr>
              <a:lvl5pPr marL="2057400" indent="-228600" eaLnBrk="0" hangingPunct="0">
                <a:defRPr sz="2400" baseline="-25000">
                  <a:solidFill>
                    <a:schemeClr val="tx1"/>
                  </a:solidFill>
                  <a:latin typeface="Arial" charset="0"/>
                </a:defRPr>
              </a:lvl5pPr>
              <a:lvl6pPr marL="2514600" indent="-228600" eaLnBrk="0" fontAlgn="base" hangingPunct="0">
                <a:spcBef>
                  <a:spcPct val="0"/>
                </a:spcBef>
                <a:spcAft>
                  <a:spcPct val="0"/>
                </a:spcAft>
                <a:defRPr sz="2400" baseline="-25000">
                  <a:solidFill>
                    <a:schemeClr val="tx1"/>
                  </a:solidFill>
                  <a:latin typeface="Arial" charset="0"/>
                </a:defRPr>
              </a:lvl6pPr>
              <a:lvl7pPr marL="2971800" indent="-228600" eaLnBrk="0" fontAlgn="base" hangingPunct="0">
                <a:spcBef>
                  <a:spcPct val="0"/>
                </a:spcBef>
                <a:spcAft>
                  <a:spcPct val="0"/>
                </a:spcAft>
                <a:defRPr sz="2400" baseline="-25000">
                  <a:solidFill>
                    <a:schemeClr val="tx1"/>
                  </a:solidFill>
                  <a:latin typeface="Arial" charset="0"/>
                </a:defRPr>
              </a:lvl7pPr>
              <a:lvl8pPr marL="3429000" indent="-228600" eaLnBrk="0" fontAlgn="base" hangingPunct="0">
                <a:spcBef>
                  <a:spcPct val="0"/>
                </a:spcBef>
                <a:spcAft>
                  <a:spcPct val="0"/>
                </a:spcAft>
                <a:defRPr sz="2400" baseline="-25000">
                  <a:solidFill>
                    <a:schemeClr val="tx1"/>
                  </a:solidFill>
                  <a:latin typeface="Arial" charset="0"/>
                </a:defRPr>
              </a:lvl8pPr>
              <a:lvl9pPr marL="3886200" indent="-228600" eaLnBrk="0" fontAlgn="base" hangingPunct="0">
                <a:spcBef>
                  <a:spcPct val="0"/>
                </a:spcBef>
                <a:spcAft>
                  <a:spcPct val="0"/>
                </a:spcAft>
                <a:defRPr sz="2400" baseline="-25000">
                  <a:solidFill>
                    <a:schemeClr val="tx1"/>
                  </a:solidFill>
                  <a:latin typeface="Arial" charset="0"/>
                </a:defRPr>
              </a:lvl9pPr>
            </a:lstStyle>
            <a:p>
              <a:pPr eaLnBrk="1" hangingPunct="1">
                <a:lnSpc>
                  <a:spcPct val="85000"/>
                </a:lnSpc>
                <a:defRPr/>
              </a:pPr>
              <a:r>
                <a:rPr lang="en-US" sz="1800" b="1" baseline="0" dirty="0" smtClean="0">
                  <a:solidFill>
                    <a:srgbClr val="FFFFFF"/>
                  </a:solidFill>
                </a:rPr>
                <a:t>Federal Aviation</a:t>
              </a:r>
            </a:p>
            <a:p>
              <a:pPr eaLnBrk="1" hangingPunct="1">
                <a:lnSpc>
                  <a:spcPct val="85000"/>
                </a:lnSpc>
                <a:defRPr/>
              </a:pPr>
              <a:r>
                <a:rPr lang="en-US" sz="1800" b="1" baseline="0" dirty="0" smtClean="0">
                  <a:solidFill>
                    <a:srgbClr val="FFFFFF"/>
                  </a:solidFill>
                </a:rPr>
                <a:t>Administration</a:t>
              </a:r>
            </a:p>
          </p:txBody>
        </p:sp>
      </p:grpSp>
      <p:pic>
        <p:nvPicPr>
          <p:cNvPr id="7" name="Picture 15" descr="wire01 copy"/>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8475" y="2830513"/>
            <a:ext cx="2833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r>
              <a:rPr lang="en-US"/>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r>
              <a:rPr lang="en-US"/>
              <a:t>Select to edit master subtitle</a:t>
            </a:r>
          </a:p>
        </p:txBody>
      </p:sp>
    </p:spTree>
    <p:extLst>
      <p:ext uri="{BB962C8B-B14F-4D97-AF65-F5344CB8AC3E}">
        <p14:creationId xmlns:p14="http://schemas.microsoft.com/office/powerpoint/2010/main" val="1567063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D4336390-F9B3-4143-81EE-855D345785E5}" type="slidenum">
              <a:rPr lang="en-US"/>
              <a:pPr>
                <a:defRPr/>
              </a:pPr>
              <a:t>‹#›</a:t>
            </a:fld>
            <a:endParaRPr lang="en-US" dirty="0"/>
          </a:p>
        </p:txBody>
      </p:sp>
    </p:spTree>
    <p:extLst>
      <p:ext uri="{BB962C8B-B14F-4D97-AF65-F5344CB8AC3E}">
        <p14:creationId xmlns:p14="http://schemas.microsoft.com/office/powerpoint/2010/main" val="413652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3"/>
          <p:cNvGrpSpPr>
            <a:grpSpLocks/>
          </p:cNvGrpSpPr>
          <p:nvPr userDrawn="1"/>
        </p:nvGrpSpPr>
        <p:grpSpPr bwMode="auto">
          <a:xfrm>
            <a:off x="417513" y="536575"/>
            <a:ext cx="8496300" cy="522288"/>
            <a:chOff x="336" y="480"/>
            <a:chExt cx="5114" cy="329"/>
          </a:xfrm>
        </p:grpSpPr>
        <p:sp>
          <p:nvSpPr>
            <p:cNvPr id="5" name="Line 34"/>
            <p:cNvSpPr>
              <a:spLocks noChangeShapeType="1"/>
            </p:cNvSpPr>
            <p:nvPr userDrawn="1"/>
          </p:nvSpPr>
          <p:spPr bwMode="auto">
            <a:xfrm>
              <a:off x="336" y="672"/>
              <a:ext cx="4368" cy="0"/>
            </a:xfrm>
            <a:prstGeom prst="line">
              <a:avLst/>
            </a:prstGeom>
            <a:noFill/>
            <a:ln w="57150" cmpd="thinThick">
              <a:solidFill>
                <a:srgbClr val="000066"/>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6" name="Picture 35" descr="tn00225_"/>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04" y="480"/>
              <a:ext cx="746"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17513" y="282916"/>
            <a:ext cx="8472488" cy="6096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482600" y="6248400"/>
            <a:ext cx="1673225" cy="457200"/>
          </a:xfrm>
        </p:spPr>
        <p:txBody>
          <a:bodyPr/>
          <a:lstStyle>
            <a:lvl1pPr>
              <a:defRPr>
                <a:solidFill>
                  <a:schemeClr val="bg1">
                    <a:lumMod val="75000"/>
                  </a:schemeClr>
                </a:solidFill>
                <a:latin typeface="+mn-lt"/>
              </a:defRPr>
            </a:lvl1pPr>
          </a:lstStyle>
          <a:p>
            <a:pPr>
              <a:defRPr/>
            </a:pPr>
            <a:endParaRPr lang="en-US" dirty="0"/>
          </a:p>
        </p:txBody>
      </p:sp>
      <p:sp>
        <p:nvSpPr>
          <p:cNvPr id="8" name="Footer Placeholder 4"/>
          <p:cNvSpPr>
            <a:spLocks noGrp="1"/>
          </p:cNvSpPr>
          <p:nvPr>
            <p:ph type="ftr" sz="quarter" idx="11"/>
          </p:nvPr>
        </p:nvSpPr>
        <p:spPr>
          <a:xfrm>
            <a:off x="2197100" y="6248400"/>
            <a:ext cx="2895600" cy="457200"/>
          </a:xfrm>
        </p:spPr>
        <p:txBody>
          <a:bodyPr/>
          <a:lstStyle>
            <a:lvl1pPr>
              <a:defRPr>
                <a:solidFill>
                  <a:schemeClr val="bg1">
                    <a:lumMod val="75000"/>
                  </a:schemeClr>
                </a:solidFill>
                <a:latin typeface="+mn-lt"/>
              </a:defRPr>
            </a:lvl1pPr>
          </a:lstStyle>
          <a:p>
            <a:pPr>
              <a:defRPr/>
            </a:pPr>
            <a:endParaRPr lang="en-US" dirty="0"/>
          </a:p>
        </p:txBody>
      </p:sp>
      <p:sp>
        <p:nvSpPr>
          <p:cNvPr id="9" name="Slide Number Placeholder 5"/>
          <p:cNvSpPr>
            <a:spLocks noGrp="1"/>
          </p:cNvSpPr>
          <p:nvPr>
            <p:ph type="sldNum" sz="quarter" idx="12"/>
          </p:nvPr>
        </p:nvSpPr>
        <p:spPr>
          <a:xfrm>
            <a:off x="6635750" y="6248400"/>
            <a:ext cx="1905000" cy="457200"/>
          </a:xfrm>
        </p:spPr>
        <p:txBody>
          <a:bodyPr/>
          <a:lstStyle>
            <a:lvl1pPr>
              <a:defRPr>
                <a:latin typeface="+mn-lt"/>
              </a:defRPr>
            </a:lvl1pPr>
          </a:lstStyle>
          <a:p>
            <a:pPr>
              <a:defRPr/>
            </a:pPr>
            <a:fld id="{10571CB0-3293-4C33-9332-328DA6B0E668}" type="slidenum">
              <a:rPr lang="en-US"/>
              <a:pPr>
                <a:defRPr/>
              </a:pPr>
              <a:t>‹#›</a:t>
            </a:fld>
            <a:endParaRPr lang="en-US" dirty="0"/>
          </a:p>
        </p:txBody>
      </p:sp>
    </p:spTree>
    <p:extLst>
      <p:ext uri="{BB962C8B-B14F-4D97-AF65-F5344CB8AC3E}">
        <p14:creationId xmlns:p14="http://schemas.microsoft.com/office/powerpoint/2010/main" val="3674223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DB044F4F-B52D-4B6F-BBBD-F17117CA560E}" type="slidenum">
              <a:rPr lang="en-US"/>
              <a:pPr>
                <a:defRPr/>
              </a:pPr>
              <a:t>‹#›</a:t>
            </a:fld>
            <a:endParaRPr lang="en-US" dirty="0"/>
          </a:p>
        </p:txBody>
      </p:sp>
    </p:spTree>
    <p:extLst>
      <p:ext uri="{BB962C8B-B14F-4D97-AF65-F5344CB8AC3E}">
        <p14:creationId xmlns:p14="http://schemas.microsoft.com/office/powerpoint/2010/main" val="3901934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7E0B5851-E765-4564-B535-D31D750FCCAD}" type="slidenum">
              <a:rPr lang="en-US"/>
              <a:pPr>
                <a:defRPr/>
              </a:pPr>
              <a:t>‹#›</a:t>
            </a:fld>
            <a:endParaRPr lang="en-US" dirty="0"/>
          </a:p>
        </p:txBody>
      </p:sp>
    </p:spTree>
    <p:extLst>
      <p:ext uri="{BB962C8B-B14F-4D97-AF65-F5344CB8AC3E}">
        <p14:creationId xmlns:p14="http://schemas.microsoft.com/office/powerpoint/2010/main" val="3935972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a:lvl1pPr>
          </a:lstStyle>
          <a:p>
            <a:pPr>
              <a:defRPr/>
            </a:pPr>
            <a:fld id="{C478E8E1-7AB3-4A79-8015-BF95694BBF98}" type="slidenum">
              <a:rPr lang="en-US"/>
              <a:pPr>
                <a:defRPr/>
              </a:pPr>
              <a:t>‹#›</a:t>
            </a:fld>
            <a:endParaRPr lang="en-US" dirty="0"/>
          </a:p>
        </p:txBody>
      </p:sp>
    </p:spTree>
    <p:extLst>
      <p:ext uri="{BB962C8B-B14F-4D97-AF65-F5344CB8AC3E}">
        <p14:creationId xmlns:p14="http://schemas.microsoft.com/office/powerpoint/2010/main" val="892516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a:lvl1pPr>
          </a:lstStyle>
          <a:p>
            <a:pPr>
              <a:defRPr/>
            </a:pPr>
            <a:fld id="{583D252E-446C-4763-92BF-C86C43FA8D6B}" type="slidenum">
              <a:rPr lang="en-US"/>
              <a:pPr>
                <a:defRPr/>
              </a:pPr>
              <a:t>‹#›</a:t>
            </a:fld>
            <a:endParaRPr lang="en-US" dirty="0"/>
          </a:p>
        </p:txBody>
      </p:sp>
    </p:spTree>
    <p:extLst>
      <p:ext uri="{BB962C8B-B14F-4D97-AF65-F5344CB8AC3E}">
        <p14:creationId xmlns:p14="http://schemas.microsoft.com/office/powerpoint/2010/main" val="2884650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a:lvl1pPr>
          </a:lstStyle>
          <a:p>
            <a:pPr>
              <a:defRPr/>
            </a:pPr>
            <a:fld id="{7002832D-92A7-4069-8A87-3448F30123E8}" type="slidenum">
              <a:rPr lang="en-US"/>
              <a:pPr>
                <a:defRPr/>
              </a:pPr>
              <a:t>‹#›</a:t>
            </a:fld>
            <a:endParaRPr lang="en-US" dirty="0"/>
          </a:p>
        </p:txBody>
      </p:sp>
    </p:spTree>
    <p:extLst>
      <p:ext uri="{BB962C8B-B14F-4D97-AF65-F5344CB8AC3E}">
        <p14:creationId xmlns:p14="http://schemas.microsoft.com/office/powerpoint/2010/main" val="366015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BE805409-F283-4F9C-B930-A437DB1AFE97}" type="slidenum">
              <a:rPr lang="en-US"/>
              <a:pPr>
                <a:defRPr/>
              </a:pPr>
              <a:t>‹#›</a:t>
            </a:fld>
            <a:endParaRPr lang="en-US" dirty="0"/>
          </a:p>
        </p:txBody>
      </p:sp>
    </p:spTree>
    <p:extLst>
      <p:ext uri="{BB962C8B-B14F-4D97-AF65-F5344CB8AC3E}">
        <p14:creationId xmlns:p14="http://schemas.microsoft.com/office/powerpoint/2010/main" val="2524053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61D05D53-44CC-4CAE-A9DF-C9BA82E19FF1}" type="slidenum">
              <a:rPr lang="en-US"/>
              <a:pPr>
                <a:defRPr/>
              </a:pPr>
              <a:t>‹#›</a:t>
            </a:fld>
            <a:endParaRPr lang="en-US" dirty="0"/>
          </a:p>
        </p:txBody>
      </p:sp>
    </p:spTree>
    <p:extLst>
      <p:ext uri="{BB962C8B-B14F-4D97-AF65-F5344CB8AC3E}">
        <p14:creationId xmlns:p14="http://schemas.microsoft.com/office/powerpoint/2010/main" val="535035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439D4C2B-5846-4D4F-9A17-41659F483E6E}" type="slidenum">
              <a:rPr lang="en-US"/>
              <a:pPr>
                <a:defRPr/>
              </a:pPr>
              <a:t>‹#›</a:t>
            </a:fld>
            <a:endParaRPr lang="en-US" dirty="0"/>
          </a:p>
        </p:txBody>
      </p:sp>
    </p:spTree>
    <p:extLst>
      <p:ext uri="{BB962C8B-B14F-4D97-AF65-F5344CB8AC3E}">
        <p14:creationId xmlns:p14="http://schemas.microsoft.com/office/powerpoint/2010/main" val="935044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C20BC319-709E-4665-917C-E639C3F3CB0A}" type="slidenum">
              <a:rPr lang="en-US"/>
              <a:pPr>
                <a:defRPr/>
              </a:pPr>
              <a:t>‹#›</a:t>
            </a:fld>
            <a:endParaRPr lang="en-US" dirty="0"/>
          </a:p>
        </p:txBody>
      </p:sp>
    </p:spTree>
    <p:extLst>
      <p:ext uri="{BB962C8B-B14F-4D97-AF65-F5344CB8AC3E}">
        <p14:creationId xmlns:p14="http://schemas.microsoft.com/office/powerpoint/2010/main" val="1298137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5300" y="1508125"/>
            <a:ext cx="8050213" cy="4391025"/>
          </a:xfrm>
        </p:spPr>
        <p:txBody>
          <a:bodyPr/>
          <a:lstStyle/>
          <a:p>
            <a:pPr lvl="0"/>
            <a:endParaRPr lang="en-US" noProof="0" dirty="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96A929E7-0C32-481E-8A20-EB23E37F279C}" type="slidenum">
              <a:rPr lang="en-US"/>
              <a:pPr>
                <a:defRPr/>
              </a:pPr>
              <a:t>‹#›</a:t>
            </a:fld>
            <a:endParaRPr lang="en-US" dirty="0"/>
          </a:p>
        </p:txBody>
      </p:sp>
    </p:spTree>
    <p:extLst>
      <p:ext uri="{BB962C8B-B14F-4D97-AF65-F5344CB8AC3E}">
        <p14:creationId xmlns:p14="http://schemas.microsoft.com/office/powerpoint/2010/main" val="1105791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with Blank">
    <p:spTree>
      <p:nvGrpSpPr>
        <p:cNvPr id="1" name=""/>
        <p:cNvGrpSpPr/>
        <p:nvPr/>
      </p:nvGrpSpPr>
      <p:grpSpPr>
        <a:xfrm>
          <a:off x="0" y="0"/>
          <a:ext cx="0" cy="0"/>
          <a:chOff x="0" y="0"/>
          <a:chExt cx="0" cy="0"/>
        </a:xfrm>
      </p:grpSpPr>
      <p:sp>
        <p:nvSpPr>
          <p:cNvPr id="3" name="Line 34"/>
          <p:cNvSpPr>
            <a:spLocks noChangeShapeType="1"/>
          </p:cNvSpPr>
          <p:nvPr userDrawn="1"/>
        </p:nvSpPr>
        <p:spPr bwMode="auto">
          <a:xfrm>
            <a:off x="423863" y="742950"/>
            <a:ext cx="7677150" cy="0"/>
          </a:xfrm>
          <a:prstGeom prst="line">
            <a:avLst/>
          </a:prstGeom>
          <a:noFill/>
          <a:ln w="57150" cmpd="thinThick">
            <a:solidFill>
              <a:srgbClr val="000066"/>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4" name="Picture 35" descr="tn00225_"/>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97825" y="546100"/>
            <a:ext cx="8683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8760" y="187914"/>
            <a:ext cx="8472488" cy="609600"/>
          </a:xfrm>
        </p:spPr>
        <p:txBody>
          <a:bodyPr/>
          <a:lstStyle>
            <a:lvl1pPr>
              <a:defRPr sz="3600"/>
            </a:lvl1pPr>
          </a:lstStyle>
          <a:p>
            <a:r>
              <a:rPr lang="en-US" dirty="0" smtClean="0"/>
              <a:t>Click to edit Master title style</a:t>
            </a:r>
            <a:endParaRPr lang="en-US" dirty="0"/>
          </a:p>
        </p:txBody>
      </p:sp>
      <p:sp>
        <p:nvSpPr>
          <p:cNvPr id="5" name="Date Placeholder 2"/>
          <p:cNvSpPr>
            <a:spLocks noGrp="1"/>
          </p:cNvSpPr>
          <p:nvPr>
            <p:ph type="dt" sz="half" idx="10"/>
          </p:nvPr>
        </p:nvSpPr>
        <p:spPr/>
        <p:txBody>
          <a:bodyPr/>
          <a:lstStyle>
            <a:lvl1pPr>
              <a:defRPr/>
            </a:lvl1pPr>
          </a:lstStyle>
          <a:p>
            <a:pPr>
              <a:defRPr/>
            </a:pPr>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fld id="{1C0F9267-3B7A-41A5-958F-11D7E6887E79}" type="slidenum">
              <a:rPr lang="en-US"/>
              <a:pPr>
                <a:defRPr/>
              </a:pPr>
              <a:t>‹#›</a:t>
            </a:fld>
            <a:endParaRPr lang="en-US" dirty="0"/>
          </a:p>
        </p:txBody>
      </p:sp>
    </p:spTree>
    <p:extLst>
      <p:ext uri="{BB962C8B-B14F-4D97-AF65-F5344CB8AC3E}">
        <p14:creationId xmlns:p14="http://schemas.microsoft.com/office/powerpoint/2010/main" val="1182764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476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529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585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02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091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18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478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053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50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090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a:lvl1pPr>
          </a:lstStyle>
          <a:p>
            <a:pPr>
              <a:defRPr/>
            </a:pPr>
            <a:fld id="{4716695E-759D-4022-8492-D41F98910A3A}" type="slidenum">
              <a:rPr lang="en-US"/>
              <a:pPr>
                <a:defRPr/>
              </a:pPr>
              <a:t>‹#›</a:t>
            </a:fld>
            <a:endParaRPr lang="en-US" dirty="0"/>
          </a:p>
        </p:txBody>
      </p:sp>
    </p:spTree>
    <p:extLst>
      <p:ext uri="{BB962C8B-B14F-4D97-AF65-F5344CB8AC3E}">
        <p14:creationId xmlns:p14="http://schemas.microsoft.com/office/powerpoint/2010/main" val="2531854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81DA8-CB38-479E-913F-539868EFE85B}" type="datetimeFigureOut">
              <a:rPr lang="en-US" smtClean="0">
                <a:solidFill>
                  <a:prstClr val="black">
                    <a:tint val="75000"/>
                  </a:prstClr>
                </a:solidFill>
              </a:rPr>
              <a:pPr/>
              <a:t>8/24/2014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559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a:lvl1pPr>
          </a:lstStyle>
          <a:p>
            <a:pPr>
              <a:defRPr/>
            </a:pPr>
            <a:fld id="{B544B621-719A-4AA4-ACB1-2AE6E4AB4A7A}" type="slidenum">
              <a:rPr lang="en-US"/>
              <a:pPr>
                <a:defRPr/>
              </a:pPr>
              <a:t>‹#›</a:t>
            </a:fld>
            <a:endParaRPr lang="en-US" dirty="0"/>
          </a:p>
        </p:txBody>
      </p:sp>
    </p:spTree>
    <p:extLst>
      <p:ext uri="{BB962C8B-B14F-4D97-AF65-F5344CB8AC3E}">
        <p14:creationId xmlns:p14="http://schemas.microsoft.com/office/powerpoint/2010/main" val="1097208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9841CF21-B705-4020-A381-4BD7606C2E63}" type="slidenum">
              <a:rPr lang="en-US"/>
              <a:pPr>
                <a:defRPr/>
              </a:pPr>
              <a:t>‹#›</a:t>
            </a:fld>
            <a:endParaRPr lang="en-US" dirty="0"/>
          </a:p>
        </p:txBody>
      </p:sp>
    </p:spTree>
    <p:extLst>
      <p:ext uri="{BB962C8B-B14F-4D97-AF65-F5344CB8AC3E}">
        <p14:creationId xmlns:p14="http://schemas.microsoft.com/office/powerpoint/2010/main" val="131661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2"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8000" y="0"/>
            <a:ext cx="355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userDrawn="1"/>
        </p:nvSpPr>
        <p:spPr bwMode="auto">
          <a:xfrm>
            <a:off x="427038" y="4367213"/>
            <a:ext cx="482282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600" dirty="0">
                <a:solidFill>
                  <a:srgbClr val="FFFFFF"/>
                </a:solidFill>
              </a:rPr>
              <a:t>Presented to:  Joint Resources Council</a:t>
            </a:r>
          </a:p>
          <a:p>
            <a:pPr eaLnBrk="1" hangingPunct="1">
              <a:spcBef>
                <a:spcPct val="50000"/>
              </a:spcBef>
            </a:pPr>
            <a:r>
              <a:rPr lang="en-US" sz="1600" dirty="0">
                <a:solidFill>
                  <a:srgbClr val="FFFFFF"/>
                </a:solidFill>
              </a:rPr>
              <a:t>By:  Mike Gough, Director </a:t>
            </a:r>
          </a:p>
          <a:p>
            <a:pPr eaLnBrk="1" hangingPunct="1">
              <a:spcBef>
                <a:spcPct val="50000"/>
              </a:spcBef>
            </a:pPr>
            <a:r>
              <a:rPr lang="en-US" sz="1600" dirty="0">
                <a:solidFill>
                  <a:srgbClr val="FFFFFF"/>
                </a:solidFill>
              </a:rPr>
              <a:t>       System Operations Programs</a:t>
            </a:r>
          </a:p>
          <a:p>
            <a:pPr eaLnBrk="1" hangingPunct="1">
              <a:spcBef>
                <a:spcPct val="50000"/>
              </a:spcBef>
            </a:pPr>
            <a:endParaRPr lang="en-US" sz="1600" dirty="0">
              <a:solidFill>
                <a:srgbClr val="FFFFFF"/>
              </a:solidFill>
            </a:endParaRPr>
          </a:p>
          <a:p>
            <a:pPr eaLnBrk="1" hangingPunct="1">
              <a:spcBef>
                <a:spcPct val="50000"/>
              </a:spcBef>
            </a:pPr>
            <a:r>
              <a:rPr lang="en-US" sz="1600" dirty="0">
                <a:solidFill>
                  <a:srgbClr val="FFFFFF"/>
                </a:solidFill>
              </a:rPr>
              <a:t>Date:  November 16, 2011</a:t>
            </a:r>
          </a:p>
        </p:txBody>
      </p:sp>
      <p:grpSp>
        <p:nvGrpSpPr>
          <p:cNvPr id="6" name="Group 6"/>
          <p:cNvGrpSpPr>
            <a:grpSpLocks/>
          </p:cNvGrpSpPr>
          <p:nvPr userDrawn="1"/>
        </p:nvGrpSpPr>
        <p:grpSpPr bwMode="auto">
          <a:xfrm>
            <a:off x="5873750" y="269875"/>
            <a:ext cx="2895600" cy="911225"/>
            <a:chOff x="3700" y="170"/>
            <a:chExt cx="1824" cy="574"/>
          </a:xfrm>
        </p:grpSpPr>
        <p:pic>
          <p:nvPicPr>
            <p:cNvPr id="7" name="Picture 7"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userDrawn="1"/>
          </p:nvSpPr>
          <p:spPr bwMode="ltGray">
            <a:xfrm>
              <a:off x="4288" y="288"/>
              <a:ext cx="12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85000"/>
                </a:lnSpc>
              </a:pPr>
              <a:r>
                <a:rPr lang="en-US" sz="1800" b="1" dirty="0">
                  <a:solidFill>
                    <a:srgbClr val="FFFFFF"/>
                  </a:solidFill>
                </a:rPr>
                <a:t>Federal Aviation</a:t>
              </a:r>
            </a:p>
            <a:p>
              <a:pPr eaLnBrk="1" hangingPunct="1">
                <a:lnSpc>
                  <a:spcPct val="85000"/>
                </a:lnSpc>
              </a:pPr>
              <a:r>
                <a:rPr lang="en-US" sz="1800" b="1" dirty="0">
                  <a:solidFill>
                    <a:srgbClr val="FFFFFF"/>
                  </a:solidFill>
                </a:rPr>
                <a:t>Administration</a:t>
              </a:r>
            </a:p>
          </p:txBody>
        </p:sp>
      </p:grpSp>
      <p:sp>
        <p:nvSpPr>
          <p:cNvPr id="1015811" name="Rectangle 3"/>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pPr lvl="0"/>
            <a:r>
              <a:rPr lang="en-US" noProof="0" smtClean="0"/>
              <a:t>Select to edit master title</a:t>
            </a:r>
          </a:p>
        </p:txBody>
      </p:sp>
      <p:sp>
        <p:nvSpPr>
          <p:cNvPr id="1015812" name="Rectangle 4"/>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3335832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189037F-C037-48A9-9452-F17BEAE743BD}" type="slidenum">
              <a:rPr lang="en-US"/>
              <a:pPr>
                <a:defRPr/>
              </a:pPr>
              <a:t>‹#›</a:t>
            </a:fld>
            <a:endParaRPr lang="en-US" dirty="0"/>
          </a:p>
        </p:txBody>
      </p:sp>
    </p:spTree>
    <p:extLst>
      <p:ext uri="{BB962C8B-B14F-4D97-AF65-F5344CB8AC3E}">
        <p14:creationId xmlns:p14="http://schemas.microsoft.com/office/powerpoint/2010/main" val="202724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556E039-312A-46B2-A987-FD0675D2812F}" type="slidenum">
              <a:rPr lang="en-US"/>
              <a:pPr>
                <a:defRPr/>
              </a:pPr>
              <a:t>‹#›</a:t>
            </a:fld>
            <a:endParaRPr lang="en-US" dirty="0"/>
          </a:p>
        </p:txBody>
      </p:sp>
    </p:spTree>
    <p:extLst>
      <p:ext uri="{BB962C8B-B14F-4D97-AF65-F5344CB8AC3E}">
        <p14:creationId xmlns:p14="http://schemas.microsoft.com/office/powerpoint/2010/main" val="1086116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4.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9.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pPr>
              <a:spcBef>
                <a:spcPct val="50000"/>
              </a:spcBef>
              <a:buFontTx/>
              <a:buChar char="•"/>
            </a:pPr>
            <a:endParaRPr lang="en-US" dirty="0"/>
          </a:p>
        </p:txBody>
      </p:sp>
      <p:sp>
        <p:nvSpPr>
          <p:cNvPr id="1027"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8" name="Rectangle 8"/>
          <p:cNvSpPr>
            <a:spLocks noGrp="1" noChangeArrowheads="1"/>
          </p:cNvSpPr>
          <p:nvPr>
            <p:ph type="body" idx="1"/>
          </p:nvPr>
        </p:nvSpPr>
        <p:spPr bwMode="auto">
          <a:xfrm>
            <a:off x="344488" y="1235075"/>
            <a:ext cx="82010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588" y="6248400"/>
            <a:ext cx="1736725"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pPr>
              <a:defRPr/>
            </a:pPr>
            <a:endParaRPr lang="en-US" dirty="0"/>
          </a:p>
        </p:txBody>
      </p:sp>
      <p:sp>
        <p:nvSpPr>
          <p:cNvPr id="56330" name="Rectangle 10"/>
          <p:cNvSpPr>
            <a:spLocks noGrp="1" noChangeArrowheads="1"/>
          </p:cNvSpPr>
          <p:nvPr>
            <p:ph type="ftr" sz="quarter" idx="3"/>
          </p:nvPr>
        </p:nvSpPr>
        <p:spPr bwMode="auto">
          <a:xfrm>
            <a:off x="2314575"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pPr>
              <a:defRPr/>
            </a:pPr>
            <a:endParaRPr lang="en-US" dirty="0"/>
          </a:p>
        </p:txBody>
      </p:sp>
      <p:sp>
        <p:nvSpPr>
          <p:cNvPr id="56331" name="Rectangle 11"/>
          <p:cNvSpPr>
            <a:spLocks noGrp="1" noChangeArrowheads="1"/>
          </p:cNvSpPr>
          <p:nvPr>
            <p:ph type="sldNum" sz="quarter" idx="4"/>
          </p:nvPr>
        </p:nvSpPr>
        <p:spPr bwMode="auto">
          <a:xfrm>
            <a:off x="6651625"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pPr>
              <a:defRPr/>
            </a:pPr>
            <a:fld id="{7A0B07C7-54CA-4995-82E9-676816E4986C}" type="slidenum">
              <a:rPr lang="en-US"/>
              <a:pPr>
                <a:defRPr/>
              </a:pPr>
              <a:t>‹#›</a:t>
            </a:fld>
            <a:endParaRPr lang="en-US" dirty="0"/>
          </a:p>
        </p:txBody>
      </p:sp>
      <p:grpSp>
        <p:nvGrpSpPr>
          <p:cNvPr id="1032" name="Group 25"/>
          <p:cNvGrpSpPr>
            <a:grpSpLocks/>
          </p:cNvGrpSpPr>
          <p:nvPr/>
        </p:nvGrpSpPr>
        <p:grpSpPr bwMode="auto">
          <a:xfrm>
            <a:off x="5708650" y="6126163"/>
            <a:ext cx="1952625" cy="660400"/>
            <a:chOff x="3596" y="3859"/>
            <a:chExt cx="1230" cy="416"/>
          </a:xfrm>
        </p:grpSpPr>
        <p:pic>
          <p:nvPicPr>
            <p:cNvPr id="1035"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596" y="3859"/>
              <a:ext cx="416"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27"/>
            <p:cNvSpPr txBox="1">
              <a:spLocks noChangeArrowheads="1"/>
            </p:cNvSpPr>
            <p:nvPr userDrawn="1"/>
          </p:nvSpPr>
          <p:spPr bwMode="auto">
            <a:xfrm>
              <a:off x="4023" y="3947"/>
              <a:ext cx="803"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85000"/>
                </a:lnSpc>
              </a:pPr>
              <a:r>
                <a:rPr lang="en-US" sz="1200" b="1" dirty="0">
                  <a:solidFill>
                    <a:schemeClr val="bg1"/>
                  </a:solidFill>
                  <a:latin typeface="Times New Roman" pitchFamily="18" charset="0"/>
                  <a:cs typeface="Times New Roman" pitchFamily="18" charset="0"/>
                </a:rPr>
                <a:t>Federal Aviation</a:t>
              </a:r>
            </a:p>
            <a:p>
              <a:pPr eaLnBrk="1" hangingPunct="1">
                <a:lnSpc>
                  <a:spcPct val="85000"/>
                </a:lnSpc>
              </a:pPr>
              <a:r>
                <a:rPr lang="en-US" sz="1200" b="1" dirty="0">
                  <a:solidFill>
                    <a:schemeClr val="bg1"/>
                  </a:solidFill>
                  <a:latin typeface="Times New Roman" pitchFamily="18" charset="0"/>
                  <a:cs typeface="Times New Roman" pitchFamily="18" charset="0"/>
                </a:rPr>
                <a:t>Administration</a:t>
              </a:r>
            </a:p>
          </p:txBody>
        </p:sp>
      </p:grpSp>
      <p:sp>
        <p:nvSpPr>
          <p:cNvPr id="1033" name="Text Box 29" hidden="1"/>
          <p:cNvSpPr txBox="1">
            <a:spLocks noChangeArrowheads="1"/>
          </p:cNvSpPr>
          <p:nvPr/>
        </p:nvSpPr>
        <p:spPr bwMode="auto">
          <a:xfrm>
            <a:off x="449263" y="6205538"/>
            <a:ext cx="4784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200" b="1" dirty="0">
                <a:solidFill>
                  <a:srgbClr val="C0C0C0"/>
                </a:solidFill>
              </a:rPr>
              <a:t>&lt;Presentation Title – Change on Master Slide&gt;</a:t>
            </a:r>
            <a:endParaRPr lang="en-US" sz="1200" dirty="0">
              <a:solidFill>
                <a:srgbClr val="C0C0C0"/>
              </a:solidFill>
            </a:endParaRPr>
          </a:p>
        </p:txBody>
      </p:sp>
      <p:sp>
        <p:nvSpPr>
          <p:cNvPr id="1034" name="Text Box 30" hidden="1"/>
          <p:cNvSpPr txBox="1">
            <a:spLocks noChangeArrowheads="1"/>
          </p:cNvSpPr>
          <p:nvPr/>
        </p:nvSpPr>
        <p:spPr bwMode="auto">
          <a:xfrm>
            <a:off x="441325" y="6384925"/>
            <a:ext cx="3740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17" r:id="rId4"/>
    <p:sldLayoutId id="2147483718" r:id="rId5"/>
    <p:sldLayoutId id="2147483719" r:id="rId6"/>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Times New Roman" pitchFamily="18" charset="0"/>
          <a:ea typeface="+mj-ea"/>
          <a:cs typeface="Times New Roman" pitchFamily="18" charset="0"/>
        </a:defRPr>
      </a:lvl1pPr>
      <a:lvl2pPr algn="l" rtl="0" eaLnBrk="0" fontAlgn="base" hangingPunct="0">
        <a:spcBef>
          <a:spcPct val="0"/>
        </a:spcBef>
        <a:spcAft>
          <a:spcPct val="0"/>
        </a:spcAft>
        <a:defRPr sz="4000" b="1">
          <a:solidFill>
            <a:srgbClr val="1D2F68"/>
          </a:solidFill>
          <a:latin typeface="Times New Roman" pitchFamily="18" charset="0"/>
          <a:cs typeface="Times New Roman" pitchFamily="18" charset="0"/>
        </a:defRPr>
      </a:lvl2pPr>
      <a:lvl3pPr algn="l" rtl="0" eaLnBrk="0" fontAlgn="base" hangingPunct="0">
        <a:spcBef>
          <a:spcPct val="0"/>
        </a:spcBef>
        <a:spcAft>
          <a:spcPct val="0"/>
        </a:spcAft>
        <a:defRPr sz="4000" b="1">
          <a:solidFill>
            <a:srgbClr val="1D2F68"/>
          </a:solidFill>
          <a:latin typeface="Times New Roman" pitchFamily="18" charset="0"/>
          <a:cs typeface="Times New Roman" pitchFamily="18" charset="0"/>
        </a:defRPr>
      </a:lvl3pPr>
      <a:lvl4pPr algn="l" rtl="0" eaLnBrk="0" fontAlgn="base" hangingPunct="0">
        <a:spcBef>
          <a:spcPct val="0"/>
        </a:spcBef>
        <a:spcAft>
          <a:spcPct val="0"/>
        </a:spcAft>
        <a:defRPr sz="4000" b="1">
          <a:solidFill>
            <a:srgbClr val="1D2F68"/>
          </a:solidFill>
          <a:latin typeface="Times New Roman" pitchFamily="18" charset="0"/>
          <a:cs typeface="Times New Roman" pitchFamily="18" charset="0"/>
        </a:defRPr>
      </a:lvl4pPr>
      <a:lvl5pPr algn="l" rtl="0" eaLnBrk="0" fontAlgn="base" hangingPunct="0">
        <a:spcBef>
          <a:spcPct val="0"/>
        </a:spcBef>
        <a:spcAft>
          <a:spcPct val="0"/>
        </a:spcAft>
        <a:defRPr sz="4000" b="1">
          <a:solidFill>
            <a:srgbClr val="1D2F68"/>
          </a:solidFill>
          <a:latin typeface="Times New Roman" pitchFamily="18" charset="0"/>
          <a:cs typeface="Times New Roman" pitchFamily="18" charset="0"/>
        </a:defRPr>
      </a:lvl5pPr>
      <a:lvl6pPr marL="457200" algn="l" rtl="0" eaLnBrk="1" fontAlgn="base" hangingPunct="1">
        <a:spcBef>
          <a:spcPct val="0"/>
        </a:spcBef>
        <a:spcAft>
          <a:spcPct val="0"/>
        </a:spcAft>
        <a:defRPr sz="4000" b="1">
          <a:solidFill>
            <a:srgbClr val="1D2F68"/>
          </a:solidFill>
          <a:latin typeface="Arial" charset="0"/>
        </a:defRPr>
      </a:lvl6pPr>
      <a:lvl7pPr marL="914400" algn="l" rtl="0" eaLnBrk="1" fontAlgn="base" hangingPunct="1">
        <a:spcBef>
          <a:spcPct val="0"/>
        </a:spcBef>
        <a:spcAft>
          <a:spcPct val="0"/>
        </a:spcAft>
        <a:defRPr sz="4000" b="1">
          <a:solidFill>
            <a:srgbClr val="1D2F68"/>
          </a:solidFill>
          <a:latin typeface="Arial" charset="0"/>
        </a:defRPr>
      </a:lvl7pPr>
      <a:lvl8pPr marL="1371600" algn="l" rtl="0" eaLnBrk="1" fontAlgn="base" hangingPunct="1">
        <a:spcBef>
          <a:spcPct val="0"/>
        </a:spcBef>
        <a:spcAft>
          <a:spcPct val="0"/>
        </a:spcAft>
        <a:defRPr sz="4000" b="1">
          <a:solidFill>
            <a:srgbClr val="1D2F68"/>
          </a:solidFill>
          <a:latin typeface="Arial" charset="0"/>
        </a:defRPr>
      </a:lvl8pPr>
      <a:lvl9pPr marL="1828800" algn="l" rtl="0" eaLnBrk="1" fontAlgn="base" hangingPunct="1">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2400">
          <a:solidFill>
            <a:schemeClr val="tx1"/>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a:solidFill>
            <a:schemeClr val="tx1"/>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a:solidFill>
            <a:schemeClr val="tx1"/>
          </a:solidFill>
          <a:latin typeface="Times New Roman" pitchFamily="18" charset="0"/>
          <a:cs typeface="Times New Roman" pitchFamily="18"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2051" name="Rectangle 3"/>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1478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latin typeface="Times New Roman" pitchFamily="18" charset="0"/>
              </a:defRPr>
            </a:lvl1pPr>
          </a:lstStyle>
          <a:p>
            <a:pPr>
              <a:defRPr/>
            </a:pPr>
            <a:endParaRPr lang="en-US" dirty="0"/>
          </a:p>
        </p:txBody>
      </p:sp>
      <p:sp>
        <p:nvSpPr>
          <p:cNvPr id="101478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latin typeface="Times New Roman" pitchFamily="18" charset="0"/>
              </a:defRPr>
            </a:lvl1pPr>
          </a:lstStyle>
          <a:p>
            <a:pPr>
              <a:defRPr/>
            </a:pPr>
            <a:endParaRPr lang="en-US" dirty="0"/>
          </a:p>
        </p:txBody>
      </p:sp>
      <p:sp>
        <p:nvSpPr>
          <p:cNvPr id="101479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FFFFFF"/>
                </a:solidFill>
                <a:latin typeface="Times New Roman" pitchFamily="18" charset="0"/>
              </a:defRPr>
            </a:lvl1pPr>
          </a:lstStyle>
          <a:p>
            <a:pPr>
              <a:defRPr/>
            </a:pPr>
            <a:fld id="{F522C409-39C6-4075-B6AC-832A428FCE70}" type="slidenum">
              <a:rPr lang="en-US"/>
              <a:pPr>
                <a:defRPr/>
              </a:pPr>
              <a:t>‹#›</a:t>
            </a:fld>
            <a:endParaRPr lang="en-US" dirty="0"/>
          </a:p>
        </p:txBody>
      </p:sp>
      <p:sp>
        <p:nvSpPr>
          <p:cNvPr id="2055" name="Rectangle 7"/>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pPr>
              <a:spcBef>
                <a:spcPct val="50000"/>
              </a:spcBef>
              <a:buFontTx/>
              <a:buChar char="•"/>
            </a:pPr>
            <a:endParaRPr lang="en-US" dirty="0">
              <a:solidFill>
                <a:srgbClr val="000000"/>
              </a:solidFill>
            </a:endParaRPr>
          </a:p>
        </p:txBody>
      </p:sp>
      <p:sp>
        <p:nvSpPr>
          <p:cNvPr id="2056"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03E1AC57-9268-4570-BE71-D919C8B18AD6}" type="slidenum">
              <a:rPr lang="en-US" sz="1200" b="1">
                <a:solidFill>
                  <a:srgbClr val="FFFFFF"/>
                </a:solidFill>
              </a:rPr>
              <a:pPr algn="r"/>
              <a:t>‹#›</a:t>
            </a:fld>
            <a:endParaRPr lang="en-US" sz="1200" b="1" dirty="0">
              <a:solidFill>
                <a:srgbClr val="FFFFFF"/>
              </a:solidFill>
            </a:endParaRPr>
          </a:p>
        </p:txBody>
      </p:sp>
      <p:grpSp>
        <p:nvGrpSpPr>
          <p:cNvPr id="2057" name="Group 9"/>
          <p:cNvGrpSpPr>
            <a:grpSpLocks/>
          </p:cNvGrpSpPr>
          <p:nvPr userDrawn="1"/>
        </p:nvGrpSpPr>
        <p:grpSpPr bwMode="auto">
          <a:xfrm>
            <a:off x="5708650" y="6124575"/>
            <a:ext cx="2047875" cy="661988"/>
            <a:chOff x="3596" y="3858"/>
            <a:chExt cx="1290" cy="417"/>
          </a:xfrm>
        </p:grpSpPr>
        <p:pic>
          <p:nvPicPr>
            <p:cNvPr id="2060" name="Picture 10"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1"/>
            <p:cNvSpPr txBox="1">
              <a:spLocks noChangeArrowheads="1"/>
            </p:cNvSpPr>
            <p:nvPr userDrawn="1"/>
          </p:nvSpPr>
          <p:spPr bwMode="auto">
            <a:xfrm>
              <a:off x="4023" y="3947"/>
              <a:ext cx="86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85000"/>
                </a:lnSpc>
              </a:pPr>
              <a:r>
                <a:rPr lang="en-US" sz="1200" b="1" dirty="0">
                  <a:solidFill>
                    <a:srgbClr val="FFFFFF"/>
                  </a:solidFill>
                </a:rPr>
                <a:t>Federal Aviation</a:t>
              </a:r>
            </a:p>
            <a:p>
              <a:pPr eaLnBrk="1" hangingPunct="1">
                <a:lnSpc>
                  <a:spcPct val="85000"/>
                </a:lnSpc>
              </a:pPr>
              <a:r>
                <a:rPr lang="en-US" sz="1200" b="1" dirty="0">
                  <a:solidFill>
                    <a:srgbClr val="FFFFFF"/>
                  </a:solidFill>
                </a:rPr>
                <a:t>Administration</a:t>
              </a:r>
            </a:p>
          </p:txBody>
        </p:sp>
      </p:grpSp>
      <p:sp>
        <p:nvSpPr>
          <p:cNvPr id="2058" name="Text Box 12"/>
          <p:cNvSpPr txBox="1">
            <a:spLocks noChangeArrowheads="1"/>
          </p:cNvSpPr>
          <p:nvPr userDrawn="1"/>
        </p:nvSpPr>
        <p:spPr bwMode="auto">
          <a:xfrm>
            <a:off x="449263" y="6205538"/>
            <a:ext cx="4784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200" b="1" dirty="0">
                <a:solidFill>
                  <a:srgbClr val="C0C0C0"/>
                </a:solidFill>
              </a:rPr>
              <a:t>AIM-M Segment 1 JRC Status Briefing</a:t>
            </a:r>
            <a:endParaRPr lang="en-US" sz="1200" dirty="0">
              <a:solidFill>
                <a:srgbClr val="C0C0C0"/>
              </a:solidFill>
            </a:endParaRPr>
          </a:p>
        </p:txBody>
      </p:sp>
      <p:sp>
        <p:nvSpPr>
          <p:cNvPr id="2059" name="Text Box 13"/>
          <p:cNvSpPr txBox="1">
            <a:spLocks noChangeArrowheads="1"/>
          </p:cNvSpPr>
          <p:nvPr userDrawn="1"/>
        </p:nvSpPr>
        <p:spPr bwMode="auto">
          <a:xfrm>
            <a:off x="441325" y="6384925"/>
            <a:ext cx="3740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200" b="1" dirty="0">
                <a:solidFill>
                  <a:srgbClr val="FFFFFF"/>
                </a:solidFill>
              </a:rPr>
              <a:t>November 16, 2011</a:t>
            </a:r>
            <a:endParaRPr lang="en-US" sz="1200" b="1" dirty="0">
              <a:solidFill>
                <a:srgbClr val="FF0000"/>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3075"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baseline="0">
                <a:solidFill>
                  <a:srgbClr val="000000"/>
                </a:solidFill>
                <a:latin typeface="Times New Roman" pitchFamily="18" charset="0"/>
              </a:defRPr>
            </a:lvl1pPr>
          </a:lstStyle>
          <a:p>
            <a:pPr>
              <a:defRPr/>
            </a:pPr>
            <a:endParaRPr lang="en-US" dirty="0"/>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baseline="0">
                <a:solidFill>
                  <a:srgbClr val="000000"/>
                </a:solidFill>
                <a:latin typeface="Times New Roman" pitchFamily="18" charset="0"/>
              </a:defRPr>
            </a:lvl1pPr>
          </a:lstStyle>
          <a:p>
            <a:pPr>
              <a:defRPr/>
            </a:pPr>
            <a:endParaRPr lang="en-US" dirty="0"/>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baseline="0">
                <a:solidFill>
                  <a:srgbClr val="FFFFFF"/>
                </a:solidFill>
                <a:latin typeface="Times New Roman" pitchFamily="18" charset="0"/>
              </a:defRPr>
            </a:lvl1pPr>
          </a:lstStyle>
          <a:p>
            <a:pPr>
              <a:defRPr/>
            </a:pPr>
            <a:fld id="{2628A032-F9EE-423C-AABD-5AFEC52809DB}" type="slidenum">
              <a:rPr lang="en-US"/>
              <a:pPr>
                <a:defRPr/>
              </a:pPr>
              <a:t>‹#›</a:t>
            </a:fld>
            <a:endParaRPr lang="en-US" dirty="0"/>
          </a:p>
        </p:txBody>
      </p:sp>
      <p:sp>
        <p:nvSpPr>
          <p:cNvPr id="3079"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pPr>
              <a:spcBef>
                <a:spcPct val="50000"/>
              </a:spcBef>
              <a:buFontTx/>
              <a:buChar char="•"/>
            </a:pPr>
            <a:endParaRPr lang="en-US" baseline="-25000" dirty="0">
              <a:solidFill>
                <a:srgbClr val="000000"/>
              </a:solidFill>
            </a:endParaRPr>
          </a:p>
        </p:txBody>
      </p:sp>
      <p:sp>
        <p:nvSpPr>
          <p:cNvPr id="3080" name="Rectangle 17"/>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AAAABFD5-C7E6-4D49-A159-5EBDC3AA583E}" type="slidenum">
              <a:rPr lang="en-US" sz="1200" b="1">
                <a:solidFill>
                  <a:srgbClr val="FFFFFF"/>
                </a:solidFill>
              </a:rPr>
              <a:pPr algn="r"/>
              <a:t>‹#›</a:t>
            </a:fld>
            <a:endParaRPr lang="en-US" sz="1200" b="1" dirty="0">
              <a:solidFill>
                <a:srgbClr val="FFFFFF"/>
              </a:solidFill>
            </a:endParaRPr>
          </a:p>
        </p:txBody>
      </p:sp>
      <p:grpSp>
        <p:nvGrpSpPr>
          <p:cNvPr id="3081" name="Group 25"/>
          <p:cNvGrpSpPr>
            <a:grpSpLocks/>
          </p:cNvGrpSpPr>
          <p:nvPr/>
        </p:nvGrpSpPr>
        <p:grpSpPr bwMode="auto">
          <a:xfrm>
            <a:off x="5708650" y="6124575"/>
            <a:ext cx="2047875" cy="661988"/>
            <a:chOff x="3596" y="3858"/>
            <a:chExt cx="1290" cy="417"/>
          </a:xfrm>
        </p:grpSpPr>
        <p:pic>
          <p:nvPicPr>
            <p:cNvPr id="3083" name="Picture 26" descr="NEW FAA LOGO"/>
            <p:cNvPicPr>
              <a:picLocks noChangeAspect="1" noChangeArrowheads="1"/>
            </p:cNvPicPr>
            <p:nvPr userDrawn="1"/>
          </p:nvPicPr>
          <p:blipFill>
            <a:blip r:embed="rId1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27"/>
            <p:cNvSpPr txBox="1">
              <a:spLocks noChangeArrowheads="1"/>
            </p:cNvSpPr>
            <p:nvPr userDrawn="1"/>
          </p:nvSpPr>
          <p:spPr bwMode="auto">
            <a:xfrm>
              <a:off x="4023" y="3947"/>
              <a:ext cx="863" cy="254"/>
            </a:xfrm>
            <a:prstGeom prst="rect">
              <a:avLst/>
            </a:prstGeom>
            <a:noFill/>
            <a:ln>
              <a:noFill/>
            </a:ln>
            <a:extLst/>
          </p:spPr>
          <p:txBody>
            <a:bodyPr wrap="none">
              <a:spAutoFit/>
            </a:bodyPr>
            <a:lstStyle>
              <a:lvl1pPr eaLnBrk="0" hangingPunct="0">
                <a:defRPr sz="2400" baseline="-25000">
                  <a:solidFill>
                    <a:schemeClr val="tx1"/>
                  </a:solidFill>
                  <a:latin typeface="Arial" charset="0"/>
                </a:defRPr>
              </a:lvl1pPr>
              <a:lvl2pPr marL="742950" indent="-285750" eaLnBrk="0" hangingPunct="0">
                <a:defRPr sz="2400" baseline="-25000">
                  <a:solidFill>
                    <a:schemeClr val="tx1"/>
                  </a:solidFill>
                  <a:latin typeface="Arial" charset="0"/>
                </a:defRPr>
              </a:lvl2pPr>
              <a:lvl3pPr marL="1143000" indent="-228600" eaLnBrk="0" hangingPunct="0">
                <a:defRPr sz="2400" baseline="-25000">
                  <a:solidFill>
                    <a:schemeClr val="tx1"/>
                  </a:solidFill>
                  <a:latin typeface="Arial" charset="0"/>
                </a:defRPr>
              </a:lvl3pPr>
              <a:lvl4pPr marL="1600200" indent="-228600" eaLnBrk="0" hangingPunct="0">
                <a:defRPr sz="2400" baseline="-25000">
                  <a:solidFill>
                    <a:schemeClr val="tx1"/>
                  </a:solidFill>
                  <a:latin typeface="Arial" charset="0"/>
                </a:defRPr>
              </a:lvl4pPr>
              <a:lvl5pPr marL="2057400" indent="-228600" eaLnBrk="0" hangingPunct="0">
                <a:defRPr sz="2400" baseline="-25000">
                  <a:solidFill>
                    <a:schemeClr val="tx1"/>
                  </a:solidFill>
                  <a:latin typeface="Arial" charset="0"/>
                </a:defRPr>
              </a:lvl5pPr>
              <a:lvl6pPr marL="2514600" indent="-228600" eaLnBrk="0" fontAlgn="base" hangingPunct="0">
                <a:spcBef>
                  <a:spcPct val="0"/>
                </a:spcBef>
                <a:spcAft>
                  <a:spcPct val="0"/>
                </a:spcAft>
                <a:defRPr sz="2400" baseline="-25000">
                  <a:solidFill>
                    <a:schemeClr val="tx1"/>
                  </a:solidFill>
                  <a:latin typeface="Arial" charset="0"/>
                </a:defRPr>
              </a:lvl6pPr>
              <a:lvl7pPr marL="2971800" indent="-228600" eaLnBrk="0" fontAlgn="base" hangingPunct="0">
                <a:spcBef>
                  <a:spcPct val="0"/>
                </a:spcBef>
                <a:spcAft>
                  <a:spcPct val="0"/>
                </a:spcAft>
                <a:defRPr sz="2400" baseline="-25000">
                  <a:solidFill>
                    <a:schemeClr val="tx1"/>
                  </a:solidFill>
                  <a:latin typeface="Arial" charset="0"/>
                </a:defRPr>
              </a:lvl7pPr>
              <a:lvl8pPr marL="3429000" indent="-228600" eaLnBrk="0" fontAlgn="base" hangingPunct="0">
                <a:spcBef>
                  <a:spcPct val="0"/>
                </a:spcBef>
                <a:spcAft>
                  <a:spcPct val="0"/>
                </a:spcAft>
                <a:defRPr sz="2400" baseline="-25000">
                  <a:solidFill>
                    <a:schemeClr val="tx1"/>
                  </a:solidFill>
                  <a:latin typeface="Arial" charset="0"/>
                </a:defRPr>
              </a:lvl8pPr>
              <a:lvl9pPr marL="3886200" indent="-228600" eaLnBrk="0" fontAlgn="base" hangingPunct="0">
                <a:spcBef>
                  <a:spcPct val="0"/>
                </a:spcBef>
                <a:spcAft>
                  <a:spcPct val="0"/>
                </a:spcAft>
                <a:defRPr sz="2400" baseline="-25000">
                  <a:solidFill>
                    <a:schemeClr val="tx1"/>
                  </a:solidFill>
                  <a:latin typeface="Arial" charset="0"/>
                </a:defRPr>
              </a:lvl9pPr>
            </a:lstStyle>
            <a:p>
              <a:pPr eaLnBrk="1" hangingPunct="1">
                <a:lnSpc>
                  <a:spcPct val="85000"/>
                </a:lnSpc>
                <a:defRPr/>
              </a:pPr>
              <a:r>
                <a:rPr lang="en-US" sz="1200" b="1" baseline="0" dirty="0" smtClean="0">
                  <a:solidFill>
                    <a:srgbClr val="FFFFFF"/>
                  </a:solidFill>
                </a:rPr>
                <a:t>Federal Aviation</a:t>
              </a:r>
            </a:p>
            <a:p>
              <a:pPr eaLnBrk="1" hangingPunct="1">
                <a:lnSpc>
                  <a:spcPct val="85000"/>
                </a:lnSpc>
                <a:defRPr/>
              </a:pPr>
              <a:r>
                <a:rPr lang="en-US" sz="1200" b="1" baseline="0" dirty="0" smtClean="0">
                  <a:solidFill>
                    <a:srgbClr val="FFFFFF"/>
                  </a:solidFill>
                </a:rPr>
                <a:t>Administration</a:t>
              </a:r>
            </a:p>
          </p:txBody>
        </p:sp>
      </p:grpSp>
      <p:sp>
        <p:nvSpPr>
          <p:cNvPr id="1034" name="Text Box 29"/>
          <p:cNvSpPr txBox="1">
            <a:spLocks noChangeArrowheads="1"/>
          </p:cNvSpPr>
          <p:nvPr/>
        </p:nvSpPr>
        <p:spPr bwMode="auto">
          <a:xfrm>
            <a:off x="449263" y="6205538"/>
            <a:ext cx="4784725" cy="274637"/>
          </a:xfrm>
          <a:prstGeom prst="rect">
            <a:avLst/>
          </a:prstGeom>
          <a:noFill/>
          <a:ln>
            <a:noFill/>
          </a:ln>
          <a:extLst/>
        </p:spPr>
        <p:txBody>
          <a:bodyPr>
            <a:spAutoFit/>
          </a:bodyPr>
          <a:lstStyle>
            <a:lvl1pPr eaLnBrk="0" hangingPunct="0">
              <a:defRPr sz="2400" baseline="-25000">
                <a:solidFill>
                  <a:schemeClr val="tx1"/>
                </a:solidFill>
                <a:latin typeface="Arial" charset="0"/>
              </a:defRPr>
            </a:lvl1pPr>
            <a:lvl2pPr marL="742950" indent="-285750" eaLnBrk="0" hangingPunct="0">
              <a:defRPr sz="2400" baseline="-25000">
                <a:solidFill>
                  <a:schemeClr val="tx1"/>
                </a:solidFill>
                <a:latin typeface="Arial" charset="0"/>
              </a:defRPr>
            </a:lvl2pPr>
            <a:lvl3pPr marL="1143000" indent="-228600" eaLnBrk="0" hangingPunct="0">
              <a:defRPr sz="2400" baseline="-25000">
                <a:solidFill>
                  <a:schemeClr val="tx1"/>
                </a:solidFill>
                <a:latin typeface="Arial" charset="0"/>
              </a:defRPr>
            </a:lvl3pPr>
            <a:lvl4pPr marL="1600200" indent="-228600" eaLnBrk="0" hangingPunct="0">
              <a:defRPr sz="2400" baseline="-25000">
                <a:solidFill>
                  <a:schemeClr val="tx1"/>
                </a:solidFill>
                <a:latin typeface="Arial" charset="0"/>
              </a:defRPr>
            </a:lvl4pPr>
            <a:lvl5pPr marL="2057400" indent="-228600" eaLnBrk="0" hangingPunct="0">
              <a:defRPr sz="2400" baseline="-25000">
                <a:solidFill>
                  <a:schemeClr val="tx1"/>
                </a:solidFill>
                <a:latin typeface="Arial" charset="0"/>
              </a:defRPr>
            </a:lvl5pPr>
            <a:lvl6pPr marL="2514600" indent="-228600" eaLnBrk="0" fontAlgn="base" hangingPunct="0">
              <a:spcBef>
                <a:spcPct val="0"/>
              </a:spcBef>
              <a:spcAft>
                <a:spcPct val="0"/>
              </a:spcAft>
              <a:defRPr sz="2400" baseline="-25000">
                <a:solidFill>
                  <a:schemeClr val="tx1"/>
                </a:solidFill>
                <a:latin typeface="Arial" charset="0"/>
              </a:defRPr>
            </a:lvl6pPr>
            <a:lvl7pPr marL="2971800" indent="-228600" eaLnBrk="0" fontAlgn="base" hangingPunct="0">
              <a:spcBef>
                <a:spcPct val="0"/>
              </a:spcBef>
              <a:spcAft>
                <a:spcPct val="0"/>
              </a:spcAft>
              <a:defRPr sz="2400" baseline="-25000">
                <a:solidFill>
                  <a:schemeClr val="tx1"/>
                </a:solidFill>
                <a:latin typeface="Arial" charset="0"/>
              </a:defRPr>
            </a:lvl7pPr>
            <a:lvl8pPr marL="3429000" indent="-228600" eaLnBrk="0" fontAlgn="base" hangingPunct="0">
              <a:spcBef>
                <a:spcPct val="0"/>
              </a:spcBef>
              <a:spcAft>
                <a:spcPct val="0"/>
              </a:spcAft>
              <a:defRPr sz="2400" baseline="-25000">
                <a:solidFill>
                  <a:schemeClr val="tx1"/>
                </a:solidFill>
                <a:latin typeface="Arial" charset="0"/>
              </a:defRPr>
            </a:lvl8pPr>
            <a:lvl9pPr marL="3886200" indent="-228600" eaLnBrk="0" fontAlgn="base" hangingPunct="0">
              <a:spcBef>
                <a:spcPct val="0"/>
              </a:spcBef>
              <a:spcAft>
                <a:spcPct val="0"/>
              </a:spcAft>
              <a:defRPr sz="2400" baseline="-25000">
                <a:solidFill>
                  <a:schemeClr val="tx1"/>
                </a:solidFill>
                <a:latin typeface="Arial" charset="0"/>
              </a:defRPr>
            </a:lvl9pPr>
          </a:lstStyle>
          <a:p>
            <a:pPr eaLnBrk="1" hangingPunct="1">
              <a:spcBef>
                <a:spcPct val="50000"/>
              </a:spcBef>
              <a:defRPr/>
            </a:pPr>
            <a:endParaRPr lang="en-US" sz="1200" baseline="0" dirty="0" smtClean="0">
              <a:solidFill>
                <a:srgbClr val="C0C0C0"/>
              </a:solidFill>
            </a:endParaRPr>
          </a:p>
        </p:txBody>
      </p:sp>
    </p:spTree>
  </p:cSld>
  <p:clrMap bg1="lt1" tx1="dk1" bg2="lt2" tx2="dk2" accent1="accent1" accent2="accent2" accent3="accent3" accent4="accent4" accent5="accent5" accent6="accent6" hlink="hlink" folHlink="folHlink"/>
  <p:sldLayoutIdLst>
    <p:sldLayoutId id="2147483746"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6581DA8-CB38-479E-913F-539868EFE85B}" type="datetimeFigureOut">
              <a:rPr lang="en-US" smtClean="0">
                <a:solidFill>
                  <a:prstClr val="black">
                    <a:tint val="75000"/>
                  </a:prstClr>
                </a:solidFill>
                <a:latin typeface="Calibri"/>
              </a:rPr>
              <a:pPr fontAlgn="auto">
                <a:spcBef>
                  <a:spcPts val="0"/>
                </a:spcBef>
                <a:spcAft>
                  <a:spcPts val="0"/>
                </a:spcAft>
              </a:pPr>
              <a:t>8/24/2014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0593AC8-C928-4384-ADC3-85EBF3B358E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056722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ernie.bilotto@faa.gov"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2400" y="5715000"/>
            <a:ext cx="4419600" cy="1323439"/>
          </a:xfrm>
          <a:prstGeom prst="rect">
            <a:avLst/>
          </a:prstGeom>
          <a:noFill/>
        </p:spPr>
        <p:txBody>
          <a:bodyPr wrap="square" rtlCol="0">
            <a:spAutoFit/>
          </a:bodyPr>
          <a:lstStyle/>
          <a:p>
            <a:pPr fontAlgn="auto">
              <a:spcBef>
                <a:spcPts val="0"/>
              </a:spcBef>
              <a:spcAft>
                <a:spcPts val="0"/>
              </a:spcAft>
            </a:pPr>
            <a:r>
              <a:rPr lang="en-US" sz="2000" i="1" dirty="0" smtClean="0">
                <a:solidFill>
                  <a:prstClr val="white"/>
                </a:solidFill>
                <a:latin typeface="Times New Roman" pitchFamily="18" charset="0"/>
                <a:cs typeface="Times New Roman" pitchFamily="18" charset="0"/>
              </a:rPr>
              <a:t>By: Ernie </a:t>
            </a:r>
            <a:r>
              <a:rPr lang="en-US" sz="2000" i="1" dirty="0" err="1" smtClean="0">
                <a:solidFill>
                  <a:prstClr val="white"/>
                </a:solidFill>
                <a:latin typeface="Times New Roman" pitchFamily="18" charset="0"/>
                <a:cs typeface="Times New Roman" pitchFamily="18" charset="0"/>
              </a:rPr>
              <a:t>Bilotto</a:t>
            </a:r>
            <a:endParaRPr lang="en-US" sz="2000" i="1" dirty="0" smtClean="0">
              <a:solidFill>
                <a:prstClr val="white"/>
              </a:solidFill>
              <a:latin typeface="Times New Roman" pitchFamily="18" charset="0"/>
              <a:cs typeface="Times New Roman" pitchFamily="18" charset="0"/>
            </a:endParaRPr>
          </a:p>
          <a:p>
            <a:pPr fontAlgn="auto">
              <a:spcBef>
                <a:spcPts val="0"/>
              </a:spcBef>
              <a:spcAft>
                <a:spcPts val="0"/>
              </a:spcAft>
            </a:pPr>
            <a:r>
              <a:rPr lang="en-US" sz="2000" i="1" dirty="0">
                <a:solidFill>
                  <a:prstClr val="white"/>
                </a:solidFill>
                <a:latin typeface="Times New Roman" pitchFamily="18" charset="0"/>
                <a:cs typeface="Times New Roman" pitchFamily="18" charset="0"/>
              </a:rPr>
              <a:t>Manager, US </a:t>
            </a:r>
            <a:r>
              <a:rPr lang="en-US" sz="2000" i="1" dirty="0" smtClean="0">
                <a:solidFill>
                  <a:prstClr val="white"/>
                </a:solidFill>
                <a:latin typeface="Times New Roman" pitchFamily="18" charset="0"/>
                <a:cs typeface="Times New Roman" pitchFamily="18" charset="0"/>
              </a:rPr>
              <a:t>NOTAMs</a:t>
            </a:r>
            <a:endParaRPr lang="en-US" sz="2000" i="1" dirty="0">
              <a:solidFill>
                <a:prstClr val="white"/>
              </a:solidFill>
              <a:latin typeface="Times New Roman" pitchFamily="18" charset="0"/>
              <a:cs typeface="Times New Roman" pitchFamily="18" charset="0"/>
            </a:endParaRPr>
          </a:p>
          <a:p>
            <a:pPr fontAlgn="auto">
              <a:spcBef>
                <a:spcPts val="0"/>
              </a:spcBef>
              <a:spcAft>
                <a:spcPts val="0"/>
              </a:spcAft>
            </a:pPr>
            <a:endParaRPr lang="en-US" sz="2000" i="1" dirty="0" smtClean="0">
              <a:solidFill>
                <a:prstClr val="white"/>
              </a:solidFill>
              <a:latin typeface="Times New Roman" pitchFamily="18" charset="0"/>
              <a:cs typeface="Times New Roman" pitchFamily="18" charset="0"/>
            </a:endParaRPr>
          </a:p>
          <a:p>
            <a:pPr fontAlgn="auto">
              <a:spcBef>
                <a:spcPts val="0"/>
              </a:spcBef>
              <a:spcAft>
                <a:spcPts val="0"/>
              </a:spcAft>
            </a:pPr>
            <a:endParaRPr lang="en-US" sz="2000" i="1" dirty="0" smtClean="0">
              <a:solidFill>
                <a:prstClr val="white"/>
              </a:solidFill>
              <a:latin typeface="Times New Roman" pitchFamily="18" charset="0"/>
              <a:cs typeface="Times New Roman" pitchFamily="18" charset="0"/>
            </a:endParaRPr>
          </a:p>
        </p:txBody>
      </p:sp>
      <p:sp>
        <p:nvSpPr>
          <p:cNvPr id="5" name="TextBox 4"/>
          <p:cNvSpPr txBox="1"/>
          <p:nvPr/>
        </p:nvSpPr>
        <p:spPr>
          <a:xfrm>
            <a:off x="152400" y="646093"/>
            <a:ext cx="4419600" cy="954107"/>
          </a:xfrm>
          <a:prstGeom prst="rect">
            <a:avLst/>
          </a:prstGeom>
          <a:noFill/>
        </p:spPr>
        <p:txBody>
          <a:bodyPr wrap="square" rtlCol="0">
            <a:spAutoFit/>
          </a:bodyPr>
          <a:lstStyle/>
          <a:p>
            <a:pPr algn="ctr" fontAlgn="auto">
              <a:spcBef>
                <a:spcPts val="0"/>
              </a:spcBef>
              <a:spcAft>
                <a:spcPts val="0"/>
              </a:spcAft>
            </a:pPr>
            <a:r>
              <a:rPr lang="en-US" sz="2800" i="1" dirty="0" smtClean="0">
                <a:solidFill>
                  <a:prstClr val="white"/>
                </a:solidFill>
                <a:latin typeface="Times New Roman" pitchFamily="18" charset="0"/>
                <a:cs typeface="Times New Roman" pitchFamily="18" charset="0"/>
              </a:rPr>
              <a:t>Delivering Digital</a:t>
            </a:r>
          </a:p>
          <a:p>
            <a:pPr algn="ctr" fontAlgn="auto">
              <a:spcBef>
                <a:spcPts val="0"/>
              </a:spcBef>
              <a:spcAft>
                <a:spcPts val="0"/>
              </a:spcAft>
            </a:pPr>
            <a:r>
              <a:rPr lang="en-US" sz="2800" i="1" dirty="0" smtClean="0">
                <a:solidFill>
                  <a:prstClr val="white"/>
                </a:solidFill>
                <a:latin typeface="Times New Roman" pitchFamily="18" charset="0"/>
                <a:cs typeface="Times New Roman" pitchFamily="18" charset="0"/>
              </a:rPr>
              <a:t>NOTAMs</a:t>
            </a:r>
            <a:endParaRPr lang="en-US" sz="2800" i="1" dirty="0">
              <a:solidFill>
                <a:prstClr val="white"/>
              </a:solidFill>
              <a:latin typeface="Times New Roman" pitchFamily="18" charset="0"/>
              <a:cs typeface="Times New Roman" pitchFamily="18" charset="0"/>
            </a:endParaRPr>
          </a:p>
        </p:txBody>
      </p:sp>
      <p:sp>
        <p:nvSpPr>
          <p:cNvPr id="6" name="TextBox 5"/>
          <p:cNvSpPr txBox="1"/>
          <p:nvPr/>
        </p:nvSpPr>
        <p:spPr>
          <a:xfrm>
            <a:off x="152400" y="1931127"/>
            <a:ext cx="4648200" cy="3970318"/>
          </a:xfrm>
          <a:prstGeom prst="rect">
            <a:avLst/>
          </a:prstGeom>
          <a:noFill/>
        </p:spPr>
        <p:txBody>
          <a:bodyPr wrap="square" rtlCol="0">
            <a:spAutoFit/>
          </a:bodyPr>
          <a:lstStyle/>
          <a:p>
            <a:pPr algn="ctr" fontAlgn="auto">
              <a:spcBef>
                <a:spcPts val="0"/>
              </a:spcBef>
              <a:spcAft>
                <a:spcPts val="0"/>
              </a:spcAft>
            </a:pPr>
            <a:r>
              <a:rPr lang="en-US" sz="3600" b="1" dirty="0" smtClean="0">
                <a:solidFill>
                  <a:srgbClr val="F5F2B5"/>
                </a:solidFill>
                <a:latin typeface="Calibri"/>
              </a:rPr>
              <a:t>United States </a:t>
            </a:r>
          </a:p>
          <a:p>
            <a:pPr algn="ctr" fontAlgn="auto">
              <a:spcBef>
                <a:spcPts val="0"/>
              </a:spcBef>
              <a:spcAft>
                <a:spcPts val="0"/>
              </a:spcAft>
            </a:pPr>
            <a:r>
              <a:rPr lang="en-US" sz="3600" b="1" dirty="0" smtClean="0">
                <a:solidFill>
                  <a:srgbClr val="F5F2B5"/>
                </a:solidFill>
                <a:latin typeface="Calibri"/>
              </a:rPr>
              <a:t>NOTAM Office</a:t>
            </a:r>
          </a:p>
          <a:p>
            <a:pPr algn="ctr" fontAlgn="auto">
              <a:spcBef>
                <a:spcPts val="0"/>
              </a:spcBef>
              <a:spcAft>
                <a:spcPts val="0"/>
              </a:spcAft>
            </a:pPr>
            <a:endParaRPr lang="en-US" sz="3200" dirty="0" smtClean="0">
              <a:solidFill>
                <a:srgbClr val="F5F2B5"/>
              </a:solidFill>
              <a:latin typeface="Calibri"/>
            </a:endParaRPr>
          </a:p>
          <a:p>
            <a:pPr algn="ctr" fontAlgn="auto">
              <a:spcBef>
                <a:spcPts val="0"/>
              </a:spcBef>
              <a:spcAft>
                <a:spcPts val="0"/>
              </a:spcAft>
            </a:pPr>
            <a:r>
              <a:rPr lang="en-US" sz="2800" dirty="0">
                <a:solidFill>
                  <a:srgbClr val="F5F2B5"/>
                </a:solidFill>
                <a:latin typeface="Calibri"/>
              </a:rPr>
              <a:t>NOTAM Policy Update and  System Modernization</a:t>
            </a:r>
          </a:p>
          <a:p>
            <a:pPr algn="ctr" fontAlgn="auto">
              <a:spcBef>
                <a:spcPts val="0"/>
              </a:spcBef>
              <a:spcAft>
                <a:spcPts val="0"/>
              </a:spcAft>
            </a:pPr>
            <a:endParaRPr lang="en-US" dirty="0" smtClean="0">
              <a:solidFill>
                <a:srgbClr val="F5F2B5"/>
              </a:solidFill>
              <a:latin typeface="Calibri"/>
            </a:endParaRPr>
          </a:p>
          <a:p>
            <a:pPr algn="ctr" fontAlgn="auto">
              <a:spcBef>
                <a:spcPts val="0"/>
              </a:spcBef>
              <a:spcAft>
                <a:spcPts val="0"/>
              </a:spcAft>
            </a:pPr>
            <a:endParaRPr lang="en-US" sz="6000" dirty="0" smtClean="0">
              <a:solidFill>
                <a:srgbClr val="F5F2B5"/>
              </a:solidFill>
              <a:latin typeface="Calibri"/>
            </a:endParaRPr>
          </a:p>
        </p:txBody>
      </p:sp>
    </p:spTree>
    <p:extLst>
      <p:ext uri="{BB962C8B-B14F-4D97-AF65-F5344CB8AC3E}">
        <p14:creationId xmlns:p14="http://schemas.microsoft.com/office/powerpoint/2010/main" val="872873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27087" y="4575791"/>
            <a:ext cx="8475719" cy="409433"/>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10</a:t>
            </a:fld>
            <a:endParaRPr lang="en-US" dirty="0"/>
          </a:p>
        </p:txBody>
      </p:sp>
      <p:sp>
        <p:nvSpPr>
          <p:cNvPr id="2" name="TextBox 1"/>
          <p:cNvSpPr txBox="1"/>
          <p:nvPr/>
        </p:nvSpPr>
        <p:spPr bwMode="auto">
          <a:xfrm>
            <a:off x="450376" y="2703016"/>
            <a:ext cx="8243248" cy="4154984"/>
          </a:xfrm>
          <a:prstGeom prst="rect">
            <a:avLst/>
          </a:prstGeom>
          <a:noFill/>
          <a:ln>
            <a:noFill/>
          </a:ln>
          <a:effectLst/>
          <a:extLst/>
        </p:spPr>
        <p:txBody>
          <a:bodyPr wrap="square" rtlCol="0">
            <a:spAutoFit/>
          </a:bodyPr>
          <a:lstStyle/>
          <a:p>
            <a:pPr>
              <a:buFontTx/>
              <a:buNone/>
            </a:pPr>
            <a:r>
              <a:rPr lang="en-US" b="1" dirty="0" smtClean="0">
                <a:latin typeface="Courier New" panose="02070309020205020404" pitchFamily="49" charset="0"/>
                <a:cs typeface="Courier New" panose="02070309020205020404" pitchFamily="49" charset="0"/>
              </a:rPr>
              <a:t>!AGC 06/007 AGC NAV ILS RWY 28 LOC/GP OUT OF SERVICE 1406041200-1406041500</a:t>
            </a:r>
          </a:p>
          <a:p>
            <a:pPr>
              <a:buFontTx/>
              <a:buNone/>
            </a:pPr>
            <a:endParaRPr lang="en-US" b="1" dirty="0" smtClean="0">
              <a:latin typeface="Courier New" panose="02070309020205020404" pitchFamily="49" charset="0"/>
              <a:cs typeface="Courier New" panose="02070309020205020404" pitchFamily="49" charset="0"/>
            </a:endParaRPr>
          </a:p>
          <a:p>
            <a:pPr>
              <a:buFontTx/>
              <a:buNone/>
            </a:pPr>
            <a:endParaRPr lang="en-US" b="1" dirty="0" smtClean="0">
              <a:latin typeface="Courier New" panose="02070309020205020404" pitchFamily="49" charset="0"/>
              <a:cs typeface="Courier New" panose="02070309020205020404" pitchFamily="49" charset="0"/>
            </a:endParaRPr>
          </a:p>
          <a:p>
            <a:pPr>
              <a:buFontTx/>
              <a:buNone/>
            </a:pPr>
            <a:r>
              <a:rPr lang="en-US" b="1" dirty="0" smtClean="0">
                <a:latin typeface="Courier New" panose="02070309020205020404" pitchFamily="49" charset="0"/>
                <a:cs typeface="Courier New" panose="02070309020205020404" pitchFamily="49" charset="0"/>
              </a:rPr>
              <a:t>(A1334/14 NOTAMN</a:t>
            </a:r>
            <a:endParaRPr lang="en-US" b="1" dirty="0">
              <a:latin typeface="Courier New" panose="02070309020205020404" pitchFamily="49" charset="0"/>
              <a:cs typeface="Courier New" panose="02070309020205020404" pitchFamily="49" charset="0"/>
            </a:endParaRPr>
          </a:p>
          <a:p>
            <a:pPr>
              <a:buFontTx/>
              <a:buNone/>
            </a:pPr>
            <a:r>
              <a:rPr lang="en-US" b="1" dirty="0" smtClean="0">
                <a:latin typeface="Courier New" panose="02070309020205020404" pitchFamily="49" charset="0"/>
                <a:cs typeface="Courier New" panose="02070309020205020404" pitchFamily="49" charset="0"/>
              </a:rPr>
              <a:t>Q) KZOB/QICAS/I/NBO/A/000/999/4021N07955W005</a:t>
            </a:r>
          </a:p>
          <a:p>
            <a:pPr>
              <a:buFontTx/>
              <a:buNone/>
            </a:pPr>
            <a:r>
              <a:rPr lang="en-US" b="1" dirty="0" smtClean="0">
                <a:latin typeface="Courier New" panose="02070309020205020404" pitchFamily="49" charset="0"/>
                <a:cs typeface="Courier New" panose="02070309020205020404" pitchFamily="49" charset="0"/>
              </a:rPr>
              <a:t>A) KAGC B) 1406041200 C) 1406041500</a:t>
            </a:r>
          </a:p>
          <a:p>
            <a:pPr>
              <a:buFontTx/>
              <a:buNone/>
            </a:pPr>
            <a:r>
              <a:rPr lang="en-US" b="1" dirty="0" smtClean="0">
                <a:latin typeface="Courier New" panose="02070309020205020404" pitchFamily="49" charset="0"/>
                <a:cs typeface="Courier New" panose="02070309020205020404" pitchFamily="49" charset="0"/>
              </a:rPr>
              <a:t>E) ILS RWY 28 LOCALIZER/GP UNSERVICEABLE</a:t>
            </a:r>
          </a:p>
          <a:p>
            <a:pPr>
              <a:buFontTx/>
              <a:buNone/>
            </a:pPr>
            <a:endParaRPr lang="en-US" b="1" dirty="0"/>
          </a:p>
          <a:p>
            <a:pPr>
              <a:buFontTx/>
              <a:buNone/>
            </a:pPr>
            <a:endParaRPr lang="en-US" b="1" dirty="0" smtClean="0"/>
          </a:p>
          <a:p>
            <a:pPr>
              <a:buFontTx/>
              <a:buNone/>
            </a:pPr>
            <a:endParaRPr lang="en-US" b="1"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8" name="Rectangle 7"/>
          <p:cNvSpPr/>
          <p:nvPr/>
        </p:nvSpPr>
        <p:spPr>
          <a:xfrm>
            <a:off x="327087" y="978300"/>
            <a:ext cx="8475719" cy="830997"/>
          </a:xfrm>
          <a:prstGeom prst="rect">
            <a:avLst/>
          </a:prstGeom>
        </p:spPr>
        <p:txBody>
          <a:bodyPr wrap="square">
            <a:spAutoFit/>
          </a:bodyPr>
          <a:lstStyle/>
          <a:p>
            <a:pPr>
              <a:buFontTx/>
              <a:buNone/>
            </a:pPr>
            <a:r>
              <a:rPr lang="en-US" b="1" dirty="0" smtClean="0">
                <a:solidFill>
                  <a:srgbClr val="C00000"/>
                </a:solidFill>
              </a:rPr>
              <a:t>The “Q line” contains information not found in the domestic NOTAM.</a:t>
            </a:r>
            <a:endParaRPr lang="en-US" b="1" dirty="0">
              <a:solidFill>
                <a:srgbClr val="C00000"/>
              </a:solidFill>
            </a:endParaRPr>
          </a:p>
        </p:txBody>
      </p:sp>
    </p:spTree>
    <p:extLst>
      <p:ext uri="{BB962C8B-B14F-4D97-AF65-F5344CB8AC3E}">
        <p14:creationId xmlns:p14="http://schemas.microsoft.com/office/powerpoint/2010/main" val="3417621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27086" y="2703016"/>
            <a:ext cx="8475719" cy="409433"/>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11</a:t>
            </a:fld>
            <a:endParaRPr lang="en-US" dirty="0"/>
          </a:p>
        </p:txBody>
      </p:sp>
      <p:sp>
        <p:nvSpPr>
          <p:cNvPr id="2" name="TextBox 1"/>
          <p:cNvSpPr txBox="1"/>
          <p:nvPr/>
        </p:nvSpPr>
        <p:spPr bwMode="auto">
          <a:xfrm>
            <a:off x="450376" y="2703016"/>
            <a:ext cx="8243248" cy="461665"/>
          </a:xfrm>
          <a:prstGeom prst="rect">
            <a:avLst/>
          </a:prstGeom>
          <a:noFill/>
          <a:ln>
            <a:noFill/>
          </a:ln>
          <a:effectLst/>
          <a:extLst/>
        </p:spPr>
        <p:txBody>
          <a:bodyPr wrap="square" rtlCol="0">
            <a:spAutoFit/>
          </a:bodyPr>
          <a:lstStyle/>
          <a:p>
            <a:pPr>
              <a:buFontTx/>
              <a:buNone/>
            </a:pPr>
            <a:r>
              <a:rPr lang="en-US" b="1" dirty="0" smtClean="0">
                <a:latin typeface="Courier New" panose="02070309020205020404" pitchFamily="49" charset="0"/>
                <a:cs typeface="Courier New" panose="02070309020205020404" pitchFamily="49" charset="0"/>
              </a:rPr>
              <a:t>Q) KZOB/QICAS/I/NBO/A/000/999/4021N07955W005</a:t>
            </a:r>
            <a:endParaRPr lang="en-US" b="1"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8" name="Rectangle 7"/>
          <p:cNvSpPr/>
          <p:nvPr/>
        </p:nvSpPr>
        <p:spPr>
          <a:xfrm>
            <a:off x="327087" y="978300"/>
            <a:ext cx="8475719" cy="830997"/>
          </a:xfrm>
          <a:prstGeom prst="rect">
            <a:avLst/>
          </a:prstGeom>
        </p:spPr>
        <p:txBody>
          <a:bodyPr wrap="square">
            <a:spAutoFit/>
          </a:bodyPr>
          <a:lstStyle/>
          <a:p>
            <a:pPr>
              <a:buFontTx/>
              <a:buNone/>
            </a:pPr>
            <a:r>
              <a:rPr lang="en-US" b="1" dirty="0" smtClean="0">
                <a:solidFill>
                  <a:srgbClr val="C00000"/>
                </a:solidFill>
              </a:rPr>
              <a:t>The “Q line” was designed for easy adaptation to </a:t>
            </a:r>
          </a:p>
          <a:p>
            <a:pPr>
              <a:buFontTx/>
              <a:buNone/>
            </a:pPr>
            <a:r>
              <a:rPr lang="en-US" b="1" dirty="0" smtClean="0">
                <a:solidFill>
                  <a:srgbClr val="C00000"/>
                </a:solidFill>
              </a:rPr>
              <a:t>automated systems.</a:t>
            </a:r>
            <a:endParaRPr lang="en-US" b="1" dirty="0">
              <a:solidFill>
                <a:srgbClr val="C00000"/>
              </a:solidFill>
            </a:endParaRPr>
          </a:p>
        </p:txBody>
      </p:sp>
    </p:spTree>
    <p:extLst>
      <p:ext uri="{BB962C8B-B14F-4D97-AF65-F5344CB8AC3E}">
        <p14:creationId xmlns:p14="http://schemas.microsoft.com/office/powerpoint/2010/main" val="522630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893283" y="2755248"/>
            <a:ext cx="1013690" cy="409433"/>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12</a:t>
            </a:fld>
            <a:endParaRPr lang="en-US" dirty="0"/>
          </a:p>
        </p:txBody>
      </p:sp>
      <p:sp>
        <p:nvSpPr>
          <p:cNvPr id="2" name="TextBox 1"/>
          <p:cNvSpPr txBox="1"/>
          <p:nvPr/>
        </p:nvSpPr>
        <p:spPr bwMode="auto">
          <a:xfrm>
            <a:off x="450376" y="2634018"/>
            <a:ext cx="8243248" cy="1938992"/>
          </a:xfrm>
          <a:prstGeom prst="rect">
            <a:avLst/>
          </a:prstGeom>
          <a:noFill/>
          <a:ln>
            <a:noFill/>
          </a:ln>
          <a:effectLst/>
          <a:extLst/>
        </p:spPr>
        <p:txBody>
          <a:bodyPr wrap="square" rtlCol="0">
            <a:spAutoFit/>
          </a:bodyPr>
          <a:lstStyle/>
          <a:p>
            <a:pPr>
              <a:buFontTx/>
              <a:buNone/>
            </a:pPr>
            <a:r>
              <a:rPr lang="en-US" b="1" dirty="0" smtClean="0">
                <a:latin typeface="Courier New" panose="02070309020205020404" pitchFamily="49" charset="0"/>
                <a:cs typeface="Courier New" panose="02070309020205020404" pitchFamily="49" charset="0"/>
              </a:rPr>
              <a:t>Q) KZOB/QICAS/I/NBO/A/000/999/4021N07955W005</a:t>
            </a:r>
          </a:p>
          <a:p>
            <a:pPr>
              <a:buFontTx/>
              <a:buNone/>
            </a:pPr>
            <a:endParaRPr lang="en-US" b="1" dirty="0">
              <a:latin typeface="Courier New" panose="02070309020205020404" pitchFamily="49" charset="0"/>
              <a:cs typeface="Courier New" panose="02070309020205020404" pitchFamily="49" charset="0"/>
            </a:endParaRPr>
          </a:p>
          <a:p>
            <a:pPr>
              <a:buFontTx/>
              <a:buNone/>
            </a:pPr>
            <a:r>
              <a:rPr lang="en-US" b="1" dirty="0" smtClean="0">
                <a:latin typeface="Courier New" panose="02070309020205020404" pitchFamily="49" charset="0"/>
                <a:cs typeface="Courier New" panose="02070309020205020404" pitchFamily="49" charset="0"/>
              </a:rPr>
              <a:t>2</a:t>
            </a:r>
            <a:r>
              <a:rPr lang="en-US" b="1" baseline="30000" dirty="0" smtClean="0">
                <a:latin typeface="Courier New" panose="02070309020205020404" pitchFamily="49" charset="0"/>
                <a:cs typeface="Courier New" panose="02070309020205020404" pitchFamily="49" charset="0"/>
              </a:rPr>
              <a:t>nd</a:t>
            </a:r>
            <a:r>
              <a:rPr lang="en-US" b="1" dirty="0" smtClean="0">
                <a:latin typeface="Courier New" panose="02070309020205020404" pitchFamily="49" charset="0"/>
                <a:cs typeface="Courier New" panose="02070309020205020404" pitchFamily="49" charset="0"/>
              </a:rPr>
              <a:t> and 3</a:t>
            </a:r>
            <a:r>
              <a:rPr lang="en-US" b="1" baseline="30000" dirty="0" smtClean="0">
                <a:latin typeface="Courier New" panose="02070309020205020404" pitchFamily="49" charset="0"/>
                <a:cs typeface="Courier New" panose="02070309020205020404" pitchFamily="49" charset="0"/>
              </a:rPr>
              <a:t>rd</a:t>
            </a:r>
            <a:r>
              <a:rPr lang="en-US" b="1" dirty="0" smtClean="0">
                <a:latin typeface="Courier New" panose="02070309020205020404" pitchFamily="49" charset="0"/>
                <a:cs typeface="Courier New" panose="02070309020205020404" pitchFamily="49" charset="0"/>
              </a:rPr>
              <a:t> letters = Identify the subject</a:t>
            </a:r>
          </a:p>
          <a:p>
            <a:pPr>
              <a:buFontTx/>
              <a:buNone/>
            </a:pPr>
            <a:r>
              <a:rPr lang="en-US" b="1" dirty="0" smtClean="0">
                <a:latin typeface="Courier New" panose="02070309020205020404" pitchFamily="49" charset="0"/>
                <a:cs typeface="Courier New" panose="02070309020205020404" pitchFamily="49" charset="0"/>
              </a:rPr>
              <a:t>4</a:t>
            </a:r>
            <a:r>
              <a:rPr lang="en-US" b="1" baseline="30000" dirty="0" smtClean="0">
                <a:latin typeface="Courier New" panose="02070309020205020404" pitchFamily="49" charset="0"/>
                <a:cs typeface="Courier New" panose="02070309020205020404" pitchFamily="49" charset="0"/>
              </a:rPr>
              <a:t>th</a:t>
            </a:r>
            <a:r>
              <a:rPr lang="en-US" b="1" dirty="0" smtClean="0">
                <a:latin typeface="Courier New" panose="02070309020205020404" pitchFamily="49" charset="0"/>
                <a:cs typeface="Courier New" panose="02070309020205020404" pitchFamily="49" charset="0"/>
              </a:rPr>
              <a:t> and 5</a:t>
            </a:r>
            <a:r>
              <a:rPr lang="en-US" b="1" baseline="30000" dirty="0" smtClean="0">
                <a:latin typeface="Courier New" panose="02070309020205020404" pitchFamily="49" charset="0"/>
                <a:cs typeface="Courier New" panose="02070309020205020404" pitchFamily="49" charset="0"/>
              </a:rPr>
              <a:t>th</a:t>
            </a:r>
            <a:r>
              <a:rPr lang="en-US" b="1" dirty="0" smtClean="0">
                <a:latin typeface="Courier New" panose="02070309020205020404" pitchFamily="49" charset="0"/>
                <a:cs typeface="Courier New" panose="02070309020205020404" pitchFamily="49" charset="0"/>
              </a:rPr>
              <a:t> letters = denote the status of the subject reported upon.</a:t>
            </a:r>
            <a:endParaRPr lang="en-US" b="1"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4" name="Rectangle 3"/>
          <p:cNvSpPr/>
          <p:nvPr/>
        </p:nvSpPr>
        <p:spPr>
          <a:xfrm>
            <a:off x="450376" y="996286"/>
            <a:ext cx="8243248" cy="1200329"/>
          </a:xfrm>
          <a:prstGeom prst="rect">
            <a:avLst/>
          </a:prstGeom>
        </p:spPr>
        <p:txBody>
          <a:bodyPr wrap="square">
            <a:spAutoFit/>
          </a:bodyPr>
          <a:lstStyle/>
          <a:p>
            <a:pPr>
              <a:buFontTx/>
              <a:buNone/>
            </a:pPr>
            <a:r>
              <a:rPr lang="en-US" b="1" dirty="0" smtClean="0">
                <a:solidFill>
                  <a:srgbClr val="C00000"/>
                </a:solidFill>
              </a:rPr>
              <a:t>For example, the Q code, in this case QICAS tells the </a:t>
            </a:r>
          </a:p>
          <a:p>
            <a:pPr>
              <a:buFontTx/>
              <a:buNone/>
            </a:pPr>
            <a:r>
              <a:rPr lang="en-US" b="1" dirty="0">
                <a:solidFill>
                  <a:srgbClr val="C00000"/>
                </a:solidFill>
              </a:rPr>
              <a:t>a</a:t>
            </a:r>
            <a:r>
              <a:rPr lang="en-US" b="1" dirty="0" smtClean="0">
                <a:solidFill>
                  <a:srgbClr val="C00000"/>
                </a:solidFill>
              </a:rPr>
              <a:t>utomated system that the ILS is out of service. IC means “ILS Complete”, and AS means “unserviceable”</a:t>
            </a:r>
            <a:endParaRPr lang="en-US" b="1" dirty="0">
              <a:solidFill>
                <a:srgbClr val="C00000"/>
              </a:solidFill>
            </a:endParaRPr>
          </a:p>
        </p:txBody>
      </p:sp>
    </p:spTree>
    <p:extLst>
      <p:ext uri="{BB962C8B-B14F-4D97-AF65-F5344CB8AC3E}">
        <p14:creationId xmlns:p14="http://schemas.microsoft.com/office/powerpoint/2010/main" val="1766248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041574" y="2755248"/>
            <a:ext cx="304006" cy="409433"/>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13</a:t>
            </a:fld>
            <a:endParaRPr lang="en-US" dirty="0"/>
          </a:p>
        </p:txBody>
      </p:sp>
      <p:sp>
        <p:nvSpPr>
          <p:cNvPr id="2" name="TextBox 1"/>
          <p:cNvSpPr txBox="1"/>
          <p:nvPr/>
        </p:nvSpPr>
        <p:spPr bwMode="auto">
          <a:xfrm>
            <a:off x="450376" y="2703016"/>
            <a:ext cx="8243248" cy="1938992"/>
          </a:xfrm>
          <a:prstGeom prst="rect">
            <a:avLst/>
          </a:prstGeom>
          <a:noFill/>
          <a:ln>
            <a:noFill/>
          </a:ln>
          <a:effectLst/>
          <a:extLst/>
        </p:spPr>
        <p:txBody>
          <a:bodyPr wrap="square" rtlCol="0">
            <a:spAutoFit/>
          </a:bodyPr>
          <a:lstStyle/>
          <a:p>
            <a:pPr>
              <a:buFontTx/>
              <a:buNone/>
            </a:pPr>
            <a:r>
              <a:rPr lang="en-US" b="1" dirty="0" smtClean="0">
                <a:latin typeface="Courier New" panose="02070309020205020404" pitchFamily="49" charset="0"/>
                <a:cs typeface="Courier New" panose="02070309020205020404" pitchFamily="49" charset="0"/>
              </a:rPr>
              <a:t>Q) KZOB/QICAS/I/NBO/A/000/999/4021N07955W005</a:t>
            </a:r>
          </a:p>
          <a:p>
            <a:pPr>
              <a:buFontTx/>
              <a:buNone/>
            </a:pPr>
            <a:endParaRPr lang="en-US" b="1" dirty="0">
              <a:latin typeface="Courier New" panose="02070309020205020404" pitchFamily="49" charset="0"/>
              <a:cs typeface="Courier New" panose="02070309020205020404" pitchFamily="49" charset="0"/>
            </a:endParaRPr>
          </a:p>
          <a:p>
            <a:pPr>
              <a:buFontTx/>
              <a:buNone/>
            </a:pPr>
            <a:r>
              <a:rPr lang="en-US" b="1" dirty="0" smtClean="0">
                <a:latin typeface="Courier New" panose="02070309020205020404" pitchFamily="49" charset="0"/>
                <a:cs typeface="Courier New" panose="02070309020205020404" pitchFamily="49" charset="0"/>
              </a:rPr>
              <a:t>I = IFR</a:t>
            </a:r>
          </a:p>
          <a:p>
            <a:pPr>
              <a:buFontTx/>
              <a:buNone/>
            </a:pPr>
            <a:r>
              <a:rPr lang="en-US" b="1" dirty="0" smtClean="0">
                <a:latin typeface="Courier New" panose="02070309020205020404" pitchFamily="49" charset="0"/>
                <a:cs typeface="Courier New" panose="02070309020205020404" pitchFamily="49" charset="0"/>
              </a:rPr>
              <a:t>V = VFR</a:t>
            </a:r>
          </a:p>
          <a:p>
            <a:pPr>
              <a:buFontTx/>
              <a:buNone/>
            </a:pPr>
            <a:r>
              <a:rPr lang="en-US" dirty="0" smtClean="0"/>
              <a:t>K</a:t>
            </a:r>
            <a:r>
              <a:rPr lang="en-US" b="1" dirty="0" smtClean="0"/>
              <a:t>  </a:t>
            </a:r>
            <a:r>
              <a:rPr lang="en-US" dirty="0" smtClean="0"/>
              <a:t>=</a:t>
            </a:r>
            <a:r>
              <a:rPr lang="en-US" b="1" dirty="0" smtClean="0"/>
              <a:t>  </a:t>
            </a:r>
            <a:r>
              <a:rPr lang="en-US" dirty="0" smtClean="0"/>
              <a:t>NOTAM is a checklist</a:t>
            </a:r>
            <a:endParaRPr lang="en-US"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4" name="Rectangle 3"/>
          <p:cNvSpPr/>
          <p:nvPr/>
        </p:nvSpPr>
        <p:spPr>
          <a:xfrm>
            <a:off x="450376" y="996286"/>
            <a:ext cx="8243248" cy="1200329"/>
          </a:xfrm>
          <a:prstGeom prst="rect">
            <a:avLst/>
          </a:prstGeom>
        </p:spPr>
        <p:txBody>
          <a:bodyPr wrap="square">
            <a:spAutoFit/>
          </a:bodyPr>
          <a:lstStyle/>
          <a:p>
            <a:pPr>
              <a:buFontTx/>
              <a:buNone/>
            </a:pPr>
            <a:r>
              <a:rPr lang="en-US" b="1" dirty="0" smtClean="0">
                <a:solidFill>
                  <a:srgbClr val="C00000"/>
                </a:solidFill>
              </a:rPr>
              <a:t>The “I” means that this information is only useful for IFR flights.  Therefore, automation can filter this NOTAM from VFR routes. </a:t>
            </a:r>
            <a:endParaRPr lang="en-US" b="1" dirty="0">
              <a:solidFill>
                <a:srgbClr val="C00000"/>
              </a:solidFill>
            </a:endParaRPr>
          </a:p>
        </p:txBody>
      </p:sp>
    </p:spTree>
    <p:extLst>
      <p:ext uri="{BB962C8B-B14F-4D97-AF65-F5344CB8AC3E}">
        <p14:creationId xmlns:p14="http://schemas.microsoft.com/office/powerpoint/2010/main" val="3194607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281349" y="2703016"/>
            <a:ext cx="826628" cy="545909"/>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14</a:t>
            </a:fld>
            <a:endParaRPr lang="en-US" dirty="0"/>
          </a:p>
        </p:txBody>
      </p:sp>
      <p:sp>
        <p:nvSpPr>
          <p:cNvPr id="2" name="TextBox 1"/>
          <p:cNvSpPr txBox="1"/>
          <p:nvPr/>
        </p:nvSpPr>
        <p:spPr bwMode="auto">
          <a:xfrm>
            <a:off x="450376" y="2703016"/>
            <a:ext cx="8243248" cy="2369880"/>
          </a:xfrm>
          <a:prstGeom prst="rect">
            <a:avLst/>
          </a:prstGeom>
          <a:noFill/>
          <a:ln>
            <a:noFill/>
          </a:ln>
          <a:effectLst/>
          <a:extLst/>
        </p:spPr>
        <p:txBody>
          <a:bodyPr wrap="square" rtlCol="0">
            <a:spAutoFit/>
          </a:bodyPr>
          <a:lstStyle/>
          <a:p>
            <a:pPr>
              <a:buFontTx/>
              <a:buNone/>
            </a:pPr>
            <a:r>
              <a:rPr lang="en-US" b="1" dirty="0" smtClean="0">
                <a:latin typeface="Courier New" panose="02070309020205020404" pitchFamily="49" charset="0"/>
                <a:cs typeface="Courier New" panose="02070309020205020404" pitchFamily="49" charset="0"/>
              </a:rPr>
              <a:t>Q) KZOB/QICAS/I/NBO/A/000/999/4021N07955W005</a:t>
            </a:r>
          </a:p>
          <a:p>
            <a:pPr>
              <a:buFontTx/>
              <a:buNone/>
            </a:pPr>
            <a:endParaRPr lang="en-US" b="1" dirty="0">
              <a:latin typeface="Courier New" panose="02070309020205020404" pitchFamily="49" charset="0"/>
              <a:cs typeface="Courier New" panose="02070309020205020404" pitchFamily="49" charset="0"/>
            </a:endParaRPr>
          </a:p>
          <a:p>
            <a:pPr>
              <a:buFontTx/>
              <a:buNone/>
            </a:pPr>
            <a:r>
              <a:rPr lang="en-US" sz="2000" b="1" dirty="0" smtClean="0">
                <a:latin typeface="Courier New" panose="02070309020205020404" pitchFamily="49" charset="0"/>
                <a:cs typeface="Courier New" panose="02070309020205020404" pitchFamily="49" charset="0"/>
              </a:rPr>
              <a:t>N – NOTAM selected for immediate attention</a:t>
            </a:r>
          </a:p>
          <a:p>
            <a:pPr>
              <a:buFontTx/>
              <a:buNone/>
            </a:pPr>
            <a:r>
              <a:rPr lang="en-US" sz="2000" b="1" dirty="0" smtClean="0">
                <a:latin typeface="Courier New" panose="02070309020205020404" pitchFamily="49" charset="0"/>
                <a:cs typeface="Courier New" panose="02070309020205020404" pitchFamily="49" charset="0"/>
              </a:rPr>
              <a:t>B - NOTAM selected for pre-flight info brief</a:t>
            </a:r>
          </a:p>
          <a:p>
            <a:pPr>
              <a:buFontTx/>
              <a:buNone/>
            </a:pPr>
            <a:r>
              <a:rPr lang="en-US" sz="2000" b="1" dirty="0" smtClean="0">
                <a:latin typeface="Courier New" panose="02070309020205020404" pitchFamily="49" charset="0"/>
                <a:cs typeface="Courier New" panose="02070309020205020404" pitchFamily="49" charset="0"/>
              </a:rPr>
              <a:t>O - NOTAM concerning flight operations</a:t>
            </a:r>
          </a:p>
          <a:p>
            <a:pPr>
              <a:buFontTx/>
              <a:buNone/>
            </a:pPr>
            <a:r>
              <a:rPr lang="en-US" sz="2000" b="1" dirty="0" smtClean="0">
                <a:latin typeface="Courier New" panose="02070309020205020404" pitchFamily="49" charset="0"/>
                <a:cs typeface="Courier New" panose="02070309020205020404" pitchFamily="49" charset="0"/>
              </a:rPr>
              <a:t>M - Miscellaneous NOTAM; not subject for a briefing,    K - NOTAM is a checklist</a:t>
            </a:r>
            <a:endParaRPr lang="en-US" sz="2000" b="1"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4" name="Rectangle 3"/>
          <p:cNvSpPr/>
          <p:nvPr/>
        </p:nvSpPr>
        <p:spPr>
          <a:xfrm>
            <a:off x="450376" y="996286"/>
            <a:ext cx="8243248" cy="1569660"/>
          </a:xfrm>
          <a:prstGeom prst="rect">
            <a:avLst/>
          </a:prstGeom>
        </p:spPr>
        <p:txBody>
          <a:bodyPr wrap="square">
            <a:spAutoFit/>
          </a:bodyPr>
          <a:lstStyle/>
          <a:p>
            <a:pPr>
              <a:buFontTx/>
              <a:buNone/>
            </a:pPr>
            <a:r>
              <a:rPr lang="en-US" b="1" dirty="0" smtClean="0">
                <a:solidFill>
                  <a:srgbClr val="C00000"/>
                </a:solidFill>
              </a:rPr>
              <a:t>The “NBO” further refines the target audience and in this case means that the NOTAM is for the immediate attention of aircraft operators, is to be included in weather briefings, and is for IFR flights. </a:t>
            </a:r>
            <a:endParaRPr lang="en-US" b="1" dirty="0">
              <a:solidFill>
                <a:srgbClr val="C00000"/>
              </a:solidFill>
            </a:endParaRPr>
          </a:p>
        </p:txBody>
      </p:sp>
    </p:spTree>
    <p:extLst>
      <p:ext uri="{BB962C8B-B14F-4D97-AF65-F5344CB8AC3E}">
        <p14:creationId xmlns:p14="http://schemas.microsoft.com/office/powerpoint/2010/main" val="3411596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111922" y="2703016"/>
            <a:ext cx="269009" cy="545909"/>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15</a:t>
            </a:fld>
            <a:endParaRPr lang="en-US" dirty="0"/>
          </a:p>
        </p:txBody>
      </p:sp>
      <p:sp>
        <p:nvSpPr>
          <p:cNvPr id="2" name="TextBox 1"/>
          <p:cNvSpPr txBox="1"/>
          <p:nvPr/>
        </p:nvSpPr>
        <p:spPr bwMode="auto">
          <a:xfrm>
            <a:off x="450376" y="2703016"/>
            <a:ext cx="8243248" cy="2308324"/>
          </a:xfrm>
          <a:prstGeom prst="rect">
            <a:avLst/>
          </a:prstGeom>
          <a:noFill/>
          <a:ln>
            <a:noFill/>
          </a:ln>
          <a:effectLst/>
          <a:extLst/>
        </p:spPr>
        <p:txBody>
          <a:bodyPr wrap="square" rtlCol="0">
            <a:spAutoFit/>
          </a:bodyPr>
          <a:lstStyle/>
          <a:p>
            <a:pPr>
              <a:buFontTx/>
              <a:buNone/>
            </a:pPr>
            <a:r>
              <a:rPr lang="en-US" b="1" dirty="0" smtClean="0">
                <a:latin typeface="Courier New" panose="02070309020205020404" pitchFamily="49" charset="0"/>
                <a:cs typeface="Courier New" panose="02070309020205020404" pitchFamily="49" charset="0"/>
              </a:rPr>
              <a:t>Q) KZOB/QICAS/I/NBO/A/000/999/4021N07955W005</a:t>
            </a:r>
          </a:p>
          <a:p>
            <a:pPr>
              <a:buFontTx/>
              <a:buNone/>
            </a:pPr>
            <a:endParaRPr lang="en-US" b="1" dirty="0">
              <a:latin typeface="Courier New" panose="02070309020205020404" pitchFamily="49" charset="0"/>
              <a:cs typeface="Courier New" panose="02070309020205020404" pitchFamily="49" charset="0"/>
            </a:endParaRPr>
          </a:p>
          <a:p>
            <a:pPr>
              <a:buFontTx/>
              <a:buNone/>
            </a:pPr>
            <a:r>
              <a:rPr lang="en-US" b="1" dirty="0" smtClean="0"/>
              <a:t>A – Aerodrome</a:t>
            </a:r>
          </a:p>
          <a:p>
            <a:pPr>
              <a:buFontTx/>
              <a:buNone/>
            </a:pPr>
            <a:r>
              <a:rPr lang="en-US" b="1" dirty="0" smtClean="0"/>
              <a:t>E – </a:t>
            </a:r>
            <a:r>
              <a:rPr lang="en-US" b="1" dirty="0" err="1" smtClean="0"/>
              <a:t>Enroute</a:t>
            </a:r>
            <a:endParaRPr lang="en-US" b="1" dirty="0" smtClean="0"/>
          </a:p>
          <a:p>
            <a:pPr>
              <a:buFontTx/>
              <a:buNone/>
            </a:pPr>
            <a:r>
              <a:rPr lang="en-US" b="1" dirty="0" smtClean="0"/>
              <a:t>N – </a:t>
            </a:r>
            <a:r>
              <a:rPr lang="en-US" b="1" dirty="0" err="1" smtClean="0"/>
              <a:t>Nav</a:t>
            </a:r>
            <a:r>
              <a:rPr lang="en-US" b="1" dirty="0" smtClean="0"/>
              <a:t> warning</a:t>
            </a:r>
          </a:p>
          <a:p>
            <a:pPr>
              <a:buFontTx/>
              <a:buNone/>
            </a:pPr>
            <a:r>
              <a:rPr lang="en-US" b="1" dirty="0" smtClean="0"/>
              <a:t>K - Checklist</a:t>
            </a:r>
            <a:endParaRPr lang="en-US" b="1"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4" name="Rectangle 3"/>
          <p:cNvSpPr/>
          <p:nvPr/>
        </p:nvSpPr>
        <p:spPr>
          <a:xfrm>
            <a:off x="450376" y="996286"/>
            <a:ext cx="8243248" cy="1200329"/>
          </a:xfrm>
          <a:prstGeom prst="rect">
            <a:avLst/>
          </a:prstGeom>
        </p:spPr>
        <p:txBody>
          <a:bodyPr wrap="square">
            <a:spAutoFit/>
          </a:bodyPr>
          <a:lstStyle/>
          <a:p>
            <a:pPr>
              <a:buFontTx/>
              <a:buNone/>
            </a:pPr>
            <a:r>
              <a:rPr lang="en-US" b="1" dirty="0" smtClean="0">
                <a:solidFill>
                  <a:srgbClr val="C00000"/>
                </a:solidFill>
              </a:rPr>
              <a:t>The “A” indicates that this NOTAM is for an aerodrome.</a:t>
            </a:r>
          </a:p>
          <a:p>
            <a:pPr>
              <a:buFontTx/>
              <a:buNone/>
            </a:pPr>
            <a:r>
              <a:rPr lang="en-US" b="1" dirty="0" smtClean="0">
                <a:solidFill>
                  <a:srgbClr val="C00000"/>
                </a:solidFill>
              </a:rPr>
              <a:t>Other possible letters are “E” for enroute, “W” for nav warning.  </a:t>
            </a:r>
            <a:endParaRPr lang="en-US" b="1" dirty="0">
              <a:solidFill>
                <a:srgbClr val="C00000"/>
              </a:solidFill>
            </a:endParaRPr>
          </a:p>
        </p:txBody>
      </p:sp>
    </p:spTree>
    <p:extLst>
      <p:ext uri="{BB962C8B-B14F-4D97-AF65-F5344CB8AC3E}">
        <p14:creationId xmlns:p14="http://schemas.microsoft.com/office/powerpoint/2010/main" val="3458659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572001" y="2703016"/>
            <a:ext cx="1269242" cy="545909"/>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16</a:t>
            </a:fld>
            <a:endParaRPr lang="en-US" dirty="0"/>
          </a:p>
        </p:txBody>
      </p:sp>
      <p:sp>
        <p:nvSpPr>
          <p:cNvPr id="2" name="TextBox 1"/>
          <p:cNvSpPr txBox="1"/>
          <p:nvPr/>
        </p:nvSpPr>
        <p:spPr bwMode="auto">
          <a:xfrm>
            <a:off x="450376" y="2703016"/>
            <a:ext cx="8243248" cy="461665"/>
          </a:xfrm>
          <a:prstGeom prst="rect">
            <a:avLst/>
          </a:prstGeom>
          <a:noFill/>
          <a:ln>
            <a:noFill/>
          </a:ln>
          <a:effectLst/>
          <a:extLst/>
        </p:spPr>
        <p:txBody>
          <a:bodyPr wrap="square" rtlCol="0">
            <a:spAutoFit/>
          </a:bodyPr>
          <a:lstStyle/>
          <a:p>
            <a:pPr>
              <a:buFontTx/>
              <a:buNone/>
            </a:pPr>
            <a:r>
              <a:rPr lang="en-US" b="1" dirty="0" smtClean="0">
                <a:latin typeface="Courier New" panose="02070309020205020404" pitchFamily="49" charset="0"/>
                <a:cs typeface="Courier New" panose="02070309020205020404" pitchFamily="49" charset="0"/>
              </a:rPr>
              <a:t>Q) KZOB/QICAS/I/NBO/A/000/999/4021N07955W005</a:t>
            </a:r>
            <a:endParaRPr lang="en-US" b="1"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4" name="Rectangle 3"/>
          <p:cNvSpPr/>
          <p:nvPr/>
        </p:nvSpPr>
        <p:spPr>
          <a:xfrm>
            <a:off x="450376" y="996286"/>
            <a:ext cx="8243248" cy="830997"/>
          </a:xfrm>
          <a:prstGeom prst="rect">
            <a:avLst/>
          </a:prstGeom>
        </p:spPr>
        <p:txBody>
          <a:bodyPr wrap="square">
            <a:spAutoFit/>
          </a:bodyPr>
          <a:lstStyle/>
          <a:p>
            <a:pPr>
              <a:buFontTx/>
              <a:buNone/>
            </a:pPr>
            <a:r>
              <a:rPr lang="en-US" b="1" dirty="0" smtClean="0">
                <a:solidFill>
                  <a:srgbClr val="C00000"/>
                </a:solidFill>
              </a:rPr>
              <a:t>This is the vertical scope.  In this case, from the surface (000) to unlimited (999).  </a:t>
            </a:r>
            <a:endParaRPr lang="en-US" b="1" dirty="0">
              <a:solidFill>
                <a:srgbClr val="C00000"/>
              </a:solidFill>
            </a:endParaRPr>
          </a:p>
        </p:txBody>
      </p:sp>
    </p:spTree>
    <p:extLst>
      <p:ext uri="{BB962C8B-B14F-4D97-AF65-F5344CB8AC3E}">
        <p14:creationId xmlns:p14="http://schemas.microsoft.com/office/powerpoint/2010/main" val="2251767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6005015" y="2662072"/>
            <a:ext cx="2047163" cy="502610"/>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17</a:t>
            </a:fld>
            <a:endParaRPr lang="en-US" dirty="0"/>
          </a:p>
        </p:txBody>
      </p:sp>
      <p:sp>
        <p:nvSpPr>
          <p:cNvPr id="2" name="TextBox 1"/>
          <p:cNvSpPr txBox="1"/>
          <p:nvPr/>
        </p:nvSpPr>
        <p:spPr bwMode="auto">
          <a:xfrm>
            <a:off x="450376" y="2703016"/>
            <a:ext cx="8243248" cy="461665"/>
          </a:xfrm>
          <a:prstGeom prst="rect">
            <a:avLst/>
          </a:prstGeom>
          <a:noFill/>
          <a:ln>
            <a:noFill/>
          </a:ln>
          <a:effectLst/>
          <a:extLst/>
        </p:spPr>
        <p:txBody>
          <a:bodyPr wrap="square" rtlCol="0">
            <a:spAutoFit/>
          </a:bodyPr>
          <a:lstStyle/>
          <a:p>
            <a:pPr>
              <a:buFontTx/>
              <a:buNone/>
            </a:pPr>
            <a:r>
              <a:rPr lang="en-US" b="1" dirty="0" smtClean="0">
                <a:latin typeface="Courier New" panose="02070309020205020404" pitchFamily="49" charset="0"/>
                <a:cs typeface="Courier New" panose="02070309020205020404" pitchFamily="49" charset="0"/>
              </a:rPr>
              <a:t>Q) KZOB/QICAS/I/NBO/A/000/999/4021N07955W005</a:t>
            </a:r>
            <a:endParaRPr lang="en-US" b="1"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4" name="Rectangle 3"/>
          <p:cNvSpPr/>
          <p:nvPr/>
        </p:nvSpPr>
        <p:spPr>
          <a:xfrm>
            <a:off x="450376" y="996286"/>
            <a:ext cx="8243248" cy="461665"/>
          </a:xfrm>
          <a:prstGeom prst="rect">
            <a:avLst/>
          </a:prstGeom>
        </p:spPr>
        <p:txBody>
          <a:bodyPr wrap="square">
            <a:spAutoFit/>
          </a:bodyPr>
          <a:lstStyle/>
          <a:p>
            <a:pPr>
              <a:buFontTx/>
              <a:buNone/>
            </a:pPr>
            <a:r>
              <a:rPr lang="en-US" b="1" dirty="0" smtClean="0">
                <a:solidFill>
                  <a:srgbClr val="C00000"/>
                </a:solidFill>
              </a:rPr>
              <a:t>And this is the location in lat long format…  </a:t>
            </a:r>
            <a:endParaRPr lang="en-US" b="1" dirty="0">
              <a:solidFill>
                <a:srgbClr val="C00000"/>
              </a:solidFill>
            </a:endParaRPr>
          </a:p>
        </p:txBody>
      </p:sp>
    </p:spTree>
    <p:extLst>
      <p:ext uri="{BB962C8B-B14F-4D97-AF65-F5344CB8AC3E}">
        <p14:creationId xmlns:p14="http://schemas.microsoft.com/office/powerpoint/2010/main" val="38261935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983941" y="2662072"/>
            <a:ext cx="709683" cy="502610"/>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18</a:t>
            </a:fld>
            <a:endParaRPr lang="en-US" dirty="0"/>
          </a:p>
        </p:txBody>
      </p:sp>
      <p:sp>
        <p:nvSpPr>
          <p:cNvPr id="2" name="TextBox 1"/>
          <p:cNvSpPr txBox="1"/>
          <p:nvPr/>
        </p:nvSpPr>
        <p:spPr bwMode="auto">
          <a:xfrm>
            <a:off x="450376" y="2703016"/>
            <a:ext cx="8243248" cy="461665"/>
          </a:xfrm>
          <a:prstGeom prst="rect">
            <a:avLst/>
          </a:prstGeom>
          <a:noFill/>
          <a:ln>
            <a:noFill/>
          </a:ln>
          <a:effectLst/>
          <a:extLst/>
        </p:spPr>
        <p:txBody>
          <a:bodyPr wrap="square" rtlCol="0">
            <a:spAutoFit/>
          </a:bodyPr>
          <a:lstStyle/>
          <a:p>
            <a:pPr>
              <a:buFontTx/>
              <a:buNone/>
            </a:pPr>
            <a:r>
              <a:rPr lang="en-US" b="1" dirty="0" smtClean="0">
                <a:latin typeface="Courier New" panose="02070309020205020404" pitchFamily="49" charset="0"/>
                <a:cs typeface="Courier New" panose="02070309020205020404" pitchFamily="49" charset="0"/>
              </a:rPr>
              <a:t>Q) KZOB/QICAS/I/NBO/A/000/999/4021N07955W005</a:t>
            </a:r>
            <a:endParaRPr lang="en-US" b="1"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4" name="Rectangle 3"/>
          <p:cNvSpPr/>
          <p:nvPr/>
        </p:nvSpPr>
        <p:spPr>
          <a:xfrm>
            <a:off x="450376" y="996286"/>
            <a:ext cx="8243248" cy="461665"/>
          </a:xfrm>
          <a:prstGeom prst="rect">
            <a:avLst/>
          </a:prstGeom>
        </p:spPr>
        <p:txBody>
          <a:bodyPr wrap="square">
            <a:spAutoFit/>
          </a:bodyPr>
          <a:lstStyle/>
          <a:p>
            <a:pPr>
              <a:buFontTx/>
              <a:buNone/>
            </a:pPr>
            <a:r>
              <a:rPr lang="en-US" b="1" dirty="0" smtClean="0">
                <a:solidFill>
                  <a:srgbClr val="C00000"/>
                </a:solidFill>
              </a:rPr>
              <a:t>And the lateral radius in nautical miles.</a:t>
            </a:r>
            <a:endParaRPr lang="en-US" b="1" dirty="0">
              <a:solidFill>
                <a:srgbClr val="C00000"/>
              </a:solidFill>
            </a:endParaRPr>
          </a:p>
        </p:txBody>
      </p:sp>
    </p:spTree>
    <p:extLst>
      <p:ext uri="{BB962C8B-B14F-4D97-AF65-F5344CB8AC3E}">
        <p14:creationId xmlns:p14="http://schemas.microsoft.com/office/powerpoint/2010/main" val="3105013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49895" y="3111690"/>
            <a:ext cx="8830101" cy="354842"/>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19</a:t>
            </a:fld>
            <a:endParaRPr lang="en-US" dirty="0"/>
          </a:p>
        </p:txBody>
      </p:sp>
      <p:sp>
        <p:nvSpPr>
          <p:cNvPr id="2" name="TextBox 1"/>
          <p:cNvSpPr txBox="1"/>
          <p:nvPr/>
        </p:nvSpPr>
        <p:spPr bwMode="auto">
          <a:xfrm>
            <a:off x="443322" y="2703016"/>
            <a:ext cx="8243248" cy="5262979"/>
          </a:xfrm>
          <a:prstGeom prst="rect">
            <a:avLst/>
          </a:prstGeom>
          <a:noFill/>
          <a:ln>
            <a:noFill/>
          </a:ln>
          <a:effectLst/>
          <a:extLst/>
        </p:spPr>
        <p:txBody>
          <a:bodyPr wrap="square" rtlCol="0">
            <a:spAutoFit/>
          </a:bodyPr>
          <a:lstStyle/>
          <a:p>
            <a:pPr>
              <a:buFontTx/>
              <a:buNone/>
            </a:pPr>
            <a:r>
              <a:rPr lang="en-US" b="1" dirty="0" smtClean="0">
                <a:latin typeface="Courier New" panose="02070309020205020404" pitchFamily="49" charset="0"/>
                <a:cs typeface="Courier New" panose="02070309020205020404" pitchFamily="49" charset="0"/>
              </a:rPr>
              <a:t>A1334/14 NOTAMN</a:t>
            </a:r>
            <a:endParaRPr lang="en-US" b="1" dirty="0">
              <a:latin typeface="Courier New" panose="02070309020205020404" pitchFamily="49" charset="0"/>
              <a:cs typeface="Courier New" panose="02070309020205020404" pitchFamily="49" charset="0"/>
            </a:endParaRPr>
          </a:p>
          <a:p>
            <a:pPr>
              <a:buFontTx/>
              <a:buNone/>
            </a:pPr>
            <a:r>
              <a:rPr lang="en-US" b="1" dirty="0" smtClean="0">
                <a:latin typeface="Courier New" panose="02070309020205020404" pitchFamily="49" charset="0"/>
                <a:cs typeface="Courier New" panose="02070309020205020404" pitchFamily="49" charset="0"/>
              </a:rPr>
              <a:t>Q) KZOB/QICAS/I/NBO/A/000/999/4021N07955W005</a:t>
            </a:r>
          </a:p>
          <a:p>
            <a:pPr>
              <a:buFontTx/>
              <a:buNone/>
            </a:pPr>
            <a:r>
              <a:rPr lang="en-US" b="1" dirty="0" smtClean="0">
                <a:latin typeface="Courier New" panose="02070309020205020404" pitchFamily="49" charset="0"/>
                <a:cs typeface="Courier New" panose="02070309020205020404" pitchFamily="49" charset="0"/>
              </a:rPr>
              <a:t>A) KAGC B) 1406041200 C) 1406041500</a:t>
            </a:r>
          </a:p>
          <a:p>
            <a:pPr>
              <a:buFontTx/>
              <a:buNone/>
            </a:pPr>
            <a:r>
              <a:rPr lang="en-US" b="1" dirty="0" smtClean="0">
                <a:latin typeface="Courier New" panose="02070309020205020404" pitchFamily="49" charset="0"/>
                <a:cs typeface="Courier New" panose="02070309020205020404" pitchFamily="49" charset="0"/>
              </a:rPr>
              <a:t>E) ILS RWY 28 LOCALIZER/GP UNSERVICEABLE</a:t>
            </a:r>
          </a:p>
          <a:p>
            <a:pPr>
              <a:buFontTx/>
              <a:buNone/>
            </a:pPr>
            <a:endParaRPr lang="en-US" b="1" dirty="0">
              <a:latin typeface="Courier New" panose="02070309020205020404" pitchFamily="49" charset="0"/>
              <a:cs typeface="Courier New" panose="02070309020205020404" pitchFamily="49" charset="0"/>
            </a:endParaRPr>
          </a:p>
          <a:p>
            <a:r>
              <a:rPr lang="en-US" b="1" dirty="0">
                <a:solidFill>
                  <a:srgbClr val="C00000"/>
                </a:solidFill>
              </a:rPr>
              <a:t>And by reading this line, an automated system can filter out many of the NOTAMs that are not relevant to your flight.  </a:t>
            </a:r>
          </a:p>
          <a:p>
            <a:pPr>
              <a:buFontTx/>
              <a:buNone/>
            </a:pPr>
            <a:endParaRPr lang="en-US" b="1" dirty="0" smtClean="0">
              <a:latin typeface="Courier New" panose="02070309020205020404" pitchFamily="49" charset="0"/>
              <a:cs typeface="Courier New" panose="02070309020205020404" pitchFamily="49" charset="0"/>
            </a:endParaRPr>
          </a:p>
          <a:p>
            <a:pPr>
              <a:buFontTx/>
              <a:buNone/>
            </a:pPr>
            <a:endParaRPr lang="en-US" b="1" dirty="0">
              <a:latin typeface="Courier New" panose="02070309020205020404" pitchFamily="49" charset="0"/>
              <a:cs typeface="Courier New" panose="02070309020205020404" pitchFamily="49" charset="0"/>
            </a:endParaRPr>
          </a:p>
          <a:p>
            <a:pPr>
              <a:buFontTx/>
              <a:buNone/>
            </a:pPr>
            <a:endParaRPr lang="en-US" b="1" dirty="0" smtClean="0">
              <a:latin typeface="Courier New" panose="02070309020205020404" pitchFamily="49" charset="0"/>
              <a:cs typeface="Courier New" panose="02070309020205020404" pitchFamily="49" charset="0"/>
            </a:endParaRPr>
          </a:p>
          <a:p>
            <a:pPr>
              <a:buFontTx/>
              <a:buNone/>
            </a:pPr>
            <a:endParaRPr lang="en-US" b="1" dirty="0"/>
          </a:p>
          <a:p>
            <a:pPr>
              <a:buFontTx/>
              <a:buNone/>
            </a:pPr>
            <a:endParaRPr lang="en-US" b="1" dirty="0" smtClean="0"/>
          </a:p>
          <a:p>
            <a:pPr>
              <a:buFontTx/>
              <a:buNone/>
            </a:pPr>
            <a:endParaRPr lang="en-US" b="1"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8" name="Rectangle 7"/>
          <p:cNvSpPr/>
          <p:nvPr/>
        </p:nvSpPr>
        <p:spPr>
          <a:xfrm>
            <a:off x="327087" y="978300"/>
            <a:ext cx="8475719" cy="1200329"/>
          </a:xfrm>
          <a:prstGeom prst="rect">
            <a:avLst/>
          </a:prstGeom>
        </p:spPr>
        <p:txBody>
          <a:bodyPr wrap="square">
            <a:spAutoFit/>
          </a:bodyPr>
          <a:lstStyle/>
          <a:p>
            <a:pPr>
              <a:buFontTx/>
              <a:buNone/>
            </a:pPr>
            <a:r>
              <a:rPr lang="en-US" b="1" dirty="0" smtClean="0">
                <a:solidFill>
                  <a:srgbClr val="C00000"/>
                </a:solidFill>
              </a:rPr>
              <a:t>The sole purpose of this entire line is for automation. It is not meant to be read by humans.  The plain language text and dates and times are in the other lines.</a:t>
            </a:r>
            <a:endParaRPr lang="en-US" b="1" dirty="0">
              <a:solidFill>
                <a:srgbClr val="C00000"/>
              </a:solidFill>
            </a:endParaRPr>
          </a:p>
        </p:txBody>
      </p:sp>
    </p:spTree>
    <p:extLst>
      <p:ext uri="{BB962C8B-B14F-4D97-AF65-F5344CB8AC3E}">
        <p14:creationId xmlns:p14="http://schemas.microsoft.com/office/powerpoint/2010/main" val="111799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Arial" pitchFamily="34" charset="0"/>
                <a:cs typeface="Arial" pitchFamily="34" charset="0"/>
              </a:rPr>
              <a:t>Annual Increase in NOTAM Volume</a:t>
            </a: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1C0F9267-3B7A-41A5-958F-11D7E6887E79}" type="slidenum">
              <a:rPr lang="en-US" smtClean="0"/>
              <a:pPr>
                <a:defRPr/>
              </a:pPr>
              <a:t>2</a:t>
            </a:fld>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180357566"/>
              </p:ext>
            </p:extLst>
          </p:nvPr>
        </p:nvGraphicFramePr>
        <p:xfrm>
          <a:off x="119270" y="1881811"/>
          <a:ext cx="4067176" cy="2943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4199173128"/>
              </p:ext>
            </p:extLst>
          </p:nvPr>
        </p:nvGraphicFramePr>
        <p:xfrm>
          <a:off x="4426227" y="1878495"/>
          <a:ext cx="4267200" cy="28860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5647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20</a:t>
            </a:fld>
            <a:endParaRPr lang="en-US" dirty="0"/>
          </a:p>
        </p:txBody>
      </p:sp>
      <p:sp>
        <p:nvSpPr>
          <p:cNvPr id="4" name="TextBox 3"/>
          <p:cNvSpPr txBox="1"/>
          <p:nvPr/>
        </p:nvSpPr>
        <p:spPr bwMode="auto">
          <a:xfrm>
            <a:off x="130791" y="4661466"/>
            <a:ext cx="88221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ICAO format allows us to address much of our information overload issue.  However, Digital NOTAMs have the capability to further reduce NOTAM clutter. </a:t>
            </a:r>
            <a:endParaRPr lang="en-US" b="1" dirty="0"/>
          </a:p>
        </p:txBody>
      </p:sp>
      <p:pic>
        <p:nvPicPr>
          <p:cNvPr id="901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295" y="833651"/>
            <a:ext cx="5334000" cy="3810000"/>
          </a:xfrm>
          <a:prstGeom prst="rect">
            <a:avLst/>
          </a:prstGeom>
          <a:noFill/>
          <a:ln>
            <a:noFill/>
          </a:ln>
          <a:effectLst>
            <a:outerShdw blurRad="139700" dist="38100" dir="2700000" sx="102000" sy="102000" algn="tl" rotWithShape="0">
              <a:schemeClr val="tx1">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63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21</a:t>
            </a:fld>
            <a:endParaRPr lang="en-US" dirty="0"/>
          </a:p>
        </p:txBody>
      </p:sp>
      <p:sp>
        <p:nvSpPr>
          <p:cNvPr id="4" name="TextBox 3"/>
          <p:cNvSpPr txBox="1"/>
          <p:nvPr/>
        </p:nvSpPr>
        <p:spPr bwMode="auto">
          <a:xfrm>
            <a:off x="407622" y="959511"/>
            <a:ext cx="81631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A “Digital NOTAM” looks just like an old fashioned teletype era NOTAM, as shown in the example below…</a:t>
            </a:r>
            <a:endParaRPr lang="en-US" b="1" dirty="0"/>
          </a:p>
        </p:txBody>
      </p:sp>
      <p:sp>
        <p:nvSpPr>
          <p:cNvPr id="7" name="TextBox 6"/>
          <p:cNvSpPr txBox="1"/>
          <p:nvPr/>
        </p:nvSpPr>
        <p:spPr bwMode="auto">
          <a:xfrm>
            <a:off x="407622" y="2564351"/>
            <a:ext cx="816317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AGC 04/022 AGC TWY B CLSD 1404281102-1409302200</a:t>
            </a:r>
          </a:p>
          <a:p>
            <a:pPr>
              <a:buFontTx/>
              <a:buNone/>
            </a:pPr>
            <a:endParaRPr lang="en-US" sz="1200" b="1" dirty="0" smtClean="0">
              <a:solidFill>
                <a:srgbClr val="C0C0C0"/>
              </a:solidFill>
            </a:endParaRPr>
          </a:p>
          <a:p>
            <a:pPr>
              <a:buFontTx/>
              <a:buNone/>
            </a:pPr>
            <a:endParaRPr lang="en-US" sz="1200" b="1" dirty="0">
              <a:solidFill>
                <a:srgbClr val="C0C0C0"/>
              </a:solidFill>
            </a:endParaRPr>
          </a:p>
        </p:txBody>
      </p:sp>
      <p:sp>
        <p:nvSpPr>
          <p:cNvPr id="5" name="TextBox 4"/>
          <p:cNvSpPr txBox="1"/>
          <p:nvPr/>
        </p:nvSpPr>
        <p:spPr bwMode="auto">
          <a:xfrm>
            <a:off x="573206" y="3303015"/>
            <a:ext cx="808708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b="1" dirty="0" smtClean="0"/>
              <a:t>But, attached to this conventional NOTAM, </a:t>
            </a:r>
            <a:r>
              <a:rPr lang="en-US" b="1" i="1" dirty="0" smtClean="0"/>
              <a:t>invisible to</a:t>
            </a:r>
          </a:p>
          <a:p>
            <a:pPr>
              <a:buFontTx/>
              <a:buNone/>
            </a:pPr>
            <a:r>
              <a:rPr lang="en-US" b="1" i="1" dirty="0" smtClean="0"/>
              <a:t>the pilot</a:t>
            </a:r>
            <a:r>
              <a:rPr lang="en-US" b="1" dirty="0" smtClean="0"/>
              <a:t>, there is more data that can be read by</a:t>
            </a:r>
          </a:p>
          <a:p>
            <a:pPr>
              <a:buFontTx/>
              <a:buNone/>
            </a:pPr>
            <a:r>
              <a:rPr lang="en-US" b="1" dirty="0" smtClean="0"/>
              <a:t>automation.</a:t>
            </a:r>
          </a:p>
          <a:p>
            <a:pPr>
              <a:buFontTx/>
              <a:buNone/>
            </a:pPr>
            <a:endParaRPr lang="en-US" b="1" dirty="0"/>
          </a:p>
          <a:p>
            <a:pPr>
              <a:buFontTx/>
              <a:buNone/>
            </a:pPr>
            <a:r>
              <a:rPr lang="en-US" b="1" dirty="0" smtClean="0"/>
              <a:t>And that data looks something like this…</a:t>
            </a:r>
            <a:endParaRPr lang="en-US" b="1" dirty="0"/>
          </a:p>
        </p:txBody>
      </p:sp>
    </p:spTree>
    <p:extLst>
      <p:ext uri="{BB962C8B-B14F-4D97-AF65-F5344CB8AC3E}">
        <p14:creationId xmlns:p14="http://schemas.microsoft.com/office/powerpoint/2010/main" val="1184054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22</a:t>
            </a:fld>
            <a:endParaRPr lang="en-US" dirty="0"/>
          </a:p>
        </p:txBody>
      </p:sp>
      <p:sp>
        <p:nvSpPr>
          <p:cNvPr id="4" name="TextBox 3"/>
          <p:cNvSpPr txBox="1"/>
          <p:nvPr/>
        </p:nvSpPr>
        <p:spPr bwMode="auto">
          <a:xfrm>
            <a:off x="407622" y="959511"/>
            <a:ext cx="82860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Currently the data is displayed conventionally as shown below… </a:t>
            </a:r>
            <a:endParaRPr lang="en-US" b="1" dirty="0"/>
          </a:p>
        </p:txBody>
      </p:sp>
      <p:sp>
        <p:nvSpPr>
          <p:cNvPr id="2" name="TextBox 1"/>
          <p:cNvSpPr txBox="1"/>
          <p:nvPr/>
        </p:nvSpPr>
        <p:spPr bwMode="auto">
          <a:xfrm>
            <a:off x="616688" y="1881963"/>
            <a:ext cx="7353295"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800" b="1" dirty="0" smtClean="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AGC 04/022 AGC TWY B CLSD 1404281102-1409302200</a:t>
            </a:r>
          </a:p>
          <a:p>
            <a:pPr>
              <a:buFontTx/>
              <a:buNone/>
            </a:pPr>
            <a:endParaRPr lang="en-US" sz="1800" b="1" dirty="0" smtClean="0">
              <a:latin typeface="Courier New" panose="02070309020205020404" pitchFamily="49" charset="0"/>
              <a:cs typeface="Courier New" panose="02070309020205020404" pitchFamily="49" charset="0"/>
            </a:endParaRPr>
          </a:p>
          <a:p>
            <a:pPr>
              <a:buFontTx/>
              <a:buNone/>
            </a:pPr>
            <a:endParaRPr lang="en-US" sz="1800" b="1" dirty="0">
              <a:latin typeface="Courier New" panose="02070309020205020404" pitchFamily="49" charset="0"/>
              <a:cs typeface="Courier New" panose="02070309020205020404" pitchFamily="49" charset="0"/>
            </a:endParaRPr>
          </a:p>
          <a:p>
            <a:pPr>
              <a:buFontTx/>
              <a:buNone/>
            </a:pPr>
            <a:r>
              <a:rPr lang="en-US" sz="1800" b="1" dirty="0">
                <a:latin typeface="Courier New" panose="02070309020205020404" pitchFamily="49" charset="0"/>
                <a:cs typeface="Courier New" panose="02070309020205020404" pitchFamily="49" charset="0"/>
              </a:rPr>
              <a:t>!AGC 04/023 AGC TWY B1 CLSD 1404281104-1409302200</a:t>
            </a:r>
          </a:p>
          <a:p>
            <a:pPr>
              <a:buFontTx/>
              <a:buNone/>
            </a:pPr>
            <a:endParaRPr lang="en-US" sz="1800" b="1" dirty="0" smtClean="0">
              <a:latin typeface="Courier New" panose="02070309020205020404" pitchFamily="49" charset="0"/>
              <a:cs typeface="Courier New" panose="02070309020205020404" pitchFamily="49" charset="0"/>
            </a:endParaRPr>
          </a:p>
          <a:p>
            <a:pPr>
              <a:buFontTx/>
              <a:buNone/>
            </a:pPr>
            <a:endParaRPr lang="en-US" sz="1800" b="1" dirty="0">
              <a:latin typeface="Courier New" panose="02070309020205020404" pitchFamily="49" charset="0"/>
              <a:cs typeface="Courier New" panose="02070309020205020404" pitchFamily="49" charset="0"/>
            </a:endParaRPr>
          </a:p>
          <a:p>
            <a:pPr>
              <a:buFontTx/>
              <a:buNone/>
            </a:pPr>
            <a:r>
              <a:rPr lang="en-US" sz="1800" b="1" dirty="0">
                <a:latin typeface="Courier New" panose="02070309020205020404" pitchFamily="49" charset="0"/>
                <a:cs typeface="Courier New" panose="02070309020205020404" pitchFamily="49" charset="0"/>
              </a:rPr>
              <a:t>!AGC 04/021 AGC RWY 13/31 CLSD 1404281101-1409302200</a:t>
            </a:r>
          </a:p>
          <a:p>
            <a:pPr>
              <a:buFontTx/>
              <a:buNone/>
            </a:pPr>
            <a:endParaRPr lang="en-US" sz="1200" b="1" dirty="0" smtClean="0">
              <a:solidFill>
                <a:srgbClr val="C0C0C0"/>
              </a:solidFill>
            </a:endParaRPr>
          </a:p>
          <a:p>
            <a:pPr>
              <a:buFontTx/>
              <a:buNone/>
            </a:pPr>
            <a:endParaRPr lang="en-US" sz="1200" b="1" dirty="0">
              <a:solidFill>
                <a:srgbClr val="C0C0C0"/>
              </a:solidFill>
            </a:endParaRPr>
          </a:p>
        </p:txBody>
      </p:sp>
      <p:sp>
        <p:nvSpPr>
          <p:cNvPr id="6" name="TextBox 5"/>
          <p:cNvSpPr txBox="1"/>
          <p:nvPr/>
        </p:nvSpPr>
        <p:spPr bwMode="auto">
          <a:xfrm>
            <a:off x="2294371" y="4301352"/>
            <a:ext cx="449488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Or, digital information is plotted graphically such as this…</a:t>
            </a:r>
            <a:endParaRPr lang="en-US" b="1" dirty="0"/>
          </a:p>
        </p:txBody>
      </p:sp>
    </p:spTree>
    <p:extLst>
      <p:ext uri="{BB962C8B-B14F-4D97-AF65-F5344CB8AC3E}">
        <p14:creationId xmlns:p14="http://schemas.microsoft.com/office/powerpoint/2010/main" val="1396278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 Implementation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23</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46" y="973632"/>
            <a:ext cx="7636811" cy="5003040"/>
          </a:xfrm>
          <a:prstGeom prst="rect">
            <a:avLst/>
          </a:prstGeom>
          <a:solidFill>
            <a:srgbClr val="FF0000">
              <a:alpha val="50000"/>
            </a:srgbClr>
          </a:solidFill>
        </p:spPr>
      </p:pic>
      <p:sp>
        <p:nvSpPr>
          <p:cNvPr id="5" name="Rectangle 4"/>
          <p:cNvSpPr/>
          <p:nvPr/>
        </p:nvSpPr>
        <p:spPr bwMode="auto">
          <a:xfrm rot="17985027">
            <a:off x="4525150" y="1222359"/>
            <a:ext cx="204417" cy="3733711"/>
          </a:xfrm>
          <a:prstGeom prst="rect">
            <a:avLst/>
          </a:prstGeom>
          <a:solidFill>
            <a:srgbClr val="FF0000">
              <a:alpha val="5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TextBox 5"/>
          <p:cNvSpPr txBox="1"/>
          <p:nvPr/>
        </p:nvSpPr>
        <p:spPr bwMode="auto">
          <a:xfrm>
            <a:off x="5278590" y="3697041"/>
            <a:ext cx="2359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600" b="1" dirty="0" smtClean="0">
                <a:solidFill>
                  <a:srgbClr val="C00000"/>
                </a:solidFill>
              </a:rPr>
              <a:t>X</a:t>
            </a:r>
            <a:endParaRPr lang="en-US" sz="600" b="1" dirty="0">
              <a:solidFill>
                <a:srgbClr val="C00000"/>
              </a:solidFill>
            </a:endParaRPr>
          </a:p>
        </p:txBody>
      </p:sp>
      <p:sp>
        <p:nvSpPr>
          <p:cNvPr id="13" name="TextBox 12"/>
          <p:cNvSpPr txBox="1"/>
          <p:nvPr/>
        </p:nvSpPr>
        <p:spPr bwMode="auto">
          <a:xfrm>
            <a:off x="5448564" y="3789374"/>
            <a:ext cx="2359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600" b="1" dirty="0" smtClean="0">
                <a:solidFill>
                  <a:srgbClr val="C00000"/>
                </a:solidFill>
              </a:rPr>
              <a:t>X</a:t>
            </a:r>
            <a:endParaRPr lang="en-US" sz="600" b="1" dirty="0">
              <a:solidFill>
                <a:srgbClr val="C00000"/>
              </a:solidFill>
            </a:endParaRPr>
          </a:p>
        </p:txBody>
      </p:sp>
      <p:sp>
        <p:nvSpPr>
          <p:cNvPr id="15" name="TextBox 14"/>
          <p:cNvSpPr txBox="1"/>
          <p:nvPr/>
        </p:nvSpPr>
        <p:spPr bwMode="auto">
          <a:xfrm>
            <a:off x="5745970" y="3974040"/>
            <a:ext cx="2359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600" b="1" dirty="0" smtClean="0">
                <a:solidFill>
                  <a:srgbClr val="C00000"/>
                </a:solidFill>
              </a:rPr>
              <a:t>X</a:t>
            </a:r>
            <a:endParaRPr lang="en-US" sz="600" b="1" dirty="0">
              <a:solidFill>
                <a:srgbClr val="C00000"/>
              </a:solidFill>
            </a:endParaRPr>
          </a:p>
        </p:txBody>
      </p:sp>
      <p:sp>
        <p:nvSpPr>
          <p:cNvPr id="16" name="TextBox 15"/>
          <p:cNvSpPr txBox="1"/>
          <p:nvPr/>
        </p:nvSpPr>
        <p:spPr bwMode="auto">
          <a:xfrm>
            <a:off x="5906209" y="4011996"/>
            <a:ext cx="2359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600" b="1" dirty="0" smtClean="0">
                <a:solidFill>
                  <a:srgbClr val="C00000"/>
                </a:solidFill>
              </a:rPr>
              <a:t>X</a:t>
            </a:r>
            <a:endParaRPr lang="en-US" sz="600" b="1" dirty="0">
              <a:solidFill>
                <a:srgbClr val="C00000"/>
              </a:solidFill>
            </a:endParaRPr>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5295233" y="3645010"/>
            <a:ext cx="101338" cy="101338"/>
          </a:xfrm>
          <a:prstGeom prst="rect">
            <a:avLst/>
          </a:prstGeom>
          <a:solidFill>
            <a:srgbClr val="FF0000">
              <a:alpha val="5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20" name="Rectangle 19"/>
          <p:cNvSpPr/>
          <p:nvPr/>
        </p:nvSpPr>
        <p:spPr bwMode="auto">
          <a:xfrm rot="1900578">
            <a:off x="5633858" y="3904311"/>
            <a:ext cx="101338" cy="101338"/>
          </a:xfrm>
          <a:prstGeom prst="rect">
            <a:avLst/>
          </a:prstGeom>
          <a:solidFill>
            <a:srgbClr val="FF0000">
              <a:alpha val="5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4" name="TextBox 3"/>
          <p:cNvSpPr txBox="1"/>
          <p:nvPr/>
        </p:nvSpPr>
        <p:spPr bwMode="auto">
          <a:xfrm>
            <a:off x="4948551" y="1289270"/>
            <a:ext cx="3860169" cy="1938992"/>
          </a:xfrm>
          <a:prstGeom prst="rect">
            <a:avLst/>
          </a:prstGeom>
          <a:solidFill>
            <a:srgbClr val="FFFF00"/>
          </a:solidFill>
          <a:ln>
            <a:noFill/>
          </a:ln>
          <a:effectLst>
            <a:outerShdw blurRad="139700" dist="38100" dir="2700000" sx="102000" sy="102000" algn="tl" rotWithShape="0">
              <a:prstClr val="black">
                <a:alpha val="65000"/>
              </a:prstClr>
            </a:outerShdw>
          </a:effectLst>
          <a:extLst/>
        </p:spPr>
        <p:txBody>
          <a:bodyPr wrap="square" rtlCol="0">
            <a:spAutoFit/>
          </a:bodyPr>
          <a:lstStyle/>
          <a:p>
            <a:pPr>
              <a:buFontTx/>
              <a:buNone/>
            </a:pPr>
            <a:r>
              <a:rPr lang="en-US" b="1" dirty="0" smtClean="0">
                <a:solidFill>
                  <a:srgbClr val="C00000"/>
                </a:solidFill>
              </a:rPr>
              <a:t>Example of the NOTAMs on the previous page graphically depicted on an Electronic Chart Display (ECD).</a:t>
            </a:r>
            <a:endParaRPr lang="en-US" b="1" dirty="0">
              <a:solidFill>
                <a:srgbClr val="C00000"/>
              </a:solidFill>
            </a:endParaRPr>
          </a:p>
        </p:txBody>
      </p:sp>
    </p:spTree>
    <p:extLst>
      <p:ext uri="{BB962C8B-B14F-4D97-AF65-F5344CB8AC3E}">
        <p14:creationId xmlns:p14="http://schemas.microsoft.com/office/powerpoint/2010/main" val="548366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 Implementation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24</a:t>
            </a:fld>
            <a:endParaRPr lang="en-US" dirty="0"/>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2" name="TextBox 1"/>
          <p:cNvSpPr txBox="1"/>
          <p:nvPr/>
        </p:nvSpPr>
        <p:spPr bwMode="auto">
          <a:xfrm>
            <a:off x="536713" y="2432436"/>
            <a:ext cx="808426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600" b="1" dirty="0" smtClean="0">
                <a:latin typeface="Courier New" panose="02070309020205020404" pitchFamily="49" charset="0"/>
                <a:cs typeface="Courier New" panose="02070309020205020404" pitchFamily="49" charset="0"/>
              </a:rPr>
              <a:t>!FDC 4/9972 AGC IAP PITTSBURGH/ALLEGHENY COUNTY, PITTSBURGH, PA.</a:t>
            </a:r>
          </a:p>
          <a:p>
            <a:pPr>
              <a:buFontTx/>
              <a:buNone/>
            </a:pPr>
            <a:r>
              <a:rPr lang="en-US" sz="1600" b="1" dirty="0">
                <a:latin typeface="Courier New" panose="02070309020205020404" pitchFamily="49" charset="0"/>
                <a:cs typeface="Courier New" panose="02070309020205020404" pitchFamily="49" charset="0"/>
              </a:rPr>
              <a:t> </a:t>
            </a:r>
            <a:r>
              <a:rPr lang="en-US" sz="1600" b="1" dirty="0" smtClean="0">
                <a:latin typeface="Courier New" panose="02070309020205020404" pitchFamily="49" charset="0"/>
                <a:cs typeface="Courier New" panose="02070309020205020404" pitchFamily="49" charset="0"/>
              </a:rPr>
              <a:t>    ILS OR LOC RWY 28, AMDT 29...</a:t>
            </a:r>
          </a:p>
          <a:p>
            <a:pPr>
              <a:buFontTx/>
              <a:buNone/>
            </a:pPr>
            <a:r>
              <a:rPr lang="en-US" sz="1600" b="1" dirty="0" smtClean="0">
                <a:latin typeface="Courier New" panose="02070309020205020404" pitchFamily="49" charset="0"/>
                <a:cs typeface="Courier New" panose="02070309020205020404" pitchFamily="49" charset="0"/>
              </a:rPr>
              <a:t>     S-ILS 28: DA 1550/HAT 300 ALL CATS.</a:t>
            </a:r>
          </a:p>
          <a:p>
            <a:pPr>
              <a:buFontTx/>
              <a:buNone/>
            </a:pPr>
            <a:r>
              <a:rPr lang="en-US" sz="1600" b="1" dirty="0" smtClean="0">
                <a:latin typeface="Courier New" panose="02070309020205020404" pitchFamily="49" charset="0"/>
                <a:cs typeface="Courier New" panose="02070309020205020404" pitchFamily="49" charset="0"/>
              </a:rPr>
              <a:t>     S-LOC 10C: MDA 1700/HAT 450 ALL CATS. </a:t>
            </a:r>
          </a:p>
          <a:p>
            <a:pPr>
              <a:buFontTx/>
              <a:buNone/>
            </a:pPr>
            <a:r>
              <a:rPr lang="en-US" sz="1600" b="1" dirty="0" smtClean="0">
                <a:latin typeface="Courier New" panose="02070309020205020404" pitchFamily="49" charset="0"/>
                <a:cs typeface="Courier New" panose="02070309020205020404" pitchFamily="49" charset="0"/>
              </a:rPr>
              <a:t>     CIRCLING: CATS A/B/C MDA 1800/HAA 538.UNLESS OTHERWISE</a:t>
            </a:r>
          </a:p>
          <a:p>
            <a:pPr>
              <a:buFontTx/>
              <a:buNone/>
            </a:pPr>
            <a:r>
              <a:rPr lang="en-US" sz="1600" b="1" dirty="0" smtClean="0">
                <a:latin typeface="Courier New" panose="02070309020205020404" pitchFamily="49" charset="0"/>
                <a:cs typeface="Courier New" panose="02070309020205020404" pitchFamily="49" charset="0"/>
              </a:rPr>
              <a:t>     AUTHORIZED BY AIR TRAFFIC CONTROL (ATC). 959 MSL TEMP CRANE</a:t>
            </a:r>
          </a:p>
          <a:p>
            <a:pPr>
              <a:buFontTx/>
              <a:buNone/>
            </a:pPr>
            <a:r>
              <a:rPr lang="en-US" sz="1600" b="1" dirty="0" smtClean="0">
                <a:latin typeface="Courier New" panose="02070309020205020404" pitchFamily="49" charset="0"/>
                <a:cs typeface="Courier New" panose="02070309020205020404" pitchFamily="49" charset="0"/>
              </a:rPr>
              <a:t>     1.24 NM S OF AIRPORT. 1405301433-1412291433EST</a:t>
            </a:r>
            <a:endParaRPr lang="en-US" sz="1600" b="1" dirty="0">
              <a:latin typeface="Courier New" panose="02070309020205020404" pitchFamily="49" charset="0"/>
              <a:cs typeface="Courier New" panose="02070309020205020404" pitchFamily="49" charset="0"/>
            </a:endParaRPr>
          </a:p>
        </p:txBody>
      </p:sp>
      <p:sp>
        <p:nvSpPr>
          <p:cNvPr id="5" name="TextBox 4"/>
          <p:cNvSpPr txBox="1"/>
          <p:nvPr/>
        </p:nvSpPr>
        <p:spPr bwMode="auto">
          <a:xfrm>
            <a:off x="536713" y="1293384"/>
            <a:ext cx="69938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b="1" dirty="0" smtClean="0"/>
              <a:t>Instead of interpreting this FDC NOTAM while</a:t>
            </a:r>
          </a:p>
          <a:p>
            <a:pPr>
              <a:buFontTx/>
              <a:buNone/>
            </a:pPr>
            <a:r>
              <a:rPr lang="en-US" b="1" dirty="0" smtClean="0"/>
              <a:t>flying the approach at our destination…</a:t>
            </a:r>
            <a:endParaRPr lang="en-US" b="1" dirty="0"/>
          </a:p>
        </p:txBody>
      </p:sp>
      <p:sp>
        <p:nvSpPr>
          <p:cNvPr id="6" name="TextBox 5"/>
          <p:cNvSpPr txBox="1"/>
          <p:nvPr/>
        </p:nvSpPr>
        <p:spPr bwMode="auto">
          <a:xfrm>
            <a:off x="971319" y="4648882"/>
            <a:ext cx="72150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b="1" dirty="0" smtClean="0"/>
              <a:t>Through the use of Digital NOTAM technology…</a:t>
            </a:r>
            <a:endParaRPr lang="en-US" b="1" dirty="0"/>
          </a:p>
        </p:txBody>
      </p:sp>
    </p:spTree>
    <p:extLst>
      <p:ext uri="{BB962C8B-B14F-4D97-AF65-F5344CB8AC3E}">
        <p14:creationId xmlns:p14="http://schemas.microsoft.com/office/powerpoint/2010/main" val="325662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98" y="1133475"/>
            <a:ext cx="3083174" cy="4705350"/>
          </a:xfrm>
          <a:prstGeom prst="rect">
            <a:avLst/>
          </a:prstGeom>
        </p:spPr>
      </p:pic>
      <p:sp>
        <p:nvSpPr>
          <p:cNvPr id="10" name="Left Arrow 9"/>
          <p:cNvSpPr/>
          <p:nvPr/>
        </p:nvSpPr>
        <p:spPr bwMode="auto">
          <a:xfrm rot="19733768">
            <a:off x="3568520" y="4234279"/>
            <a:ext cx="978408" cy="484632"/>
          </a:xfrm>
          <a:prstGeom prst="leftArrow">
            <a:avLst/>
          </a:prstGeom>
          <a:solidFill>
            <a:srgbClr val="FF0000"/>
          </a:solidFill>
          <a:ln>
            <a:noFill/>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23" name="Left Arrow 22"/>
          <p:cNvSpPr/>
          <p:nvPr/>
        </p:nvSpPr>
        <p:spPr bwMode="auto">
          <a:xfrm rot="18606911">
            <a:off x="1361454" y="3243834"/>
            <a:ext cx="978408" cy="484632"/>
          </a:xfrm>
          <a:prstGeom prst="leftArrow">
            <a:avLst/>
          </a:prstGeom>
          <a:solidFill>
            <a:srgbClr val="FF0000"/>
          </a:solidFill>
          <a:ln>
            <a:noFill/>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9" name="TextBox 8"/>
          <p:cNvSpPr txBox="1"/>
          <p:nvPr/>
        </p:nvSpPr>
        <p:spPr bwMode="auto">
          <a:xfrm>
            <a:off x="3742550" y="2026514"/>
            <a:ext cx="40959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b="1" dirty="0" smtClean="0"/>
              <a:t>The information displayed </a:t>
            </a:r>
          </a:p>
          <a:p>
            <a:pPr>
              <a:buFontTx/>
              <a:buNone/>
            </a:pPr>
            <a:r>
              <a:rPr lang="en-US" b="1" dirty="0" smtClean="0"/>
              <a:t>on your digital device.</a:t>
            </a:r>
            <a:endParaRPr lang="en-US" b="1" dirty="0"/>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 Implementation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25</a:t>
            </a:fld>
            <a:endParaRPr lang="en-US" dirty="0"/>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73" y="3928814"/>
            <a:ext cx="2891926" cy="1788893"/>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202" y="891576"/>
            <a:ext cx="7801927" cy="4826131"/>
          </a:xfrm>
          <a:prstGeom prst="rect">
            <a:avLst/>
          </a:prstGeom>
        </p:spPr>
      </p:pic>
    </p:spTree>
    <p:extLst>
      <p:ext uri="{BB962C8B-B14F-4D97-AF65-F5344CB8AC3E}">
        <p14:creationId xmlns:p14="http://schemas.microsoft.com/office/powerpoint/2010/main" val="10624228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4000"/>
                                  </p:stCondLst>
                                  <p:childTnLst>
                                    <p:animMotion origin="layout" path="M 8.33333E-7 -7.40741E-7 L 0.29705 -0.19282 " pathEditMode="relative" rAng="0" ptsTypes="AA">
                                      <p:cBhvr>
                                        <p:cTn id="6" dur="2000" fill="hold"/>
                                        <p:tgtEl>
                                          <p:spTgt spid="8"/>
                                        </p:tgtEl>
                                        <p:attrNameLst>
                                          <p:attrName>ppt_x</p:attrName>
                                          <p:attrName>ppt_y</p:attrName>
                                        </p:attrNameLst>
                                      </p:cBhvr>
                                      <p:rCtr x="14844" y="-9653"/>
                                    </p:animMotion>
                                  </p:childTnLst>
                                </p:cTn>
                              </p:par>
                            </p:childTnLst>
                          </p:cTn>
                        </p:par>
                        <p:par>
                          <p:cTn id="7" fill="hold">
                            <p:stCondLst>
                              <p:cond delay="6000"/>
                            </p:stCondLst>
                            <p:childTnLst>
                              <p:par>
                                <p:cTn id="8" presetID="23" presetClass="entr" presetSubtype="16"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childTnLst>
                                </p:cTn>
                              </p:par>
                            </p:childTnLst>
                          </p:cTn>
                        </p:par>
                        <p:par>
                          <p:cTn id="12" fill="hold">
                            <p:stCondLst>
                              <p:cond delay="6500"/>
                            </p:stCondLst>
                            <p:childTnLst>
                              <p:par>
                                <p:cTn id="13" presetID="1" presetClass="exit" presetSubtype="0" fill="hold" nodeType="after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6500"/>
                            </p:stCondLst>
                            <p:childTnLst>
                              <p:par>
                                <p:cTn id="16" presetID="1" presetClass="exit" presetSubtype="0" fill="hold" nodeType="after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51" y="914400"/>
            <a:ext cx="8220862" cy="5063180"/>
          </a:xfrm>
          <a:prstGeom prst="rect">
            <a:avLst/>
          </a:prstGeom>
        </p:spPr>
      </p:pic>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 Implementation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26</a:t>
            </a:fld>
            <a:endParaRPr lang="en-US" dirty="0"/>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4466492" y="4599354"/>
            <a:ext cx="375709" cy="162732"/>
          </a:xfrm>
          <a:prstGeom prst="rect">
            <a:avLst/>
          </a:prstGeom>
          <a:solidFill>
            <a:srgbClr val="FF0000">
              <a:alpha val="8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5478584" y="4428807"/>
            <a:ext cx="375709" cy="162732"/>
          </a:xfrm>
          <a:prstGeom prst="rect">
            <a:avLst/>
          </a:prstGeom>
          <a:solidFill>
            <a:srgbClr val="FF0000">
              <a:alpha val="8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6170246" y="4428807"/>
            <a:ext cx="317093" cy="162732"/>
          </a:xfrm>
          <a:prstGeom prst="rect">
            <a:avLst/>
          </a:prstGeom>
          <a:solidFill>
            <a:srgbClr val="FF0000">
              <a:alpha val="8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2" name="TextBox 11"/>
          <p:cNvSpPr txBox="1"/>
          <p:nvPr/>
        </p:nvSpPr>
        <p:spPr bwMode="auto">
          <a:xfrm>
            <a:off x="5432747" y="4371673"/>
            <a:ext cx="5763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latin typeface="+mn-lt"/>
              </a:rPr>
              <a:t>1550</a:t>
            </a:r>
            <a:endParaRPr lang="en-US" sz="1200" b="1" dirty="0">
              <a:latin typeface="+mn-lt"/>
            </a:endParaRPr>
          </a:p>
        </p:txBody>
      </p:sp>
      <p:sp>
        <p:nvSpPr>
          <p:cNvPr id="13" name="TextBox 12"/>
          <p:cNvSpPr txBox="1"/>
          <p:nvPr/>
        </p:nvSpPr>
        <p:spPr bwMode="auto">
          <a:xfrm>
            <a:off x="6148794" y="4369707"/>
            <a:ext cx="5763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latin typeface="+mn-lt"/>
              </a:rPr>
              <a:t>300</a:t>
            </a:r>
            <a:endParaRPr lang="en-US" sz="1200" b="1" dirty="0">
              <a:latin typeface="+mn-lt"/>
            </a:endParaRPr>
          </a:p>
        </p:txBody>
      </p:sp>
      <p:sp>
        <p:nvSpPr>
          <p:cNvPr id="14" name="TextBox 13"/>
          <p:cNvSpPr txBox="1"/>
          <p:nvPr/>
        </p:nvSpPr>
        <p:spPr bwMode="auto">
          <a:xfrm>
            <a:off x="4419032" y="4542220"/>
            <a:ext cx="5763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latin typeface="+mn-lt"/>
              </a:rPr>
              <a:t>1700</a:t>
            </a:r>
            <a:endParaRPr lang="en-US" sz="1200" b="1" dirty="0">
              <a:latin typeface="+mn-lt"/>
            </a:endParaRPr>
          </a:p>
        </p:txBody>
      </p:sp>
      <p:sp>
        <p:nvSpPr>
          <p:cNvPr id="15" name="Rectangle 14"/>
          <p:cNvSpPr/>
          <p:nvPr/>
        </p:nvSpPr>
        <p:spPr bwMode="auto">
          <a:xfrm>
            <a:off x="5188153" y="4608561"/>
            <a:ext cx="290431" cy="162732"/>
          </a:xfrm>
          <a:prstGeom prst="rect">
            <a:avLst/>
          </a:prstGeom>
          <a:solidFill>
            <a:srgbClr val="FF0000">
              <a:alpha val="8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9" name="Rectangle 18"/>
          <p:cNvSpPr/>
          <p:nvPr/>
        </p:nvSpPr>
        <p:spPr bwMode="auto">
          <a:xfrm>
            <a:off x="4622882" y="4880708"/>
            <a:ext cx="375709" cy="162732"/>
          </a:xfrm>
          <a:prstGeom prst="rect">
            <a:avLst/>
          </a:prstGeom>
          <a:solidFill>
            <a:srgbClr val="FF0000">
              <a:alpha val="79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20" name="TextBox 19"/>
          <p:cNvSpPr txBox="1"/>
          <p:nvPr/>
        </p:nvSpPr>
        <p:spPr bwMode="auto">
          <a:xfrm>
            <a:off x="4554009" y="4823574"/>
            <a:ext cx="5763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latin typeface="+mn-lt"/>
              </a:rPr>
              <a:t>1800</a:t>
            </a:r>
            <a:endParaRPr lang="en-US" sz="1200" b="1" dirty="0">
              <a:latin typeface="+mn-lt"/>
            </a:endParaRPr>
          </a:p>
        </p:txBody>
      </p:sp>
      <p:sp>
        <p:nvSpPr>
          <p:cNvPr id="23" name="Rectangle 22"/>
          <p:cNvSpPr/>
          <p:nvPr/>
        </p:nvSpPr>
        <p:spPr bwMode="auto">
          <a:xfrm>
            <a:off x="6609617" y="4608561"/>
            <a:ext cx="375709" cy="162732"/>
          </a:xfrm>
          <a:prstGeom prst="rect">
            <a:avLst/>
          </a:prstGeom>
          <a:solidFill>
            <a:srgbClr val="FF0000">
              <a:alpha val="8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24" name="TextBox 23"/>
          <p:cNvSpPr txBox="1"/>
          <p:nvPr/>
        </p:nvSpPr>
        <p:spPr bwMode="auto">
          <a:xfrm>
            <a:off x="6544489" y="4541789"/>
            <a:ext cx="5763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latin typeface="+mn-lt"/>
              </a:rPr>
              <a:t>1700</a:t>
            </a:r>
            <a:endParaRPr lang="en-US" sz="1200" b="1" dirty="0">
              <a:latin typeface="+mn-lt"/>
            </a:endParaRPr>
          </a:p>
        </p:txBody>
      </p:sp>
      <p:sp>
        <p:nvSpPr>
          <p:cNvPr id="25" name="Rectangle 24"/>
          <p:cNvSpPr/>
          <p:nvPr/>
        </p:nvSpPr>
        <p:spPr bwMode="auto">
          <a:xfrm>
            <a:off x="5140527" y="4885559"/>
            <a:ext cx="290431" cy="162732"/>
          </a:xfrm>
          <a:prstGeom prst="rect">
            <a:avLst/>
          </a:prstGeom>
          <a:solidFill>
            <a:srgbClr val="FF0000">
              <a:alpha val="8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26" name="Rectangle 25"/>
          <p:cNvSpPr/>
          <p:nvPr/>
        </p:nvSpPr>
        <p:spPr bwMode="auto">
          <a:xfrm>
            <a:off x="6319186" y="4966925"/>
            <a:ext cx="290431" cy="162732"/>
          </a:xfrm>
          <a:prstGeom prst="rect">
            <a:avLst/>
          </a:prstGeom>
          <a:solidFill>
            <a:srgbClr val="FF0000">
              <a:alpha val="8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27" name="TextBox 26"/>
          <p:cNvSpPr txBox="1"/>
          <p:nvPr/>
        </p:nvSpPr>
        <p:spPr bwMode="auto">
          <a:xfrm>
            <a:off x="5090054" y="4815616"/>
            <a:ext cx="5763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latin typeface="+mn-lt"/>
              </a:rPr>
              <a:t>538</a:t>
            </a:r>
            <a:endParaRPr lang="en-US" sz="1200" b="1" dirty="0">
              <a:latin typeface="+mn-lt"/>
            </a:endParaRPr>
          </a:p>
        </p:txBody>
      </p:sp>
      <p:sp>
        <p:nvSpPr>
          <p:cNvPr id="28" name="TextBox 27"/>
          <p:cNvSpPr txBox="1"/>
          <p:nvPr/>
        </p:nvSpPr>
        <p:spPr bwMode="auto">
          <a:xfrm>
            <a:off x="5117896" y="4541898"/>
            <a:ext cx="5763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latin typeface="+mn-lt"/>
              </a:rPr>
              <a:t>450</a:t>
            </a:r>
            <a:endParaRPr lang="en-US" sz="1200" b="1" dirty="0">
              <a:latin typeface="+mn-lt"/>
            </a:endParaRPr>
          </a:p>
        </p:txBody>
      </p:sp>
      <p:sp>
        <p:nvSpPr>
          <p:cNvPr id="29" name="TextBox 28"/>
          <p:cNvSpPr txBox="1"/>
          <p:nvPr/>
        </p:nvSpPr>
        <p:spPr bwMode="auto">
          <a:xfrm>
            <a:off x="6256297" y="4904940"/>
            <a:ext cx="5763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latin typeface="+mn-lt"/>
              </a:rPr>
              <a:t>538</a:t>
            </a:r>
            <a:endParaRPr lang="en-US" sz="1200" b="1" dirty="0">
              <a:latin typeface="+mn-lt"/>
            </a:endParaRPr>
          </a:p>
        </p:txBody>
      </p:sp>
      <p:sp>
        <p:nvSpPr>
          <p:cNvPr id="30" name="TextBox 29"/>
          <p:cNvSpPr txBox="1"/>
          <p:nvPr/>
        </p:nvSpPr>
        <p:spPr bwMode="auto">
          <a:xfrm>
            <a:off x="7479971" y="3843103"/>
            <a:ext cx="5763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latin typeface="+mn-lt"/>
              </a:rPr>
              <a:t>450</a:t>
            </a:r>
            <a:endParaRPr lang="en-US" sz="1200" b="1" dirty="0">
              <a:latin typeface="+mn-lt"/>
            </a:endParaRPr>
          </a:p>
        </p:txBody>
      </p:sp>
      <p:sp>
        <p:nvSpPr>
          <p:cNvPr id="31" name="Rectangle 30"/>
          <p:cNvSpPr/>
          <p:nvPr/>
        </p:nvSpPr>
        <p:spPr bwMode="auto">
          <a:xfrm>
            <a:off x="7288416" y="4598922"/>
            <a:ext cx="290431" cy="162732"/>
          </a:xfrm>
          <a:prstGeom prst="rect">
            <a:avLst/>
          </a:prstGeom>
          <a:solidFill>
            <a:srgbClr val="FF0000">
              <a:alpha val="8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32" name="TextBox 31"/>
          <p:cNvSpPr txBox="1"/>
          <p:nvPr/>
        </p:nvSpPr>
        <p:spPr bwMode="auto">
          <a:xfrm>
            <a:off x="7234641" y="4537412"/>
            <a:ext cx="5763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latin typeface="+mn-lt"/>
              </a:rPr>
              <a:t>450</a:t>
            </a:r>
            <a:endParaRPr lang="en-US" sz="1200" b="1" dirty="0">
              <a:latin typeface="+mn-lt"/>
            </a:endParaRPr>
          </a:p>
        </p:txBody>
      </p:sp>
      <p:sp>
        <p:nvSpPr>
          <p:cNvPr id="33" name="Rectangle 32"/>
          <p:cNvSpPr/>
          <p:nvPr/>
        </p:nvSpPr>
        <p:spPr bwMode="auto">
          <a:xfrm rot="17985027">
            <a:off x="2016831" y="2141613"/>
            <a:ext cx="45719" cy="1040542"/>
          </a:xfrm>
          <a:prstGeom prst="rect">
            <a:avLst/>
          </a:prstGeom>
          <a:solidFill>
            <a:srgbClr val="FF0000">
              <a:alpha val="5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845680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060" y="816518"/>
            <a:ext cx="6883061" cy="536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 Implementation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27</a:t>
            </a:fld>
            <a:endParaRPr lang="en-US" dirty="0"/>
          </a:p>
        </p:txBody>
      </p:sp>
      <p:sp>
        <p:nvSpPr>
          <p:cNvPr id="2" name="TextBox 1"/>
          <p:cNvSpPr txBox="1"/>
          <p:nvPr/>
        </p:nvSpPr>
        <p:spPr bwMode="auto">
          <a:xfrm>
            <a:off x="142875" y="4366403"/>
            <a:ext cx="5219700" cy="1938992"/>
          </a:xfrm>
          <a:prstGeom prst="rect">
            <a:avLst/>
          </a:prstGeom>
          <a:solidFill>
            <a:srgbClr val="FFFF00"/>
          </a:solidFill>
          <a:ln>
            <a:noFill/>
          </a:ln>
          <a:effectLst>
            <a:outerShdw blurRad="139700" dist="38100" dir="2700000" sx="102000" sy="102000" algn="tl" rotWithShape="0">
              <a:prstClr val="black">
                <a:alpha val="65000"/>
              </a:prstClr>
            </a:outerShdw>
          </a:effectLst>
          <a:extLst/>
        </p:spPr>
        <p:txBody>
          <a:bodyPr wrap="square" rtlCol="0">
            <a:spAutoFit/>
          </a:bodyPr>
          <a:lstStyle/>
          <a:p>
            <a:pPr>
              <a:buFontTx/>
              <a:buNone/>
            </a:pPr>
            <a:r>
              <a:rPr lang="en-US" b="1" dirty="0" smtClean="0"/>
              <a:t>Many NOTAMs issued today are already digitally encoded.  In this screen shot of Teterboro NOTAMs, each of the NOTAMs with a green or red circle are digital.</a:t>
            </a:r>
            <a:endParaRPr lang="en-US" b="1" dirty="0"/>
          </a:p>
        </p:txBody>
      </p:sp>
    </p:spTree>
    <p:extLst>
      <p:ext uri="{BB962C8B-B14F-4D97-AF65-F5344CB8AC3E}">
        <p14:creationId xmlns:p14="http://schemas.microsoft.com/office/powerpoint/2010/main" val="176237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 Implementation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28</a:t>
            </a:fld>
            <a:endParaRPr lang="en-US" dirty="0"/>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pic>
        <p:nvPicPr>
          <p:cNvPr id="146434" name="Picture 2" descr="http://www.aixm.aero/gallery/content/public/industry/Luciad_aixm5_screen_1000x775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86" y="840274"/>
            <a:ext cx="6611351" cy="51237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bwMode="auto">
          <a:xfrm>
            <a:off x="4342349" y="4353744"/>
            <a:ext cx="4299045" cy="1200329"/>
          </a:xfrm>
          <a:prstGeom prst="rect">
            <a:avLst/>
          </a:prstGeom>
          <a:solidFill>
            <a:srgbClr val="FFFF00"/>
          </a:solidFill>
          <a:ln>
            <a:noFill/>
          </a:ln>
          <a:effectLst>
            <a:outerShdw blurRad="139700" dist="38100" dir="2700000" sx="102000" sy="102000" algn="tl" rotWithShape="0">
              <a:prstClr val="black">
                <a:alpha val="65000"/>
              </a:prstClr>
            </a:outerShdw>
          </a:effectLst>
          <a:extLst/>
        </p:spPr>
        <p:txBody>
          <a:bodyPr wrap="square" rtlCol="0">
            <a:spAutoFit/>
          </a:bodyPr>
          <a:lstStyle>
            <a:defPPr>
              <a:defRPr lang="en-US"/>
            </a:defPPr>
            <a:lvl1pPr>
              <a:buFontTx/>
              <a:buNone/>
              <a:defRPr b="1"/>
            </a:lvl1pPr>
          </a:lstStyle>
          <a:p>
            <a:r>
              <a:rPr lang="en-US" dirty="0" smtClean="0"/>
              <a:t>Prototype digital depiction of a runway closure </a:t>
            </a:r>
            <a:r>
              <a:rPr lang="en-US" dirty="0"/>
              <a:t>from Eurocontrol.</a:t>
            </a:r>
          </a:p>
        </p:txBody>
      </p:sp>
    </p:spTree>
    <p:extLst>
      <p:ext uri="{BB962C8B-B14F-4D97-AF65-F5344CB8AC3E}">
        <p14:creationId xmlns:p14="http://schemas.microsoft.com/office/powerpoint/2010/main" val="1880864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 Implementation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29</a:t>
            </a:fld>
            <a:endParaRPr lang="en-US" dirty="0"/>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pic>
        <p:nvPicPr>
          <p:cNvPr id="148482" name="Picture 2" descr="http://www.aixm.aero/gallery/content/public/industry/aeronavdata_amd_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76566"/>
            <a:ext cx="8595142" cy="4834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2101755" y="5414621"/>
            <a:ext cx="5500047" cy="461665"/>
          </a:xfrm>
          <a:prstGeom prst="rect">
            <a:avLst/>
          </a:prstGeom>
          <a:solidFill>
            <a:srgbClr val="FFFF00"/>
          </a:solidFill>
          <a:ln>
            <a:noFill/>
          </a:ln>
          <a:effectLst>
            <a:outerShdw blurRad="139700" dist="38100" dir="2700000" sx="102000" sy="102000" algn="tl" rotWithShape="0">
              <a:prstClr val="black">
                <a:alpha val="65000"/>
              </a:prstClr>
            </a:outerShdw>
          </a:effectLst>
          <a:extLst/>
        </p:spPr>
        <p:txBody>
          <a:bodyPr wrap="square" rtlCol="0">
            <a:spAutoFit/>
          </a:bodyPr>
          <a:lstStyle>
            <a:defPPr>
              <a:defRPr lang="en-US"/>
            </a:defPPr>
            <a:lvl1pPr>
              <a:buFontTx/>
              <a:buNone/>
              <a:defRPr b="1"/>
            </a:lvl1pPr>
          </a:lstStyle>
          <a:p>
            <a:r>
              <a:rPr lang="en-US" dirty="0"/>
              <a:t>Another example from Eurocontrol.</a:t>
            </a:r>
          </a:p>
        </p:txBody>
      </p:sp>
    </p:spTree>
    <p:extLst>
      <p:ext uri="{BB962C8B-B14F-4D97-AF65-F5344CB8AC3E}">
        <p14:creationId xmlns:p14="http://schemas.microsoft.com/office/powerpoint/2010/main" val="2916860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rot="5400000">
            <a:off x="4196961" y="881813"/>
            <a:ext cx="4569022" cy="4694437"/>
          </a:xfrm>
          <a:prstGeom prst="rect">
            <a:avLst/>
          </a:prstGeom>
          <a:noFill/>
          <a:ln>
            <a:noFill/>
          </a:ln>
          <a:effectLst>
            <a:outerShdw blurRad="139700" dist="38100" dir="2700000" sx="102000" sy="102000" algn="tl" rotWithShape="0">
              <a:prstClr val="black">
                <a:alpha val="66000"/>
              </a:prstClr>
            </a:outerShdw>
          </a:effectLst>
        </p:spPr>
      </p:pic>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History</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3</a:t>
            </a:fld>
            <a:endParaRPr lang="en-US" dirty="0"/>
          </a:p>
        </p:txBody>
      </p:sp>
      <p:sp>
        <p:nvSpPr>
          <p:cNvPr id="4" name="TextBox 3"/>
          <p:cNvSpPr txBox="1"/>
          <p:nvPr/>
        </p:nvSpPr>
        <p:spPr bwMode="auto">
          <a:xfrm>
            <a:off x="407623" y="944520"/>
            <a:ext cx="3811952"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400" b="1" dirty="0" smtClean="0"/>
              <a:t>Due to the increase of NOTAM issuance, the first steps towards modernization were taken with the introduction of keywords.</a:t>
            </a:r>
            <a:endParaRPr lang="en-US" sz="1400" b="1" dirty="0"/>
          </a:p>
          <a:p>
            <a:pPr>
              <a:buFontTx/>
              <a:buNone/>
            </a:pPr>
            <a:r>
              <a:rPr lang="en-US" sz="1400" b="1" dirty="0" smtClean="0"/>
              <a:t>The purpose of keywords were twofold.  </a:t>
            </a:r>
          </a:p>
          <a:p>
            <a:pPr>
              <a:buFontTx/>
              <a:buNone/>
            </a:pPr>
            <a:endParaRPr lang="en-US" sz="1400" b="1" dirty="0"/>
          </a:p>
          <a:p>
            <a:pPr marL="457200" indent="-457200">
              <a:buFontTx/>
              <a:buAutoNum type="arabicPeriod"/>
            </a:pPr>
            <a:r>
              <a:rPr lang="en-US" sz="1400" b="1" dirty="0" smtClean="0"/>
              <a:t>To provide a means for users to easily sort NOTAMs</a:t>
            </a:r>
            <a:br>
              <a:rPr lang="en-US" sz="1400" b="1" dirty="0" smtClean="0"/>
            </a:br>
            <a:endParaRPr lang="en-US" sz="1400" b="1" dirty="0" smtClean="0"/>
          </a:p>
          <a:p>
            <a:pPr marL="457200" indent="-457200">
              <a:buFontTx/>
              <a:buAutoNum type="arabicPeriod"/>
            </a:pPr>
            <a:r>
              <a:rPr lang="en-US" sz="1400" b="1" dirty="0" smtClean="0"/>
              <a:t>To separate NOTAMs into broad categories that could eventually translate into ICAO “series”. </a:t>
            </a:r>
          </a:p>
          <a:p>
            <a:pPr marL="457200" indent="-457200">
              <a:buFontTx/>
              <a:buAutoNum type="arabicPeriod"/>
            </a:pPr>
            <a:endParaRPr lang="en-US" sz="1400" b="1" dirty="0" smtClean="0"/>
          </a:p>
          <a:p>
            <a:pPr marL="457200" indent="-457200">
              <a:buFontTx/>
              <a:buAutoNum type="arabicPeriod"/>
            </a:pPr>
            <a:r>
              <a:rPr lang="en-US" sz="1400" b="1" dirty="0" smtClean="0"/>
              <a:t>Keywords alone will not get us to where we want to go.</a:t>
            </a:r>
          </a:p>
          <a:p>
            <a:pPr marL="457200" indent="-457200">
              <a:buFontTx/>
              <a:buAutoNum type="arabicPeriod"/>
            </a:pPr>
            <a:endParaRPr lang="en-US" sz="1400" b="1" dirty="0"/>
          </a:p>
          <a:p>
            <a:pPr marL="457200" indent="-457200">
              <a:buFontTx/>
              <a:buAutoNum type="arabicPeriod"/>
            </a:pPr>
            <a:r>
              <a:rPr lang="en-US" sz="1400" b="1" dirty="0" smtClean="0"/>
              <a:t>It does </a:t>
            </a:r>
            <a:r>
              <a:rPr lang="en-US" sz="1400" b="1" dirty="0"/>
              <a:t>not accommodate filtering of extraneous data that pilots, depending on their type of flight do not need to see</a:t>
            </a:r>
            <a:r>
              <a:rPr lang="en-US" sz="1600" b="1" dirty="0"/>
              <a:t>.</a:t>
            </a:r>
          </a:p>
        </p:txBody>
      </p:sp>
      <p:sp>
        <p:nvSpPr>
          <p:cNvPr id="2" name="TextBox 1"/>
          <p:cNvSpPr txBox="1"/>
          <p:nvPr/>
        </p:nvSpPr>
        <p:spPr bwMode="auto">
          <a:xfrm>
            <a:off x="4134254" y="1129185"/>
            <a:ext cx="469443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t>********  Runway NOTAMs  ********</a:t>
            </a:r>
          </a:p>
          <a:p>
            <a:pPr>
              <a:buFontTx/>
              <a:buNone/>
            </a:pPr>
            <a:r>
              <a:rPr lang="en-US" sz="1200" b="1" dirty="0" smtClean="0">
                <a:latin typeface="Courier New" panose="02070309020205020404" pitchFamily="49" charset="0"/>
                <a:cs typeface="Courier New" panose="02070309020205020404" pitchFamily="49" charset="0"/>
              </a:rPr>
              <a:t>!FDK 05/015 FDK RWY 5 PAPI OUT OF SERVICE 1405271809-1405302200EST</a:t>
            </a:r>
          </a:p>
          <a:p>
            <a:pPr>
              <a:buFontTx/>
              <a:buNone/>
            </a:pPr>
            <a:endParaRPr lang="en-US" sz="1200" b="1" dirty="0" smtClean="0">
              <a:latin typeface="Courier New" panose="02070309020205020404" pitchFamily="49" charset="0"/>
              <a:cs typeface="Courier New" panose="02070309020205020404" pitchFamily="49" charset="0"/>
            </a:endParaRPr>
          </a:p>
          <a:p>
            <a:pPr>
              <a:buFontTx/>
              <a:buNone/>
            </a:pPr>
            <a:r>
              <a:rPr lang="en-US" sz="1200" b="1" dirty="0" smtClean="0">
                <a:latin typeface="Courier New" panose="02070309020205020404" pitchFamily="49" charset="0"/>
                <a:cs typeface="Courier New" panose="02070309020205020404" pitchFamily="49" charset="0"/>
              </a:rPr>
              <a:t>!FDK 05/017 FDK RWY 23 PAPI OUT OF SERVICE 1405271809-1405302200EST</a:t>
            </a:r>
          </a:p>
          <a:p>
            <a:pPr>
              <a:buFontTx/>
              <a:buNone/>
            </a:pPr>
            <a:endParaRPr lang="en-US" sz="1200" b="1" dirty="0" smtClean="0"/>
          </a:p>
          <a:p>
            <a:pPr>
              <a:buFontTx/>
              <a:buNone/>
            </a:pPr>
            <a:r>
              <a:rPr lang="en-US" sz="1200" b="1" dirty="0" smtClean="0"/>
              <a:t>********  Obstruction NOTAMs  ********</a:t>
            </a:r>
          </a:p>
          <a:p>
            <a:pPr>
              <a:buFontTx/>
              <a:buNone/>
            </a:pPr>
            <a:r>
              <a:rPr lang="en-US" sz="1200" b="1" dirty="0">
                <a:latin typeface="Courier New" panose="02070309020205020404" pitchFamily="49" charset="0"/>
                <a:cs typeface="Courier New" panose="02070309020205020404" pitchFamily="49" charset="0"/>
              </a:rPr>
              <a:t>!FDK 05/018 FDK OBST TOWER LGT (ASR 1043510) </a:t>
            </a:r>
            <a:r>
              <a:rPr lang="en-US" sz="1200" b="1" dirty="0" smtClean="0">
                <a:latin typeface="Courier New" panose="02070309020205020404" pitchFamily="49" charset="0"/>
                <a:cs typeface="Courier New" panose="02070309020205020404" pitchFamily="49" charset="0"/>
              </a:rPr>
              <a:t>393436.40N0772917.00W (</a:t>
            </a:r>
            <a:r>
              <a:rPr lang="en-US" sz="1200" b="1" dirty="0">
                <a:latin typeface="Courier New" panose="02070309020205020404" pitchFamily="49" charset="0"/>
                <a:cs typeface="Courier New" panose="02070309020205020404" pitchFamily="49" charset="0"/>
              </a:rPr>
              <a:t>10.9NM NNW FDK) 2230FT (390FT AGL) OUT OF </a:t>
            </a:r>
            <a:r>
              <a:rPr lang="en-US" sz="1200" b="1" dirty="0" smtClean="0">
                <a:latin typeface="Courier New" panose="02070309020205020404" pitchFamily="49" charset="0"/>
                <a:cs typeface="Courier New" panose="02070309020205020404" pitchFamily="49" charset="0"/>
              </a:rPr>
              <a:t>SERVICE 1405272031-1406112031</a:t>
            </a:r>
            <a:endParaRPr lang="en-US" sz="1200" b="1" dirty="0">
              <a:latin typeface="Courier New" panose="02070309020205020404" pitchFamily="49" charset="0"/>
              <a:cs typeface="Courier New" panose="02070309020205020404" pitchFamily="49" charset="0"/>
            </a:endParaRPr>
          </a:p>
          <a:p>
            <a:pPr>
              <a:buFontTx/>
              <a:buNone/>
            </a:pPr>
            <a:r>
              <a:rPr lang="en-US" sz="1200" b="1" dirty="0" smtClean="0"/>
              <a:t> </a:t>
            </a:r>
          </a:p>
          <a:p>
            <a:pPr>
              <a:buFontTx/>
              <a:buNone/>
            </a:pPr>
            <a:r>
              <a:rPr lang="en-US" sz="1200" b="1" dirty="0" smtClean="0"/>
              <a:t>********  Airspace NOTAMs  ********</a:t>
            </a:r>
          </a:p>
          <a:p>
            <a:pPr>
              <a:buFontTx/>
              <a:buNone/>
            </a:pPr>
            <a:r>
              <a:rPr lang="en-US" sz="1200" b="1" dirty="0">
                <a:latin typeface="Courier New" panose="02070309020205020404" pitchFamily="49" charset="0"/>
                <a:cs typeface="Courier New" panose="02070309020205020404" pitchFamily="49" charset="0"/>
              </a:rPr>
              <a:t>!FDK 12/023 FDK AIRSPACE SEE FDC 1/1155 ZDC 99.7 </a:t>
            </a:r>
            <a:r>
              <a:rPr lang="en-US" sz="1200" b="1" dirty="0" smtClean="0">
                <a:latin typeface="Courier New" panose="02070309020205020404" pitchFamily="49" charset="0"/>
                <a:cs typeface="Courier New" panose="02070309020205020404" pitchFamily="49" charset="0"/>
              </a:rPr>
              <a:t>TFR 1312211721-1412312359EST</a:t>
            </a:r>
            <a:endParaRPr lang="en-US" sz="1200" b="1" dirty="0">
              <a:latin typeface="Courier New" panose="02070309020205020404" pitchFamily="49" charset="0"/>
              <a:cs typeface="Courier New" panose="02070309020205020404" pitchFamily="49" charset="0"/>
            </a:endParaRPr>
          </a:p>
          <a:p>
            <a:pPr>
              <a:buFontTx/>
              <a:buNone/>
            </a:pPr>
            <a:r>
              <a:rPr lang="en-US" sz="1200" b="1" dirty="0" smtClean="0"/>
              <a:t> </a:t>
            </a:r>
          </a:p>
          <a:p>
            <a:pPr>
              <a:buFontTx/>
              <a:buNone/>
            </a:pPr>
            <a:r>
              <a:rPr lang="en-US" sz="1200" b="1" dirty="0" smtClean="0"/>
              <a:t>********  Taxiway NOTAMs  ********</a:t>
            </a:r>
          </a:p>
          <a:p>
            <a:pPr>
              <a:buFontTx/>
              <a:buNone/>
            </a:pPr>
            <a:r>
              <a:rPr lang="en-US" sz="1200" b="1" dirty="0">
                <a:latin typeface="Courier New" panose="02070309020205020404" pitchFamily="49" charset="0"/>
                <a:cs typeface="Courier New" panose="02070309020205020404" pitchFamily="49" charset="0"/>
              </a:rPr>
              <a:t>!FDK 04/004 FDK TWY ALL TWY SIGNS UPDATED FOLLOW NEW </a:t>
            </a:r>
            <a:r>
              <a:rPr lang="en-US" sz="1200" b="1" dirty="0" smtClean="0">
                <a:latin typeface="Courier New" panose="02070309020205020404" pitchFamily="49" charset="0"/>
                <a:cs typeface="Courier New" panose="02070309020205020404" pitchFamily="49" charset="0"/>
              </a:rPr>
              <a:t>SIGNAGE 1404091142-PERM</a:t>
            </a:r>
            <a:endParaRPr lang="en-US" sz="1200" b="1" dirty="0">
              <a:latin typeface="Courier New" panose="02070309020205020404" pitchFamily="49" charset="0"/>
              <a:cs typeface="Courier New" panose="02070309020205020404" pitchFamily="49" charset="0"/>
            </a:endParaRPr>
          </a:p>
          <a:p>
            <a:pPr>
              <a:buFontTx/>
              <a:buNone/>
            </a:pPr>
            <a:r>
              <a:rPr lang="en-US" sz="1200" b="1" dirty="0" smtClean="0"/>
              <a:t> </a:t>
            </a:r>
          </a:p>
          <a:p>
            <a:pPr>
              <a:buFontTx/>
              <a:buNone/>
            </a:pPr>
            <a:r>
              <a:rPr lang="en-US" sz="1200" b="1" dirty="0" smtClean="0"/>
              <a:t>********  Service NOTAMs  ********</a:t>
            </a:r>
          </a:p>
          <a:p>
            <a:pPr>
              <a:buFontTx/>
              <a:buNone/>
            </a:pPr>
            <a:r>
              <a:rPr lang="en-US" sz="1200" b="1" dirty="0">
                <a:latin typeface="Courier New" panose="02070309020205020404" pitchFamily="49" charset="0"/>
                <a:cs typeface="Courier New" panose="02070309020205020404" pitchFamily="49" charset="0"/>
              </a:rPr>
              <a:t>!FDK 06/001 FDK SVC ATIS OUT OF SERVICE 1406031215-1406062300</a:t>
            </a:r>
          </a:p>
          <a:p>
            <a:pPr>
              <a:buFontTx/>
              <a:buNone/>
            </a:pPr>
            <a:r>
              <a:rPr lang="en-US" sz="1200" b="1" dirty="0" smtClean="0"/>
              <a:t> </a:t>
            </a:r>
          </a:p>
        </p:txBody>
      </p:sp>
    </p:spTree>
    <p:extLst>
      <p:ext uri="{BB962C8B-B14F-4D97-AF65-F5344CB8AC3E}">
        <p14:creationId xmlns:p14="http://schemas.microsoft.com/office/powerpoint/2010/main" val="2889007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log.mass.gov/wp-content/uploads/legacy-images/transportation/6a0105367f07d8970b0148c7da4093970c-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013" y="890932"/>
            <a:ext cx="8332198" cy="5096101"/>
          </a:xfrm>
          <a:prstGeom prst="rect">
            <a:avLst/>
          </a:prstGeom>
          <a:noFill/>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 Implementation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30</a:t>
            </a:fld>
            <a:endParaRPr lang="en-US" dirty="0"/>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7" name="TextBox 6"/>
          <p:cNvSpPr txBox="1"/>
          <p:nvPr/>
        </p:nvSpPr>
        <p:spPr bwMode="auto">
          <a:xfrm>
            <a:off x="2033734" y="4120758"/>
            <a:ext cx="5385916" cy="830997"/>
          </a:xfrm>
          <a:prstGeom prst="rect">
            <a:avLst/>
          </a:prstGeom>
          <a:noFill/>
          <a:ln>
            <a:noFill/>
          </a:ln>
          <a:effectLst>
            <a:outerShdw dist="35921" dir="2700000" sx="117000" sy="117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rPr>
              <a:t>Another beneficial element of the ICAO system is the SNOWTAM </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6714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a:latin typeface="Arial" panose="020B0604020202020204" pitchFamily="34" charset="0"/>
                <a:cs typeface="Arial" panose="020B0604020202020204" pitchFamily="34" charset="0"/>
              </a:rPr>
              <a:t>Digital NOTAM Implementation</a:t>
            </a:r>
            <a:endParaRPr lang="en-US" sz="3200" dirty="0" smtClean="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31</a:t>
            </a:fld>
            <a:endParaRPr lang="en-US" dirty="0"/>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7" name="TextBox 6"/>
          <p:cNvSpPr txBox="1"/>
          <p:nvPr/>
        </p:nvSpPr>
        <p:spPr bwMode="auto">
          <a:xfrm>
            <a:off x="1213339" y="1165248"/>
            <a:ext cx="63824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en-US" b="1" dirty="0" smtClean="0">
                <a:solidFill>
                  <a:srgbClr val="FF0000"/>
                </a:solidFill>
              </a:rPr>
              <a:t>While usable in its native text format…</a:t>
            </a:r>
          </a:p>
          <a:p>
            <a:pPr algn="ctr"/>
            <a:r>
              <a:rPr lang="en-US" b="1" dirty="0" smtClean="0"/>
              <a:t> </a:t>
            </a:r>
            <a:endParaRPr lang="en-US" b="1" dirty="0"/>
          </a:p>
        </p:txBody>
      </p:sp>
      <p:sp>
        <p:nvSpPr>
          <p:cNvPr id="2" name="TextBox 1"/>
          <p:cNvSpPr txBox="1"/>
          <p:nvPr/>
        </p:nvSpPr>
        <p:spPr bwMode="auto">
          <a:xfrm>
            <a:off x="1213339" y="2723083"/>
            <a:ext cx="664797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en-US" sz="2000" b="1" dirty="0">
                <a:latin typeface="Courier New" panose="02070309020205020404" pitchFamily="49" charset="0"/>
                <a:cs typeface="Courier New" panose="02070309020205020404" pitchFamily="49" charset="0"/>
              </a:rPr>
              <a:t>SWEN0393 </a:t>
            </a:r>
            <a:r>
              <a:rPr lang="en-US" sz="2000" b="1" dirty="0" smtClean="0">
                <a:latin typeface="Courier New" panose="02070309020205020404" pitchFamily="49" charset="0"/>
                <a:cs typeface="Courier New" panose="02070309020205020404" pitchFamily="49" charset="0"/>
              </a:rPr>
              <a:t>ENGM </a:t>
            </a:r>
            <a:r>
              <a:rPr lang="en-US" sz="2000" b="1" dirty="0">
                <a:latin typeface="Courier New" panose="02070309020205020404" pitchFamily="49" charset="0"/>
                <a:cs typeface="Courier New" panose="02070309020205020404" pitchFamily="49" charset="0"/>
              </a:rPr>
              <a:t>04200243 </a:t>
            </a:r>
          </a:p>
          <a:p>
            <a:r>
              <a:rPr lang="en-US" sz="2000" b="1" dirty="0">
                <a:latin typeface="Courier New" panose="02070309020205020404" pitchFamily="49" charset="0"/>
                <a:cs typeface="Courier New" panose="02070309020205020404" pitchFamily="49" charset="0"/>
              </a:rPr>
              <a:t>(SNOWTAM 0393 A) </a:t>
            </a:r>
            <a:r>
              <a:rPr lang="en-US" sz="2000" b="1" dirty="0" smtClean="0">
                <a:latin typeface="Courier New" panose="02070309020205020404" pitchFamily="49" charset="0"/>
                <a:cs typeface="Courier New" panose="02070309020205020404" pitchFamily="49" charset="0"/>
              </a:rPr>
              <a:t>ENGM </a:t>
            </a:r>
            <a:r>
              <a:rPr lang="en-US" sz="2000" b="1" dirty="0">
                <a:latin typeface="Courier New" panose="02070309020205020404" pitchFamily="49" charset="0"/>
                <a:cs typeface="Courier New" panose="02070309020205020404" pitchFamily="49" charset="0"/>
              </a:rPr>
              <a:t>B) 04200243</a:t>
            </a:r>
          </a:p>
          <a:p>
            <a:r>
              <a:rPr lang="en-US" sz="2000" b="1" dirty="0">
                <a:latin typeface="Courier New" panose="02070309020205020404" pitchFamily="49" charset="0"/>
                <a:cs typeface="Courier New" panose="02070309020205020404" pitchFamily="49" charset="0"/>
              </a:rPr>
              <a:t>C) 05 F) 48/7/47 G) 02/XX/03 H) </a:t>
            </a:r>
            <a:r>
              <a:rPr lang="en-US" sz="2000" b="1" dirty="0" smtClean="0">
                <a:latin typeface="Courier New" panose="02070309020205020404" pitchFamily="49" charset="0"/>
                <a:cs typeface="Courier New" panose="02070309020205020404" pitchFamily="49" charset="0"/>
              </a:rPr>
              <a:t>5/5/5/GRT</a:t>
            </a:r>
            <a:endParaRPr lang="en-US" sz="2000" b="1" dirty="0">
              <a:latin typeface="Courier New" panose="02070309020205020404" pitchFamily="49" charset="0"/>
              <a:cs typeface="Courier New" panose="02070309020205020404" pitchFamily="49" charset="0"/>
            </a:endParaRPr>
          </a:p>
          <a:p>
            <a:r>
              <a:rPr lang="en-US" sz="2000" b="1" dirty="0">
                <a:latin typeface="Courier New" panose="02070309020205020404" pitchFamily="49" charset="0"/>
                <a:cs typeface="Courier New" panose="02070309020205020404" pitchFamily="49" charset="0"/>
              </a:rPr>
              <a:t>N) 47</a:t>
            </a:r>
          </a:p>
          <a:p>
            <a:r>
              <a:rPr lang="en-US" sz="2000" b="1" dirty="0">
                <a:latin typeface="Courier New" panose="02070309020205020404" pitchFamily="49" charset="0"/>
                <a:cs typeface="Courier New" panose="02070309020205020404" pitchFamily="49" charset="0"/>
              </a:rPr>
              <a:t>R) 47</a:t>
            </a:r>
          </a:p>
          <a:p>
            <a:r>
              <a:rPr lang="en-US" sz="2000" b="1" dirty="0">
                <a:latin typeface="Courier New" panose="02070309020205020404" pitchFamily="49" charset="0"/>
                <a:cs typeface="Courier New" panose="02070309020205020404" pitchFamily="49" charset="0"/>
              </a:rPr>
              <a:t>T) RWY SANDED)</a:t>
            </a:r>
            <a:endParaRPr lang="en-US" sz="2000" b="1" dirty="0">
              <a:solidFill>
                <a:srgbClr val="C0C0C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807460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 Implementation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32</a:t>
            </a:fld>
            <a:endParaRPr lang="en-US" dirty="0"/>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pic>
        <p:nvPicPr>
          <p:cNvPr id="152578" name="Picture 2" descr="http://www.eurocontrol.int/sites/default/files/illustration/ead-digital-snowt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437" y="911014"/>
            <a:ext cx="7476460" cy="52428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459909" y="5072563"/>
            <a:ext cx="4596757" cy="1200329"/>
          </a:xfrm>
          <a:prstGeom prst="rect">
            <a:avLst/>
          </a:prstGeom>
          <a:solidFill>
            <a:srgbClr val="FFFF00"/>
          </a:solidFill>
          <a:ln>
            <a:noFill/>
          </a:ln>
          <a:effectLst>
            <a:outerShdw blurRad="139700" dist="38100" dir="2700000" sx="102000" sy="102000" algn="tl" rotWithShape="0">
              <a:prstClr val="black">
                <a:alpha val="65000"/>
              </a:prstClr>
            </a:outerShdw>
          </a:effectLst>
          <a:extLst/>
        </p:spPr>
        <p:txBody>
          <a:bodyPr wrap="square" rtlCol="0">
            <a:spAutoFit/>
          </a:bodyPr>
          <a:lstStyle>
            <a:defPPr>
              <a:defRPr lang="en-US"/>
            </a:defPPr>
            <a:lvl1pPr>
              <a:buFontTx/>
              <a:buNone/>
              <a:defRPr b="1"/>
            </a:lvl1pPr>
          </a:lstStyle>
          <a:p>
            <a:r>
              <a:rPr lang="en-US" dirty="0" smtClean="0"/>
              <a:t>When digital SNOWTAMs are  graphically displayed, they are a much better tool.</a:t>
            </a:r>
            <a:endParaRPr lang="en-US" dirty="0"/>
          </a:p>
        </p:txBody>
      </p:sp>
    </p:spTree>
    <p:extLst>
      <p:ext uri="{BB962C8B-B14F-4D97-AF65-F5344CB8AC3E}">
        <p14:creationId xmlns:p14="http://schemas.microsoft.com/office/powerpoint/2010/main" val="1690776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69" y="855035"/>
            <a:ext cx="6372668" cy="5098134"/>
          </a:xfrm>
          <a:prstGeom prst="rect">
            <a:avLst/>
          </a:prstGeom>
        </p:spPr>
      </p:pic>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Digital NOTAM Implementation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33</a:t>
            </a:fld>
            <a:endParaRPr lang="en-US" dirty="0"/>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34" name="TextBox 33"/>
          <p:cNvSpPr txBox="1"/>
          <p:nvPr/>
        </p:nvSpPr>
        <p:spPr bwMode="auto">
          <a:xfrm>
            <a:off x="5537579" y="4964245"/>
            <a:ext cx="3046862" cy="830997"/>
          </a:xfrm>
          <a:prstGeom prst="rect">
            <a:avLst/>
          </a:prstGeom>
          <a:solidFill>
            <a:srgbClr val="FFFF00"/>
          </a:solidFill>
          <a:ln>
            <a:noFill/>
          </a:ln>
          <a:effectLst>
            <a:outerShdw blurRad="139700" dist="38100" dir="2700000" sx="102000" sy="102000" algn="tl" rotWithShape="0">
              <a:prstClr val="black">
                <a:alpha val="65000"/>
              </a:prstClr>
            </a:outerShdw>
          </a:effectLst>
          <a:extLst/>
        </p:spPr>
        <p:txBody>
          <a:bodyPr wrap="square" rtlCol="0">
            <a:spAutoFit/>
          </a:bodyPr>
          <a:lstStyle>
            <a:defPPr>
              <a:defRPr lang="en-US"/>
            </a:defPPr>
            <a:lvl1pPr>
              <a:buFontTx/>
              <a:buNone/>
              <a:defRPr b="1"/>
            </a:lvl1pPr>
          </a:lstStyle>
          <a:p>
            <a:r>
              <a:rPr lang="en-US" dirty="0"/>
              <a:t>Digital SNOWTAM,</a:t>
            </a:r>
          </a:p>
          <a:p>
            <a:r>
              <a:rPr lang="en-US" dirty="0"/>
              <a:t>airport view.</a:t>
            </a:r>
          </a:p>
        </p:txBody>
      </p:sp>
    </p:spTree>
    <p:extLst>
      <p:ext uri="{BB962C8B-B14F-4D97-AF65-F5344CB8AC3E}">
        <p14:creationId xmlns:p14="http://schemas.microsoft.com/office/powerpoint/2010/main" val="2851644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Progress</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34</a:t>
            </a:fld>
            <a:endParaRPr lang="en-US" dirty="0"/>
          </a:p>
        </p:txBody>
      </p:sp>
      <p:sp>
        <p:nvSpPr>
          <p:cNvPr id="17" name="Rectangle 16"/>
          <p:cNvSpPr/>
          <p:nvPr/>
        </p:nvSpPr>
        <p:spPr bwMode="auto">
          <a:xfrm>
            <a:off x="228600" y="-233172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7" name="TextBox 6"/>
          <p:cNvSpPr txBox="1"/>
          <p:nvPr/>
        </p:nvSpPr>
        <p:spPr bwMode="auto">
          <a:xfrm>
            <a:off x="882502" y="1520456"/>
            <a:ext cx="759164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342900" indent="-342900">
              <a:buFont typeface="Arial" panose="020B0604020202020204" pitchFamily="34" charset="0"/>
              <a:buChar char="•"/>
            </a:pPr>
            <a:r>
              <a:rPr lang="en-US" b="1" dirty="0" smtClean="0"/>
              <a:t>More than 300 US airports are currently providing digital data</a:t>
            </a:r>
            <a:br>
              <a:rPr lang="en-US" b="1" dirty="0" smtClean="0"/>
            </a:br>
            <a:endParaRPr lang="en-US" b="1" dirty="0" smtClean="0"/>
          </a:p>
          <a:p>
            <a:pPr marL="342900" indent="-342900">
              <a:buFont typeface="Arial" panose="020B0604020202020204" pitchFamily="34" charset="0"/>
              <a:buChar char="•"/>
            </a:pPr>
            <a:r>
              <a:rPr lang="en-US" b="1" dirty="0" smtClean="0"/>
              <a:t>Most FAA maintained communication and NAVAIDs are now digital</a:t>
            </a:r>
            <a:br>
              <a:rPr lang="en-US" b="1" dirty="0" smtClean="0"/>
            </a:br>
            <a:endParaRPr lang="en-US" b="1" dirty="0" smtClean="0"/>
          </a:p>
          <a:p>
            <a:pPr marL="342900" indent="-342900">
              <a:buFont typeface="Arial" panose="020B0604020202020204" pitchFamily="34" charset="0"/>
              <a:buChar char="•"/>
            </a:pPr>
            <a:r>
              <a:rPr lang="en-US" b="1" dirty="0" smtClean="0"/>
              <a:t>Goal - ICAO compliance by 2020</a:t>
            </a:r>
          </a:p>
          <a:p>
            <a:r>
              <a:rPr lang="en-US" b="1" dirty="0" smtClean="0"/>
              <a:t> </a:t>
            </a:r>
            <a:endParaRPr lang="en-US" b="1" dirty="0"/>
          </a:p>
        </p:txBody>
      </p:sp>
    </p:spTree>
    <p:extLst>
      <p:ext uri="{BB962C8B-B14F-4D97-AF65-F5344CB8AC3E}">
        <p14:creationId xmlns:p14="http://schemas.microsoft.com/office/powerpoint/2010/main" val="22844115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200" dirty="0">
                <a:latin typeface="Arial" panose="020B0604020202020204" pitchFamily="34" charset="0"/>
                <a:cs typeface="Arial" panose="020B0604020202020204" pitchFamily="34" charset="0"/>
              </a:rPr>
              <a:t>NOTAM Modernization</a:t>
            </a:r>
          </a:p>
        </p:txBody>
      </p:sp>
      <p:sp>
        <p:nvSpPr>
          <p:cNvPr id="27651" name="AutoShape 3"/>
          <p:cNvSpPr>
            <a:spLocks noChangeArrowheads="1"/>
          </p:cNvSpPr>
          <p:nvPr/>
        </p:nvSpPr>
        <p:spPr bwMode="auto">
          <a:xfrm>
            <a:off x="1930400" y="1511300"/>
            <a:ext cx="5143500" cy="3200400"/>
          </a:xfrm>
          <a:prstGeom prst="cloudCallout">
            <a:avLst>
              <a:gd name="adj1" fmla="val -32375"/>
              <a:gd name="adj2" fmla="val 9419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a:spcBef>
                <a:spcPct val="50000"/>
              </a:spcBef>
            </a:pPr>
            <a:endParaRPr lang="en-US" sz="9600" dirty="0">
              <a:solidFill>
                <a:srgbClr val="6C0000"/>
              </a:solidFill>
              <a:latin typeface="Times New Roman" pitchFamily="18" charset="0"/>
            </a:endParaRPr>
          </a:p>
        </p:txBody>
      </p:sp>
      <p:pic>
        <p:nvPicPr>
          <p:cNvPr id="27656" name="Picture 8" descr="http://seanetix.com/wp-content/uploads/2013/01/questionMark-manRed-hunted2009Photobuck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20" y="947394"/>
            <a:ext cx="2681398" cy="49756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bwMode="auto">
          <a:xfrm rot="20428787">
            <a:off x="4034317" y="2264735"/>
            <a:ext cx="18758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b="1" dirty="0" smtClean="0"/>
              <a:t>Questions?</a:t>
            </a:r>
          </a:p>
        </p:txBody>
      </p:sp>
      <p:sp>
        <p:nvSpPr>
          <p:cNvPr id="9" name="TextBox 8"/>
          <p:cNvSpPr txBox="1"/>
          <p:nvPr/>
        </p:nvSpPr>
        <p:spPr bwMode="auto">
          <a:xfrm rot="874715">
            <a:off x="5278325" y="3435213"/>
            <a:ext cx="20136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b="1" dirty="0" smtClean="0"/>
              <a:t>Discussion?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smtClean="0"/>
              <a:t>Contact Information</a:t>
            </a:r>
          </a:p>
        </p:txBody>
      </p:sp>
      <p:sp>
        <p:nvSpPr>
          <p:cNvPr id="3" name="Slide Number Placeholder 2"/>
          <p:cNvSpPr>
            <a:spLocks noGrp="1"/>
          </p:cNvSpPr>
          <p:nvPr>
            <p:ph type="sldNum" sz="quarter" idx="12"/>
          </p:nvPr>
        </p:nvSpPr>
        <p:spPr/>
        <p:txBody>
          <a:bodyPr/>
          <a:lstStyle/>
          <a:p>
            <a:pPr>
              <a:defRPr/>
            </a:pPr>
            <a:fld id="{4866B915-1F52-4047-A30B-90D1DFC0C16F}" type="slidenum">
              <a:rPr lang="en-US" smtClean="0"/>
              <a:pPr>
                <a:defRPr/>
              </a:pPr>
              <a:t>36</a:t>
            </a:fld>
            <a:endParaRPr lang="en-US" dirty="0"/>
          </a:p>
        </p:txBody>
      </p:sp>
      <p:sp>
        <p:nvSpPr>
          <p:cNvPr id="4" name="TextBox 3"/>
          <p:cNvSpPr txBox="1"/>
          <p:nvPr/>
        </p:nvSpPr>
        <p:spPr bwMode="auto">
          <a:xfrm>
            <a:off x="385762" y="1341424"/>
            <a:ext cx="8004611" cy="2123658"/>
          </a:xfrm>
          <a:prstGeom prst="rect">
            <a:avLst/>
          </a:prstGeom>
          <a:noFill/>
          <a:ln>
            <a:noFill/>
          </a:ln>
          <a:effectLst/>
          <a:extLst/>
        </p:spPr>
        <p:txBody>
          <a:bodyPr wrap="square">
            <a:spAutoFit/>
          </a:bodyPr>
          <a:lstStyle/>
          <a:p>
            <a:pPr algn="ctr">
              <a:spcBef>
                <a:spcPct val="50000"/>
              </a:spcBef>
              <a:defRPr/>
            </a:pPr>
            <a:r>
              <a:rPr lang="en-US" b="1" dirty="0" smtClean="0">
                <a:latin typeface="Arial" panose="020B0604020202020204" pitchFamily="34" charset="0"/>
                <a:cs typeface="Arial" panose="020B0604020202020204" pitchFamily="34" charset="0"/>
              </a:rPr>
              <a:t>Ernie Bilotto</a:t>
            </a:r>
          </a:p>
          <a:p>
            <a:pPr lvl="1" indent="-457200" algn="ctr">
              <a:spcBef>
                <a:spcPct val="50000"/>
              </a:spcBef>
              <a:defRPr/>
            </a:pPr>
            <a:r>
              <a:rPr lang="en-US" dirty="0" smtClean="0">
                <a:latin typeface="Arial" panose="020B0604020202020204" pitchFamily="34" charset="0"/>
                <a:cs typeface="Arial" panose="020B0604020202020204" pitchFamily="34" charset="0"/>
              </a:rPr>
              <a:t>Manager, US NOTAMs</a:t>
            </a:r>
          </a:p>
          <a:p>
            <a:pPr lvl="1" indent="-457200" algn="ctr">
              <a:spcBef>
                <a:spcPct val="50000"/>
              </a:spcBef>
              <a:defRPr/>
            </a:pPr>
            <a:r>
              <a:rPr lang="en-US" dirty="0" smtClean="0">
                <a:latin typeface="Arial" panose="020B0604020202020204" pitchFamily="34" charset="0"/>
                <a:cs typeface="Arial" panose="020B0604020202020204" pitchFamily="34" charset="0"/>
              </a:rPr>
              <a:t>Policy &amp; Operations</a:t>
            </a:r>
            <a:endParaRPr lang="en-US" dirty="0">
              <a:latin typeface="Arial" panose="020B0604020202020204" pitchFamily="34" charset="0"/>
              <a:cs typeface="Arial" panose="020B0604020202020204" pitchFamily="34" charset="0"/>
            </a:endParaRPr>
          </a:p>
          <a:p>
            <a:pPr lvl="1" indent="-457200" algn="ctr">
              <a:spcBef>
                <a:spcPct val="50000"/>
              </a:spcBef>
              <a:defRPr/>
            </a:pPr>
            <a:r>
              <a:rPr lang="en-US" dirty="0" smtClean="0">
                <a:latin typeface="Arial" panose="020B0604020202020204" pitchFamily="34" charset="0"/>
                <a:cs typeface="Arial" panose="020B0604020202020204" pitchFamily="34" charset="0"/>
              </a:rPr>
              <a:t>E-mail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hlinkClick r:id="rId3"/>
              </a:rPr>
              <a:t>ernie.bilotto@faa.gov</a:t>
            </a:r>
            <a:endParaRPr lang="en-US" dirty="0" smtClean="0">
              <a:latin typeface="Arial" panose="020B0604020202020204" pitchFamily="34" charset="0"/>
              <a:cs typeface="Arial" panose="020B0604020202020204" pitchFamily="34" charset="0"/>
            </a:endParaRPr>
          </a:p>
        </p:txBody>
      </p:sp>
      <p:sp>
        <p:nvSpPr>
          <p:cNvPr id="2" name="TextBox 1"/>
          <p:cNvSpPr txBox="1"/>
          <p:nvPr/>
        </p:nvSpPr>
        <p:spPr bwMode="auto">
          <a:xfrm>
            <a:off x="4313005" y="3905035"/>
            <a:ext cx="21050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1146175" lvl="1" indent="-1146175" algn="just">
              <a:spcBef>
                <a:spcPct val="50000"/>
              </a:spcBef>
              <a:defRPr/>
            </a:pPr>
            <a:r>
              <a:rPr lang="en-US" dirty="0">
                <a:latin typeface="Arial" panose="020B0604020202020204" pitchFamily="34" charset="0"/>
                <a:cs typeface="Arial" panose="020B0604020202020204" pitchFamily="34" charset="0"/>
              </a:rPr>
              <a:t>202-267-3551</a:t>
            </a:r>
          </a:p>
          <a:p>
            <a:pPr lvl="1" indent="-457200" algn="just">
              <a:spcBef>
                <a:spcPct val="50000"/>
              </a:spcBef>
              <a:defRPr/>
            </a:pPr>
            <a:r>
              <a:rPr lang="en-US" dirty="0" smtClean="0">
                <a:latin typeface="Arial" panose="020B0604020202020204" pitchFamily="34" charset="0"/>
                <a:cs typeface="Arial" panose="020B0604020202020204" pitchFamily="34" charset="0"/>
              </a:rPr>
              <a:t>540-422-4760</a:t>
            </a:r>
            <a:endParaRPr lang="en-US" dirty="0">
              <a:latin typeface="Arial" panose="020B0604020202020204" pitchFamily="34" charset="0"/>
              <a:cs typeface="Arial" panose="020B0604020202020204" pitchFamily="34" charset="0"/>
            </a:endParaRPr>
          </a:p>
          <a:p>
            <a:pPr lvl="1" indent="-457200" algn="just">
              <a:spcBef>
                <a:spcPct val="50000"/>
              </a:spcBef>
              <a:defRPr/>
            </a:pPr>
            <a:r>
              <a:rPr lang="en-US" dirty="0" smtClean="0">
                <a:latin typeface="Arial" panose="020B0604020202020204" pitchFamily="34" charset="0"/>
                <a:cs typeface="Arial" panose="020B0604020202020204" pitchFamily="34" charset="0"/>
              </a:rPr>
              <a:t>202-604-9718</a:t>
            </a:r>
            <a:endParaRPr lang="en-US" dirty="0">
              <a:latin typeface="Arial" panose="020B0604020202020204" pitchFamily="34" charset="0"/>
              <a:cs typeface="Arial" panose="020B0604020202020204" pitchFamily="34" charset="0"/>
            </a:endParaRPr>
          </a:p>
          <a:p>
            <a:pPr>
              <a:buFontTx/>
              <a:buNone/>
            </a:pPr>
            <a:endParaRPr lang="en-US" sz="1200" b="1" dirty="0">
              <a:solidFill>
                <a:srgbClr val="C0C0C0"/>
              </a:solidFill>
            </a:endParaRPr>
          </a:p>
        </p:txBody>
      </p:sp>
      <p:sp>
        <p:nvSpPr>
          <p:cNvPr id="5" name="TextBox 4"/>
          <p:cNvSpPr txBox="1"/>
          <p:nvPr/>
        </p:nvSpPr>
        <p:spPr bwMode="auto">
          <a:xfrm>
            <a:off x="2158739" y="3885418"/>
            <a:ext cx="222932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1146175" lvl="1" indent="-1146175" algn="r">
              <a:spcBef>
                <a:spcPct val="50000"/>
              </a:spcBef>
              <a:defRPr/>
            </a:pPr>
            <a:r>
              <a:rPr lang="en-US" dirty="0">
                <a:latin typeface="Arial" panose="020B0604020202020204" pitchFamily="34" charset="0"/>
                <a:cs typeface="Arial" panose="020B0604020202020204" pitchFamily="34" charset="0"/>
              </a:rPr>
              <a:t>DC Office:</a:t>
            </a:r>
          </a:p>
          <a:p>
            <a:pPr marL="1146175" lvl="1" indent="-1146175" algn="r">
              <a:spcBef>
                <a:spcPct val="50000"/>
              </a:spcBef>
              <a:defRPr/>
            </a:pPr>
            <a:r>
              <a:rPr lang="en-US" dirty="0">
                <a:latin typeface="Arial" panose="020B0604020202020204" pitchFamily="34" charset="0"/>
                <a:cs typeface="Arial" panose="020B0604020202020204" pitchFamily="34" charset="0"/>
              </a:rPr>
              <a:t>USNOF Office:</a:t>
            </a:r>
          </a:p>
          <a:p>
            <a:pPr marL="1146175" lvl="1" indent="-1146175" algn="r">
              <a:spcBef>
                <a:spcPct val="50000"/>
              </a:spcBef>
              <a:defRPr/>
            </a:pPr>
            <a:r>
              <a:rPr lang="en-US" dirty="0" smtClean="0">
                <a:latin typeface="Arial" panose="020B0604020202020204" pitchFamily="34" charset="0"/>
                <a:cs typeface="Arial" panose="020B0604020202020204" pitchFamily="34" charset="0"/>
              </a:rPr>
              <a:t>iPhone:</a:t>
            </a:r>
            <a:endParaRPr lang="en-US" dirty="0">
              <a:latin typeface="Arial" panose="020B0604020202020204" pitchFamily="34" charset="0"/>
              <a:cs typeface="Arial" panose="020B0604020202020204" pitchFamily="34" charset="0"/>
            </a:endParaRPr>
          </a:p>
          <a:p>
            <a:pPr algn="r">
              <a:buFontTx/>
              <a:buNone/>
            </a:pPr>
            <a:endParaRPr lang="en-US" sz="1200" b="1" dirty="0">
              <a:solidFill>
                <a:srgbClr val="C0C0C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History</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4</a:t>
            </a:fld>
            <a:endParaRPr lang="en-US" dirty="0"/>
          </a:p>
        </p:txBody>
      </p:sp>
      <p:sp>
        <p:nvSpPr>
          <p:cNvPr id="4" name="TextBox 3"/>
          <p:cNvSpPr txBox="1"/>
          <p:nvPr/>
        </p:nvSpPr>
        <p:spPr bwMode="auto">
          <a:xfrm>
            <a:off x="423387" y="5142502"/>
            <a:ext cx="82634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To illustrate this, we planned a low altitude IFR flight from FDK to AGC, using a direct route of flight.</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15" y="959752"/>
            <a:ext cx="8105756" cy="4024751"/>
          </a:xfrm>
          <a:prstGeom prst="rect">
            <a:avLst/>
          </a:prstGeom>
          <a:noFill/>
          <a:ln>
            <a:noFill/>
          </a:ln>
          <a:effectLst>
            <a:outerShdw blurRad="139700" dist="38100" dir="2700000" sx="102000" sy="102000" algn="tl" rotWithShape="0">
              <a:schemeClr val="tx1">
                <a:alpha val="65000"/>
              </a:schemeClr>
            </a:outerShdw>
          </a:effectLst>
        </p:spPr>
      </p:pic>
      <p:sp>
        <p:nvSpPr>
          <p:cNvPr id="7" name="Left Arrow 6"/>
          <p:cNvSpPr/>
          <p:nvPr/>
        </p:nvSpPr>
        <p:spPr bwMode="auto">
          <a:xfrm rot="16730397">
            <a:off x="7804151" y="3959034"/>
            <a:ext cx="978408" cy="484632"/>
          </a:xfrm>
          <a:prstGeom prst="left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9" name="Left Arrow 8"/>
          <p:cNvSpPr/>
          <p:nvPr/>
        </p:nvSpPr>
        <p:spPr bwMode="auto">
          <a:xfrm rot="21110337">
            <a:off x="1245697" y="1044976"/>
            <a:ext cx="978408" cy="484632"/>
          </a:xfrm>
          <a:prstGeom prst="left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cxnSp>
        <p:nvCxnSpPr>
          <p:cNvPr id="13" name="Straight Connector 12"/>
          <p:cNvCxnSpPr/>
          <p:nvPr/>
        </p:nvCxnSpPr>
        <p:spPr bwMode="auto">
          <a:xfrm>
            <a:off x="1082566" y="1439917"/>
            <a:ext cx="7010400" cy="3363311"/>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162591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History</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5</a:t>
            </a:fld>
            <a:endParaRPr lang="en-US" dirty="0"/>
          </a:p>
        </p:txBody>
      </p:sp>
      <p:sp>
        <p:nvSpPr>
          <p:cNvPr id="5" name="TextBox 4"/>
          <p:cNvSpPr txBox="1"/>
          <p:nvPr/>
        </p:nvSpPr>
        <p:spPr bwMode="auto">
          <a:xfrm>
            <a:off x="893047" y="-4831474"/>
            <a:ext cx="7250703" cy="7562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latin typeface="Courier New" panose="02070309020205020404" pitchFamily="49" charset="0"/>
                <a:cs typeface="Courier New" panose="02070309020205020404" pitchFamily="49" charset="0"/>
              </a:rPr>
              <a:t> ********  Runway NOTAMs  ********</a:t>
            </a:r>
          </a:p>
          <a:p>
            <a:pPr>
              <a:buFontTx/>
              <a:buNone/>
            </a:pPr>
            <a:r>
              <a:rPr lang="en-US" sz="1200" b="1" dirty="0" smtClean="0">
                <a:latin typeface="Courier New" panose="02070309020205020404" pitchFamily="49" charset="0"/>
                <a:cs typeface="Courier New" panose="02070309020205020404" pitchFamily="49" charset="0"/>
              </a:rPr>
              <a:t>!DCA 02/445 W50 RWY 26 THR DISPLACED 160FT NOT STD MARKINGS</a:t>
            </a:r>
          </a:p>
          <a:p>
            <a:pPr>
              <a:buFontTx/>
              <a:buNone/>
            </a:pPr>
            <a:r>
              <a:rPr lang="en-US" sz="1200" b="1" dirty="0" smtClean="0">
                <a:latin typeface="Courier New" panose="02070309020205020404" pitchFamily="49" charset="0"/>
                <a:cs typeface="Courier New" panose="02070309020205020404" pitchFamily="49" charset="0"/>
              </a:rPr>
              <a:t>1402241350-1406301600EST</a:t>
            </a:r>
          </a:p>
          <a:p>
            <a:pPr>
              <a:buFontTx/>
              <a:buNone/>
            </a:pPr>
            <a:r>
              <a:rPr lang="en-US" sz="1200" b="1" dirty="0" smtClean="0">
                <a:latin typeface="Courier New" panose="02070309020205020404" pitchFamily="49" charset="0"/>
                <a:cs typeface="Courier New" panose="02070309020205020404" pitchFamily="49" charset="0"/>
              </a:rPr>
              <a:t>!DCA 02/444 W50 RWY 8 THR DISPLACED 220FT NOT STD MARKINGS</a:t>
            </a:r>
          </a:p>
          <a:p>
            <a:pPr>
              <a:buFontTx/>
              <a:buNone/>
            </a:pPr>
            <a:r>
              <a:rPr lang="en-US" sz="1200" b="1" dirty="0" smtClean="0">
                <a:latin typeface="Courier New" panose="02070309020205020404" pitchFamily="49" charset="0"/>
                <a:cs typeface="Courier New" panose="02070309020205020404" pitchFamily="49" charset="0"/>
              </a:rPr>
              <a:t>1402241349-1406301600EST</a:t>
            </a:r>
          </a:p>
          <a:p>
            <a:pPr>
              <a:buFontTx/>
              <a:buNone/>
            </a:pPr>
            <a:r>
              <a:rPr lang="en-US" sz="1200" b="1" dirty="0" smtClean="0">
                <a:latin typeface="Courier New" panose="02070309020205020404" pitchFamily="49" charset="0"/>
                <a:cs typeface="Courier New" panose="02070309020205020404" pitchFamily="49" charset="0"/>
              </a:rPr>
              <a:t>!JYO 04/008 JYO RWY 17/35 WORK IN PROGRESS MOWING ADJ</a:t>
            </a:r>
          </a:p>
          <a:p>
            <a:pPr>
              <a:buFontTx/>
              <a:buNone/>
            </a:pPr>
            <a:r>
              <a:rPr lang="en-US" sz="1200" b="1" dirty="0" smtClean="0">
                <a:latin typeface="Courier New" panose="02070309020205020404" pitchFamily="49" charset="0"/>
                <a:cs typeface="Courier New" panose="02070309020205020404" pitchFamily="49" charset="0"/>
              </a:rPr>
              <a:t>1404161744-1404192000EST</a:t>
            </a:r>
          </a:p>
          <a:p>
            <a:pPr>
              <a:buFontTx/>
              <a:buNone/>
            </a:pPr>
            <a:r>
              <a:rPr lang="en-US" sz="1200" b="1" dirty="0" smtClean="0">
                <a:latin typeface="Courier New" panose="02070309020205020404" pitchFamily="49" charset="0"/>
                <a:cs typeface="Courier New" panose="02070309020205020404" pitchFamily="49" charset="0"/>
              </a:rPr>
              <a:t>!DMW 12/011 DMW RWY 16 PAPI UNUSABLE BEYOND 5 DEG RIGHT OF COURSE</a:t>
            </a:r>
          </a:p>
          <a:p>
            <a:pPr>
              <a:buFontTx/>
              <a:buNone/>
            </a:pPr>
            <a:r>
              <a:rPr lang="en-US" sz="1200" b="1" dirty="0" smtClean="0">
                <a:latin typeface="Courier New" panose="02070309020205020404" pitchFamily="49" charset="0"/>
                <a:cs typeface="Courier New" panose="02070309020205020404" pitchFamily="49" charset="0"/>
              </a:rPr>
              <a:t>1312261417-1412311417EST</a:t>
            </a:r>
          </a:p>
          <a:p>
            <a:pPr>
              <a:buFontTx/>
              <a:buNone/>
            </a:pPr>
            <a:r>
              <a:rPr lang="en-US" sz="1200" b="1" dirty="0" smtClean="0">
                <a:latin typeface="Courier New" panose="02070309020205020404" pitchFamily="49" charset="0"/>
                <a:cs typeface="Courier New" panose="02070309020205020404" pitchFamily="49" charset="0"/>
              </a:rPr>
              <a:t>!DMW 05/002 DMW RWY 16 RWY END IDENTIFIER LGT OUT OF SERVICE</a:t>
            </a:r>
          </a:p>
          <a:p>
            <a:pPr>
              <a:buFontTx/>
              <a:buNone/>
            </a:pPr>
            <a:r>
              <a:rPr lang="en-US" sz="1200" b="1" dirty="0" smtClean="0">
                <a:latin typeface="Courier New" panose="02070309020205020404" pitchFamily="49" charset="0"/>
                <a:cs typeface="Courier New" panose="02070309020205020404" pitchFamily="49" charset="0"/>
              </a:rPr>
              <a:t>1405211741-1411302359EST</a:t>
            </a:r>
          </a:p>
          <a:p>
            <a:pPr>
              <a:buFontTx/>
              <a:buNone/>
            </a:pPr>
            <a:r>
              <a:rPr lang="en-US" sz="1200" b="1" dirty="0" smtClean="0">
                <a:latin typeface="Courier New" panose="02070309020205020404" pitchFamily="49" charset="0"/>
                <a:cs typeface="Courier New" panose="02070309020205020404" pitchFamily="49" charset="0"/>
              </a:rPr>
              <a:t>!FDK 05/015 FDK RWY 5 PAPI OUT OF SERVICE 1405271809-1405302200EST</a:t>
            </a:r>
          </a:p>
          <a:p>
            <a:pPr>
              <a:buFontTx/>
              <a:buNone/>
            </a:pPr>
            <a:r>
              <a:rPr lang="en-US" sz="1200" b="1" dirty="0" smtClean="0">
                <a:latin typeface="Courier New" panose="02070309020205020404" pitchFamily="49" charset="0"/>
                <a:cs typeface="Courier New" panose="02070309020205020404" pitchFamily="49" charset="0"/>
              </a:rPr>
              <a:t>!FDK 05/017 FDK RWY 23 PAPI OUT OF SERVICE 1405271809-1405302200EST</a:t>
            </a:r>
          </a:p>
          <a:p>
            <a:pPr>
              <a:buFontTx/>
              <a:buNone/>
            </a:pPr>
            <a:r>
              <a:rPr lang="en-US" sz="1200" b="1" dirty="0" smtClean="0">
                <a:latin typeface="Courier New" panose="02070309020205020404" pitchFamily="49" charset="0"/>
                <a:cs typeface="Courier New" panose="02070309020205020404" pitchFamily="49" charset="0"/>
              </a:rPr>
              <a:t>!IPT 04/290 W05 RWY 6 CLSD SS-SR 1404301743-1406302359EST</a:t>
            </a:r>
          </a:p>
          <a:p>
            <a:pPr>
              <a:buFontTx/>
              <a:buNone/>
            </a:pPr>
            <a:r>
              <a:rPr lang="en-US" sz="1200" b="1" dirty="0" smtClean="0">
                <a:latin typeface="Courier New" panose="02070309020205020404" pitchFamily="49" charset="0"/>
                <a:cs typeface="Courier New" panose="02070309020205020404" pitchFamily="49" charset="0"/>
              </a:rPr>
              <a:t>!EKN 12/100 CBE RWY 5/23 UNGROOVED 1312111327-1412012359EST</a:t>
            </a:r>
          </a:p>
          <a:p>
            <a:pPr>
              <a:buFontTx/>
              <a:buNone/>
            </a:pPr>
            <a:r>
              <a:rPr lang="en-US" sz="1200" b="1" dirty="0" smtClean="0">
                <a:latin typeface="Courier New" panose="02070309020205020404" pitchFamily="49" charset="0"/>
                <a:cs typeface="Courier New" panose="02070309020205020404" pitchFamily="49" charset="0"/>
              </a:rPr>
              <a:t>!EKN 04/238 1W3 RWY 16/34 THR LGT OUT OF SERVICE</a:t>
            </a:r>
          </a:p>
          <a:p>
            <a:pPr>
              <a:buFontTx/>
              <a:buNone/>
            </a:pPr>
            <a:r>
              <a:rPr lang="en-US" sz="1200" b="1" dirty="0" smtClean="0">
                <a:latin typeface="Courier New" panose="02070309020205020404" pitchFamily="49" charset="0"/>
                <a:cs typeface="Courier New" panose="02070309020205020404" pitchFamily="49" charset="0"/>
              </a:rPr>
              <a:t>1404301658-1405312359EST</a:t>
            </a:r>
          </a:p>
          <a:p>
            <a:pPr>
              <a:buFontTx/>
              <a:buNone/>
            </a:pPr>
            <a:r>
              <a:rPr lang="en-US" sz="1200" b="1" dirty="0" smtClean="0">
                <a:latin typeface="Courier New" panose="02070309020205020404" pitchFamily="49" charset="0"/>
                <a:cs typeface="Courier New" panose="02070309020205020404" pitchFamily="49" charset="0"/>
              </a:rPr>
              <a:t>!EKN 04/240 1W3 RWY 9/27 THR LGT OUT OF SERVICE</a:t>
            </a:r>
          </a:p>
          <a:p>
            <a:pPr>
              <a:buFontTx/>
              <a:buNone/>
            </a:pPr>
            <a:r>
              <a:rPr lang="en-US" sz="1200" b="1" dirty="0" smtClean="0">
                <a:latin typeface="Courier New" panose="02070309020205020404" pitchFamily="49" charset="0"/>
                <a:cs typeface="Courier New" panose="02070309020205020404" pitchFamily="49" charset="0"/>
              </a:rPr>
              <a:t>1404301659-1405312359EST</a:t>
            </a:r>
          </a:p>
          <a:p>
            <a:pPr>
              <a:buFontTx/>
              <a:buNone/>
            </a:pPr>
            <a:r>
              <a:rPr lang="en-US" sz="1200" b="1" dirty="0" smtClean="0">
                <a:latin typeface="Courier New" panose="02070309020205020404" pitchFamily="49" charset="0"/>
                <a:cs typeface="Courier New" panose="02070309020205020404" pitchFamily="49" charset="0"/>
              </a:rPr>
              <a:t>!EKN 04/239 1W3 RWY 16/34 EDGE LGT OUT OF SERVICE</a:t>
            </a:r>
          </a:p>
          <a:p>
            <a:pPr>
              <a:buFontTx/>
              <a:buNone/>
            </a:pPr>
            <a:r>
              <a:rPr lang="en-US" sz="1200" b="1" dirty="0" smtClean="0">
                <a:latin typeface="Courier New" panose="02070309020205020404" pitchFamily="49" charset="0"/>
                <a:cs typeface="Courier New" panose="02070309020205020404" pitchFamily="49" charset="0"/>
              </a:rPr>
              <a:t>1404301658-1405312359EST</a:t>
            </a:r>
          </a:p>
          <a:p>
            <a:pPr>
              <a:buFontTx/>
              <a:buNone/>
            </a:pPr>
            <a:r>
              <a:rPr lang="en-US" sz="1200" b="1" dirty="0" smtClean="0">
                <a:latin typeface="Courier New" panose="02070309020205020404" pitchFamily="49" charset="0"/>
                <a:cs typeface="Courier New" panose="02070309020205020404" pitchFamily="49" charset="0"/>
              </a:rPr>
              <a:t>!EKN 04/241 1W3 RWY 9/27 EDGE LGT OUT OF SERVICE</a:t>
            </a:r>
          </a:p>
          <a:p>
            <a:pPr>
              <a:buFontTx/>
              <a:buNone/>
            </a:pPr>
            <a:r>
              <a:rPr lang="en-US" sz="1200" b="1" dirty="0" smtClean="0">
                <a:latin typeface="Courier New" panose="02070309020205020404" pitchFamily="49" charset="0"/>
                <a:cs typeface="Courier New" panose="02070309020205020404" pitchFamily="49" charset="0"/>
              </a:rPr>
              <a:t>1404301702-1405312359EST</a:t>
            </a:r>
          </a:p>
          <a:p>
            <a:pPr>
              <a:buFontTx/>
              <a:buNone/>
            </a:pPr>
            <a:r>
              <a:rPr lang="en-US" sz="1200" b="1" dirty="0" smtClean="0">
                <a:latin typeface="Courier New" panose="02070309020205020404" pitchFamily="49" charset="0"/>
                <a:cs typeface="Courier New" panose="02070309020205020404" pitchFamily="49" charset="0"/>
              </a:rPr>
              <a:t>!AOO 12/250 VVS RWY 14/32 THR LGT OUT OF SERVICE</a:t>
            </a:r>
          </a:p>
          <a:p>
            <a:pPr>
              <a:buFontTx/>
              <a:buNone/>
            </a:pPr>
            <a:r>
              <a:rPr lang="en-US" sz="1200" b="1" dirty="0" smtClean="0">
                <a:latin typeface="Courier New" panose="02070309020205020404" pitchFamily="49" charset="0"/>
                <a:cs typeface="Courier New" panose="02070309020205020404" pitchFamily="49" charset="0"/>
              </a:rPr>
              <a:t>1312212247-1408312359EST</a:t>
            </a:r>
          </a:p>
          <a:p>
            <a:pPr>
              <a:buFontTx/>
              <a:buNone/>
            </a:pPr>
            <a:r>
              <a:rPr lang="en-US" sz="1200" b="1" dirty="0" smtClean="0">
                <a:latin typeface="Courier New" panose="02070309020205020404" pitchFamily="49" charset="0"/>
                <a:cs typeface="Courier New" panose="02070309020205020404" pitchFamily="49" charset="0"/>
              </a:rPr>
              <a:t>!AOO 12/251 VVS RWY 14/32 EDGE LGT OUT OF SERVICE</a:t>
            </a:r>
          </a:p>
          <a:p>
            <a:pPr>
              <a:buFontTx/>
              <a:buNone/>
            </a:pPr>
            <a:r>
              <a:rPr lang="en-US" sz="1200" b="1" dirty="0" smtClean="0">
                <a:latin typeface="Courier New" panose="02070309020205020404" pitchFamily="49" charset="0"/>
                <a:cs typeface="Courier New" panose="02070309020205020404" pitchFamily="49" charset="0"/>
              </a:rPr>
              <a:t>1312212248-1408312359EST</a:t>
            </a:r>
          </a:p>
          <a:p>
            <a:pPr>
              <a:buFontTx/>
              <a:buNone/>
            </a:pPr>
            <a:r>
              <a:rPr lang="en-US" sz="1200" b="1" dirty="0" smtClean="0">
                <a:latin typeface="Courier New" panose="02070309020205020404" pitchFamily="49" charset="0"/>
                <a:cs typeface="Courier New" panose="02070309020205020404" pitchFamily="49" charset="0"/>
              </a:rPr>
              <a:t>!AOO 02/128 VVS RWY 14 PAPI OUT OF SERVICE 1402112202-1405112202EST</a:t>
            </a:r>
          </a:p>
          <a:p>
            <a:pPr>
              <a:buFontTx/>
              <a:buNone/>
            </a:pPr>
            <a:r>
              <a:rPr lang="en-US" sz="1200" b="1" dirty="0" smtClean="0">
                <a:latin typeface="Courier New" panose="02070309020205020404" pitchFamily="49" charset="0"/>
                <a:cs typeface="Courier New" panose="02070309020205020404" pitchFamily="49" charset="0"/>
              </a:rPr>
              <a:t>!AOO 05/174 P45 RWY 6/24 WORK IN PROGRESS MOWING</a:t>
            </a:r>
          </a:p>
          <a:p>
            <a:pPr>
              <a:buFontTx/>
              <a:buNone/>
            </a:pPr>
            <a:r>
              <a:rPr lang="en-US" sz="1200" b="1" dirty="0" smtClean="0">
                <a:latin typeface="Courier New" panose="02070309020205020404" pitchFamily="49" charset="0"/>
                <a:cs typeface="Courier New" panose="02070309020205020404" pitchFamily="49" charset="0"/>
              </a:rPr>
              <a:t>1405191900-1410312359</a:t>
            </a:r>
          </a:p>
          <a:p>
            <a:pPr>
              <a:buFontTx/>
              <a:buNone/>
            </a:pPr>
            <a:r>
              <a:rPr lang="en-US" sz="1200" b="1" dirty="0" smtClean="0">
                <a:latin typeface="Courier New" panose="02070309020205020404" pitchFamily="49" charset="0"/>
                <a:cs typeface="Courier New" panose="02070309020205020404" pitchFamily="49" charset="0"/>
              </a:rPr>
              <a:t>!AOO 05/175 P45 RWY 14/32 WORK IN PROGRESS MOWING</a:t>
            </a:r>
          </a:p>
          <a:p>
            <a:pPr>
              <a:buFontTx/>
              <a:buNone/>
            </a:pPr>
            <a:r>
              <a:rPr lang="en-US" sz="1200" b="1" dirty="0" smtClean="0">
                <a:latin typeface="Courier New" panose="02070309020205020404" pitchFamily="49" charset="0"/>
                <a:cs typeface="Courier New" panose="02070309020205020404" pitchFamily="49" charset="0"/>
              </a:rPr>
              <a:t>1405191900-1410312359</a:t>
            </a:r>
          </a:p>
          <a:p>
            <a:pPr>
              <a:buFontTx/>
              <a:buNone/>
            </a:pPr>
            <a:r>
              <a:rPr lang="en-US" sz="1200" b="1" dirty="0" smtClean="0">
                <a:latin typeface="Courier New" panose="02070309020205020404" pitchFamily="49" charset="0"/>
                <a:cs typeface="Courier New" panose="02070309020205020404" pitchFamily="49" charset="0"/>
              </a:rPr>
              <a:t>!LBE 12/007 LBE RWY 3/21 CLSD 1312191400-1406161400EST</a:t>
            </a:r>
          </a:p>
          <a:p>
            <a:pPr>
              <a:buFontTx/>
              <a:buNone/>
            </a:pPr>
            <a:r>
              <a:rPr lang="en-US" sz="1200" b="1" dirty="0" smtClean="0">
                <a:latin typeface="Courier New" panose="02070309020205020404" pitchFamily="49" charset="0"/>
                <a:cs typeface="Courier New" panose="02070309020205020404" pitchFamily="49" charset="0"/>
              </a:rPr>
              <a:t>!AOO 02/185 PJC RWY 17 CLSD TO LDG ACFT DAILY SS-SR</a:t>
            </a:r>
          </a:p>
          <a:p>
            <a:pPr>
              <a:buFontTx/>
              <a:buNone/>
            </a:pPr>
            <a:r>
              <a:rPr lang="en-US" sz="1200" b="1" dirty="0" smtClean="0">
                <a:latin typeface="Courier New" panose="02070309020205020404" pitchFamily="49" charset="0"/>
                <a:cs typeface="Courier New" panose="02070309020205020404" pitchFamily="49" charset="0"/>
              </a:rPr>
              <a:t>1402151816-1404152359EST</a:t>
            </a:r>
          </a:p>
          <a:p>
            <a:pPr>
              <a:buFontTx/>
              <a:buNone/>
            </a:pPr>
            <a:r>
              <a:rPr lang="en-US" sz="1200" b="1" dirty="0" smtClean="0">
                <a:latin typeface="Courier New" panose="02070309020205020404" pitchFamily="49" charset="0"/>
                <a:cs typeface="Courier New" panose="02070309020205020404" pitchFamily="49" charset="0"/>
              </a:rPr>
              <a:t>!AGC 04/021 AGC RWY 13/31 CLSD 1404281101-1409302200</a:t>
            </a:r>
          </a:p>
          <a:p>
            <a:pPr>
              <a:buFontTx/>
              <a:buNone/>
            </a:pPr>
            <a:r>
              <a:rPr lang="en-US" sz="1200" b="1" dirty="0" smtClean="0">
                <a:latin typeface="Courier New" panose="02070309020205020404" pitchFamily="49" charset="0"/>
                <a:cs typeface="Courier New" panose="02070309020205020404" pitchFamily="49" charset="0"/>
              </a:rPr>
              <a:t>!PIT 06/012 PIT RWY 10R/28L CLSD 1406031156-1406032359EST</a:t>
            </a:r>
          </a:p>
          <a:p>
            <a:pPr>
              <a:buFontTx/>
              <a:buNone/>
            </a:pPr>
            <a:r>
              <a:rPr lang="en-US" sz="1200" b="1" dirty="0" smtClean="0">
                <a:latin typeface="Courier New" panose="02070309020205020404" pitchFamily="49" charset="0"/>
                <a:cs typeface="Courier New" panose="02070309020205020404" pitchFamily="49" charset="0"/>
              </a:rPr>
              <a:t>!PIT 05/023 PIT RWY 14/32 CLSD 1405051257-1411032359</a:t>
            </a:r>
          </a:p>
          <a:p>
            <a:pPr>
              <a:buFontTx/>
              <a:buNone/>
            </a:pPr>
            <a:r>
              <a:rPr lang="en-US" sz="1200" b="1" dirty="0" smtClean="0">
                <a:latin typeface="Courier New" panose="02070309020205020404" pitchFamily="49" charset="0"/>
                <a:cs typeface="Courier New" panose="02070309020205020404" pitchFamily="49" charset="0"/>
              </a:rPr>
              <a:t>!PIT 05/157 PIT RWY 10R PAPI OUT OF SERVICE 1405291931-1406302359EST</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  Aerodrome NOTAMs  ********</a:t>
            </a:r>
          </a:p>
          <a:p>
            <a:pPr>
              <a:buFontTx/>
              <a:buNone/>
            </a:pPr>
            <a:r>
              <a:rPr lang="en-US" sz="1200" b="1" dirty="0" smtClean="0">
                <a:latin typeface="Courier New" panose="02070309020205020404" pitchFamily="49" charset="0"/>
                <a:cs typeface="Courier New" panose="02070309020205020404" pitchFamily="49" charset="0"/>
              </a:rPr>
              <a:t>!IPT 06/011 W05 AD LGT ALL OF OUT SERVICE 1406021719-1406041718EST</a:t>
            </a:r>
          </a:p>
          <a:p>
            <a:pPr>
              <a:buFontTx/>
              <a:buNone/>
            </a:pPr>
            <a:r>
              <a:rPr lang="en-US" sz="1200" b="1" dirty="0" smtClean="0">
                <a:latin typeface="Courier New" panose="02070309020205020404" pitchFamily="49" charset="0"/>
                <a:cs typeface="Courier New" panose="02070309020205020404" pitchFamily="49" charset="0"/>
              </a:rPr>
              <a:t>!EKN 04/227 W35 AD BIRD ACTIVITY NEAR MOVEMENT AREAS 1404291451-PERM</a:t>
            </a:r>
          </a:p>
          <a:p>
            <a:pPr>
              <a:buFontTx/>
              <a:buNone/>
            </a:pPr>
            <a:r>
              <a:rPr lang="en-US" sz="1200" b="1" dirty="0" smtClean="0">
                <a:latin typeface="Courier New" panose="02070309020205020404" pitchFamily="49" charset="0"/>
                <a:cs typeface="Courier New" panose="02070309020205020404" pitchFamily="49" charset="0"/>
              </a:rPr>
              <a:t>!AOO 03/023 P45 AD WILDLIFE NEAR MOVEMENT AREAS</a:t>
            </a:r>
          </a:p>
          <a:p>
            <a:pPr>
              <a:buFontTx/>
              <a:buNone/>
            </a:pPr>
            <a:r>
              <a:rPr lang="en-US" sz="1200" b="1" dirty="0" smtClean="0">
                <a:latin typeface="Courier New" panose="02070309020205020404" pitchFamily="49" charset="0"/>
                <a:cs typeface="Courier New" panose="02070309020205020404" pitchFamily="49" charset="0"/>
              </a:rPr>
              <a:t>1403051414-1412312359EST</a:t>
            </a:r>
          </a:p>
          <a:p>
            <a:pPr>
              <a:buFontTx/>
              <a:buNone/>
            </a:pPr>
            <a:r>
              <a:rPr lang="en-US" sz="1200" b="1" dirty="0" smtClean="0">
                <a:latin typeface="Courier New" panose="02070309020205020404" pitchFamily="49" charset="0"/>
                <a:cs typeface="Courier New" panose="02070309020205020404" pitchFamily="49" charset="0"/>
              </a:rPr>
              <a:t>!AOO 04/121 5G8 AD ABN OUT OF SERVICE 1404170132-1405010130EST</a:t>
            </a:r>
          </a:p>
          <a:p>
            <a:pPr>
              <a:buFontTx/>
              <a:buNone/>
            </a:pPr>
            <a:r>
              <a:rPr lang="en-US" sz="1200" b="1" dirty="0" smtClean="0">
                <a:latin typeface="Courier New" panose="02070309020205020404" pitchFamily="49" charset="0"/>
                <a:cs typeface="Courier New" panose="02070309020205020404" pitchFamily="49" charset="0"/>
              </a:rPr>
              <a:t>!AOO 06/007 22D AD AIRPORT CLSD TO TRANSIENT ACFT</a:t>
            </a:r>
          </a:p>
          <a:p>
            <a:pPr>
              <a:buFontTx/>
              <a:buNone/>
            </a:pPr>
            <a:r>
              <a:rPr lang="en-US" sz="1200" b="1" dirty="0" smtClean="0">
                <a:latin typeface="Courier New" panose="02070309020205020404" pitchFamily="49" charset="0"/>
                <a:cs typeface="Courier New" panose="02070309020205020404" pitchFamily="49" charset="0"/>
              </a:rPr>
              <a:t>1406031600-1406032200</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  Obstruction NOTAMs  ********</a:t>
            </a:r>
          </a:p>
          <a:p>
            <a:pPr>
              <a:buFontTx/>
              <a:buNone/>
            </a:pPr>
            <a:r>
              <a:rPr lang="en-US" sz="1200" b="1" dirty="0" smtClean="0">
                <a:latin typeface="Courier New" panose="02070309020205020404" pitchFamily="49" charset="0"/>
                <a:cs typeface="Courier New" panose="02070309020205020404" pitchFamily="49" charset="0"/>
              </a:rPr>
              <a:t>!DCA 06/013 ZDC OBST WIND TURBINE FARM WITHIN AREA DEFINED AS 5NM</a:t>
            </a:r>
          </a:p>
          <a:p>
            <a:pPr>
              <a:buFontTx/>
              <a:buNone/>
            </a:pPr>
            <a:r>
              <a:rPr lang="en-US" sz="1200" b="1" dirty="0" smtClean="0">
                <a:latin typeface="Courier New" panose="02070309020205020404" pitchFamily="49" charset="0"/>
                <a:cs typeface="Courier New" panose="02070309020205020404" pitchFamily="49" charset="0"/>
              </a:rPr>
              <a:t>RADIUS OF 380549N0803047W (10.13 S 3I4) 4074FT (386FT AGL) NOT LGTD</a:t>
            </a:r>
          </a:p>
          <a:p>
            <a:pPr>
              <a:buFontTx/>
              <a:buNone/>
            </a:pPr>
            <a:r>
              <a:rPr lang="en-US" sz="1200" b="1" dirty="0" smtClean="0">
                <a:latin typeface="Courier New" panose="02070309020205020404" pitchFamily="49" charset="0"/>
                <a:cs typeface="Courier New" panose="02070309020205020404" pitchFamily="49" charset="0"/>
              </a:rPr>
              <a:t>1406012231-1406162230EST</a:t>
            </a:r>
          </a:p>
          <a:p>
            <a:pPr>
              <a:buFontTx/>
              <a:buNone/>
            </a:pPr>
            <a:r>
              <a:rPr lang="en-US" sz="1200" b="1" dirty="0" smtClean="0">
                <a:latin typeface="Courier New" panose="02070309020205020404" pitchFamily="49" charset="0"/>
                <a:cs typeface="Courier New" panose="02070309020205020404" pitchFamily="49" charset="0"/>
              </a:rPr>
              <a:t>!DCA 05/014 ZDC OBST WIND TURBINE FARM WITHIN AREA DEFINED AS 7NM</a:t>
            </a:r>
          </a:p>
          <a:p>
            <a:pPr>
              <a:buFontTx/>
              <a:buNone/>
            </a:pPr>
            <a:r>
              <a:rPr lang="en-US" sz="1200" b="1" dirty="0" smtClean="0">
                <a:latin typeface="Courier New" panose="02070309020205020404" pitchFamily="49" charset="0"/>
                <a:cs typeface="Courier New" panose="02070309020205020404" pitchFamily="49" charset="0"/>
              </a:rPr>
              <a:t>RADIUS OF 391319N0793004W (23.4 SE CKB) 3900FT (250FT AGL) NOT LGTD</a:t>
            </a:r>
          </a:p>
          <a:p>
            <a:pPr>
              <a:buFontTx/>
              <a:buNone/>
            </a:pPr>
            <a:r>
              <a:rPr lang="en-US" sz="1200" b="1" dirty="0" smtClean="0">
                <a:latin typeface="Courier New" panose="02070309020205020404" pitchFamily="49" charset="0"/>
                <a:cs typeface="Courier New" panose="02070309020205020404" pitchFamily="49" charset="0"/>
              </a:rPr>
              <a:t>1405011530-1405151525EST</a:t>
            </a:r>
          </a:p>
          <a:p>
            <a:pPr>
              <a:buFontTx/>
              <a:buNone/>
            </a:pPr>
            <a:r>
              <a:rPr lang="en-US" sz="1200" b="1" dirty="0" smtClean="0">
                <a:latin typeface="Courier New" panose="02070309020205020404" pitchFamily="49" charset="0"/>
                <a:cs typeface="Courier New" panose="02070309020205020404" pitchFamily="49" charset="0"/>
              </a:rPr>
              <a:t>!CLE 06/027 ZOB OBST WIND TURBINE FARM WITHIN AREA DEFINED AS 2NM</a:t>
            </a:r>
          </a:p>
          <a:p>
            <a:pPr>
              <a:buFontTx/>
              <a:buNone/>
            </a:pPr>
            <a:r>
              <a:rPr lang="en-US" sz="1200" b="1" dirty="0" smtClean="0">
                <a:latin typeface="Courier New" panose="02070309020205020404" pitchFamily="49" charset="0"/>
                <a:cs typeface="Courier New" panose="02070309020205020404" pitchFamily="49" charset="0"/>
              </a:rPr>
              <a:t>RADIUS OF 421040N0773017W (14NM SE HTF) 2745FT (431FT AGL) NOT LGTD</a:t>
            </a:r>
          </a:p>
          <a:p>
            <a:pPr>
              <a:buFontTx/>
              <a:buNone/>
            </a:pPr>
            <a:r>
              <a:rPr lang="en-US" sz="1200" b="1" dirty="0" smtClean="0">
                <a:latin typeface="Courier New" panose="02070309020205020404" pitchFamily="49" charset="0"/>
                <a:cs typeface="Courier New" panose="02070309020205020404" pitchFamily="49" charset="0"/>
              </a:rPr>
              <a:t>1406030001-1412010001</a:t>
            </a:r>
          </a:p>
          <a:p>
            <a:pPr>
              <a:buFontTx/>
              <a:buNone/>
            </a:pPr>
            <a:r>
              <a:rPr lang="en-US" sz="1200" b="1" dirty="0" smtClean="0">
                <a:latin typeface="Courier New" panose="02070309020205020404" pitchFamily="49" charset="0"/>
                <a:cs typeface="Courier New" panose="02070309020205020404" pitchFamily="49" charset="0"/>
              </a:rPr>
              <a:t>!CLE 04/531 ZOB OBST TURBINE FARM WITHIN AREA DEFINED AS 1NM RADIUS</a:t>
            </a:r>
          </a:p>
          <a:p>
            <a:pPr>
              <a:buFontTx/>
              <a:buNone/>
            </a:pPr>
            <a:r>
              <a:rPr lang="en-US" sz="1200" b="1" dirty="0" smtClean="0">
                <a:latin typeface="Courier New" panose="02070309020205020404" pitchFamily="49" charset="0"/>
                <a:cs typeface="Courier New" panose="02070309020205020404" pitchFamily="49" charset="0"/>
              </a:rPr>
              <a:t>OF 395451N792339W (15NM E VVS) 2880FT (215 AGL) NOT LGTD</a:t>
            </a:r>
          </a:p>
          <a:p>
            <a:pPr>
              <a:buFontTx/>
              <a:buNone/>
            </a:pPr>
            <a:r>
              <a:rPr lang="en-US" sz="1200" b="1" dirty="0" smtClean="0">
                <a:latin typeface="Courier New" panose="02070309020205020404" pitchFamily="49" charset="0"/>
                <a:cs typeface="Courier New" panose="02070309020205020404" pitchFamily="49" charset="0"/>
              </a:rPr>
              <a:t>1404301922-1406301922EST</a:t>
            </a:r>
          </a:p>
          <a:p>
            <a:pPr>
              <a:buFontTx/>
              <a:buNone/>
            </a:pPr>
            <a:r>
              <a:rPr lang="en-US" sz="1200" b="1" dirty="0" smtClean="0">
                <a:latin typeface="Courier New" panose="02070309020205020404" pitchFamily="49" charset="0"/>
                <a:cs typeface="Courier New" panose="02070309020205020404" pitchFamily="49" charset="0"/>
              </a:rPr>
              <a:t>!CLE 04/532 ZOB OBST WIND TURBINE FARM WITHIN AREA DEFINED AS 1NM</a:t>
            </a:r>
          </a:p>
          <a:p>
            <a:pPr>
              <a:buFontTx/>
              <a:buNone/>
            </a:pPr>
            <a:r>
              <a:rPr lang="en-US" sz="1200" b="1" dirty="0" smtClean="0">
                <a:latin typeface="Courier New" panose="02070309020205020404" pitchFamily="49" charset="0"/>
                <a:cs typeface="Courier New" panose="02070309020205020404" pitchFamily="49" charset="0"/>
              </a:rPr>
              <a:t>RADIUS OF 395848N790045W (4.35NM S 2G9) 2640FT (215FT AGL) NOT LGTD</a:t>
            </a:r>
          </a:p>
          <a:p>
            <a:pPr>
              <a:buFontTx/>
              <a:buNone/>
            </a:pPr>
            <a:r>
              <a:rPr lang="en-US" sz="1200" b="1" dirty="0" smtClean="0">
                <a:latin typeface="Courier New" panose="02070309020205020404" pitchFamily="49" charset="0"/>
                <a:cs typeface="Courier New" panose="02070309020205020404" pitchFamily="49" charset="0"/>
              </a:rPr>
              <a:t>1404301927-1407311930EST</a:t>
            </a:r>
          </a:p>
          <a:p>
            <a:pPr>
              <a:buFontTx/>
              <a:buNone/>
            </a:pPr>
            <a:r>
              <a:rPr lang="en-US" sz="1200" b="1" dirty="0" smtClean="0">
                <a:latin typeface="Courier New" panose="02070309020205020404" pitchFamily="49" charset="0"/>
                <a:cs typeface="Courier New" panose="02070309020205020404" pitchFamily="49" charset="0"/>
              </a:rPr>
              <a:t>!CLE 04/534 ZOB OBST WIND TURBINE FARM WITHIN AREA DEFINED AS 1NM</a:t>
            </a:r>
          </a:p>
          <a:p>
            <a:pPr>
              <a:buFontTx/>
              <a:buNone/>
            </a:pPr>
            <a:r>
              <a:rPr lang="en-US" sz="1200" b="1" dirty="0" smtClean="0">
                <a:latin typeface="Courier New" panose="02070309020205020404" pitchFamily="49" charset="0"/>
                <a:cs typeface="Courier New" panose="02070309020205020404" pitchFamily="49" charset="0"/>
              </a:rPr>
              <a:t>RADIUS OF 395115N790411W (14.1 S 2G9) 2400FT (205FT AGL) NOT LGTD</a:t>
            </a:r>
          </a:p>
          <a:p>
            <a:pPr>
              <a:buFontTx/>
              <a:buNone/>
            </a:pPr>
            <a:r>
              <a:rPr lang="en-US" sz="1200" b="1" dirty="0" smtClean="0">
                <a:latin typeface="Courier New" panose="02070309020205020404" pitchFamily="49" charset="0"/>
                <a:cs typeface="Courier New" panose="02070309020205020404" pitchFamily="49" charset="0"/>
              </a:rPr>
              <a:t>1404301930-1407311930EST</a:t>
            </a:r>
          </a:p>
          <a:p>
            <a:pPr>
              <a:buFontTx/>
              <a:buNone/>
            </a:pPr>
            <a:r>
              <a:rPr lang="en-US" sz="1200" b="1" dirty="0" smtClean="0">
                <a:latin typeface="Courier New" panose="02070309020205020404" pitchFamily="49" charset="0"/>
                <a:cs typeface="Courier New" panose="02070309020205020404" pitchFamily="49" charset="0"/>
              </a:rPr>
              <a:t>!CLE 06/048 ZOB OBST WIND TURBINE FARM WITHIN AREA DEFINED AS 4.56NM</a:t>
            </a:r>
          </a:p>
          <a:p>
            <a:pPr>
              <a:buFontTx/>
              <a:buNone/>
            </a:pPr>
            <a:r>
              <a:rPr lang="en-US" sz="1200" b="1" dirty="0" smtClean="0">
                <a:latin typeface="Courier New" panose="02070309020205020404" pitchFamily="49" charset="0"/>
                <a:cs typeface="Courier New" panose="02070309020205020404" pitchFamily="49" charset="0"/>
              </a:rPr>
              <a:t>RADIUS OF 434639N0831803W 1031FT (631FT AGL) NOT LGTD</a:t>
            </a:r>
          </a:p>
          <a:p>
            <a:pPr>
              <a:buFontTx/>
              <a:buNone/>
            </a:pPr>
            <a:r>
              <a:rPr lang="en-US" sz="1200" b="1" dirty="0" smtClean="0">
                <a:latin typeface="Courier New" panose="02070309020205020404" pitchFamily="49" charset="0"/>
                <a:cs typeface="Courier New" panose="02070309020205020404" pitchFamily="49" charset="0"/>
              </a:rPr>
              <a:t>1406031129-1406301130</a:t>
            </a:r>
          </a:p>
          <a:p>
            <a:pPr>
              <a:buFontTx/>
              <a:buNone/>
            </a:pPr>
            <a:r>
              <a:rPr lang="en-US" sz="1200" b="1" dirty="0" smtClean="0">
                <a:latin typeface="Courier New" panose="02070309020205020404" pitchFamily="49" charset="0"/>
                <a:cs typeface="Courier New" panose="02070309020205020404" pitchFamily="49" charset="0"/>
              </a:rPr>
              <a:t>!CLE 03/569 ZOB OBST WIND TURBINE FARM WITHIN AREA DEFINED AS 4NM</a:t>
            </a:r>
          </a:p>
          <a:p>
            <a:pPr>
              <a:buFontTx/>
              <a:buNone/>
            </a:pPr>
            <a:r>
              <a:rPr lang="en-US" sz="1200" b="1" dirty="0" smtClean="0">
                <a:latin typeface="Courier New" panose="02070309020205020404" pitchFamily="49" charset="0"/>
                <a:cs typeface="Courier New" panose="02070309020205020404" pitchFamily="49" charset="0"/>
              </a:rPr>
              <a:t>RADIUS OF 424440.17N0781429.04W (13.6NM N D23) 2179FT (389FT AGL) NOT</a:t>
            </a:r>
          </a:p>
          <a:p>
            <a:pPr>
              <a:buFontTx/>
              <a:buNone/>
            </a:pPr>
            <a:r>
              <a:rPr lang="en-US" sz="1200" b="1" dirty="0" smtClean="0">
                <a:latin typeface="Courier New" panose="02070309020205020404" pitchFamily="49" charset="0"/>
                <a:cs typeface="Courier New" panose="02070309020205020404" pitchFamily="49" charset="0"/>
              </a:rPr>
              <a:t>LGTD 1403311222-1404301221EST</a:t>
            </a:r>
          </a:p>
          <a:p>
            <a:pPr>
              <a:buFontTx/>
              <a:buNone/>
            </a:pPr>
            <a:r>
              <a:rPr lang="en-US" sz="1200" b="1" dirty="0" smtClean="0">
                <a:latin typeface="Courier New" panose="02070309020205020404" pitchFamily="49" charset="0"/>
                <a:cs typeface="Courier New" panose="02070309020205020404" pitchFamily="49" charset="0"/>
              </a:rPr>
              <a:t>!CLE 06/044 ZOB OBST WIND TURBINE FARM WITHIN AREA DEFINED AS 4.92NM</a:t>
            </a:r>
          </a:p>
          <a:p>
            <a:pPr>
              <a:buFontTx/>
              <a:buNone/>
            </a:pPr>
            <a:r>
              <a:rPr lang="en-US" sz="1200" b="1" dirty="0" smtClean="0">
                <a:latin typeface="Courier New" panose="02070309020205020404" pitchFamily="49" charset="0"/>
                <a:cs typeface="Courier New" panose="02070309020205020404" pitchFamily="49" charset="0"/>
              </a:rPr>
              <a:t>RADIUS OF 434251N0831826W (14.53NM W BAX) 1437FT (400FT AGL) NOT LGTD</a:t>
            </a:r>
          </a:p>
          <a:p>
            <a:pPr>
              <a:buFontTx/>
              <a:buNone/>
            </a:pPr>
            <a:r>
              <a:rPr lang="en-US" sz="1200" b="1" dirty="0" smtClean="0">
                <a:latin typeface="Courier New" panose="02070309020205020404" pitchFamily="49" charset="0"/>
                <a:cs typeface="Courier New" panose="02070309020205020404" pitchFamily="49" charset="0"/>
              </a:rPr>
              <a:t>1406030319-1406180317</a:t>
            </a:r>
          </a:p>
          <a:p>
            <a:pPr>
              <a:buFontTx/>
              <a:buNone/>
            </a:pPr>
            <a:r>
              <a:rPr lang="en-US" sz="1200" b="1" dirty="0" smtClean="0">
                <a:latin typeface="Courier New" panose="02070309020205020404" pitchFamily="49" charset="0"/>
                <a:cs typeface="Courier New" panose="02070309020205020404" pitchFamily="49" charset="0"/>
              </a:rPr>
              <a:t>!DCA 05/329 GAI OBST TOWER LGT (ASR UNKNOWN) 390236.90N0771139.00W</a:t>
            </a:r>
          </a:p>
          <a:p>
            <a:pPr>
              <a:buFontTx/>
              <a:buNone/>
            </a:pPr>
            <a:r>
              <a:rPr lang="en-US" sz="1200" b="1" dirty="0" smtClean="0">
                <a:latin typeface="Courier New" panose="02070309020205020404" pitchFamily="49" charset="0"/>
                <a:cs typeface="Courier New" panose="02070309020205020404" pitchFamily="49" charset="0"/>
              </a:rPr>
              <a:t>(8.74NM SSW GAI) 556FT (150FT AGL) OUT OF SERVICE</a:t>
            </a:r>
          </a:p>
          <a:p>
            <a:pPr>
              <a:buFontTx/>
              <a:buNone/>
            </a:pPr>
            <a:r>
              <a:rPr lang="en-US" sz="1200" b="1" dirty="0" smtClean="0">
                <a:latin typeface="Courier New" panose="02070309020205020404" pitchFamily="49" charset="0"/>
                <a:cs typeface="Courier New" panose="02070309020205020404" pitchFamily="49" charset="0"/>
              </a:rPr>
              <a:t>1405211249-1406051248</a:t>
            </a:r>
          </a:p>
          <a:p>
            <a:pPr>
              <a:buFontTx/>
              <a:buNone/>
            </a:pPr>
            <a:r>
              <a:rPr lang="en-US" sz="1200" b="1" dirty="0" smtClean="0">
                <a:latin typeface="Courier New" panose="02070309020205020404" pitchFamily="49" charset="0"/>
                <a:cs typeface="Courier New" panose="02070309020205020404" pitchFamily="49" charset="0"/>
              </a:rPr>
              <a:t>!DCA 05/412 GAI OBST TOWER LGT (ASR 1060542) 390918.50N0771512.90W</a:t>
            </a:r>
          </a:p>
          <a:p>
            <a:pPr>
              <a:buFontTx/>
              <a:buNone/>
            </a:pPr>
            <a:r>
              <a:rPr lang="en-US" sz="1200" b="1" dirty="0" smtClean="0">
                <a:latin typeface="Courier New" panose="02070309020205020404" pitchFamily="49" charset="0"/>
                <a:cs typeface="Courier New" panose="02070309020205020404" pitchFamily="49" charset="0"/>
              </a:rPr>
              <a:t>(4.1NM W GAI) 614FT (240FT AGL) OUT OF SERVICE 1405272238-1406110400</a:t>
            </a:r>
          </a:p>
          <a:p>
            <a:pPr>
              <a:buFontTx/>
              <a:buNone/>
            </a:pPr>
            <a:r>
              <a:rPr lang="en-US" sz="1200" b="1" dirty="0" smtClean="0">
                <a:latin typeface="Courier New" panose="02070309020205020404" pitchFamily="49" charset="0"/>
                <a:cs typeface="Courier New" panose="02070309020205020404" pitchFamily="49" charset="0"/>
              </a:rPr>
              <a:t>!DCA 05/459 GAI OBST TOWER LGT (ASR 1253587) 390730.70N0770105.50W</a:t>
            </a:r>
          </a:p>
          <a:p>
            <a:pPr>
              <a:buFontTx/>
              <a:buNone/>
            </a:pPr>
            <a:r>
              <a:rPr lang="en-US" sz="1200" b="1" dirty="0" smtClean="0">
                <a:latin typeface="Courier New" panose="02070309020205020404" pitchFamily="49" charset="0"/>
                <a:cs typeface="Courier New" panose="02070309020205020404" pitchFamily="49" charset="0"/>
              </a:rPr>
              <a:t>(7.3NM ESE GAI) 544FT (155FT AGL) OUT OF SERVICE</a:t>
            </a:r>
          </a:p>
          <a:p>
            <a:pPr>
              <a:buFontTx/>
              <a:buNone/>
            </a:pPr>
            <a:r>
              <a:rPr lang="en-US" sz="1200" b="1" dirty="0" smtClean="0">
                <a:latin typeface="Courier New" panose="02070309020205020404" pitchFamily="49" charset="0"/>
                <a:cs typeface="Courier New" panose="02070309020205020404" pitchFamily="49" charset="0"/>
              </a:rPr>
              <a:t>1405300118-1406140118</a:t>
            </a:r>
          </a:p>
          <a:p>
            <a:pPr>
              <a:buFontTx/>
              <a:buNone/>
            </a:pPr>
            <a:r>
              <a:rPr lang="en-US" sz="1200" b="1" dirty="0" smtClean="0">
                <a:latin typeface="Courier New" panose="02070309020205020404" pitchFamily="49" charset="0"/>
                <a:cs typeface="Courier New" panose="02070309020205020404" pitchFamily="49" charset="0"/>
              </a:rPr>
              <a:t>!DCA 05/442 2W2 OBST TOWER LGT (ASR 1035850) 392743.50N0765439.60W</a:t>
            </a:r>
          </a:p>
          <a:p>
            <a:pPr>
              <a:buFontTx/>
              <a:buNone/>
            </a:pPr>
            <a:r>
              <a:rPr lang="en-US" sz="1200" b="1" dirty="0" smtClean="0">
                <a:latin typeface="Courier New" panose="02070309020205020404" pitchFamily="49" charset="0"/>
                <a:cs typeface="Courier New" panose="02070309020205020404" pitchFamily="49" charset="0"/>
              </a:rPr>
              <a:t>(4.9NM E 2W2) 888FT (309FT AGL) OUT OF SERVICE 1405290033-1406130033</a:t>
            </a:r>
          </a:p>
          <a:p>
            <a:pPr>
              <a:buFontTx/>
              <a:buNone/>
            </a:pPr>
            <a:r>
              <a:rPr lang="en-US" sz="1200" b="1" dirty="0" smtClean="0">
                <a:latin typeface="Courier New" panose="02070309020205020404" pitchFamily="49" charset="0"/>
                <a:cs typeface="Courier New" panose="02070309020205020404" pitchFamily="49" charset="0"/>
              </a:rPr>
              <a:t>!DCA 05/462 2W2 OBST TOWER LGT (ASR 1037288) 393131.50N0770026.00W</a:t>
            </a:r>
          </a:p>
          <a:p>
            <a:pPr>
              <a:buFontTx/>
              <a:buNone/>
            </a:pPr>
            <a:r>
              <a:rPr lang="en-US" sz="1200" b="1" dirty="0" smtClean="0">
                <a:latin typeface="Courier New" panose="02070309020205020404" pitchFamily="49" charset="0"/>
                <a:cs typeface="Courier New" panose="02070309020205020404" pitchFamily="49" charset="0"/>
              </a:rPr>
              <a:t>(3.6NM NE 2W2) 1142FT (319FT AGL) OUT OF SERVICE</a:t>
            </a:r>
          </a:p>
          <a:p>
            <a:pPr>
              <a:buFontTx/>
              <a:buNone/>
            </a:pPr>
            <a:r>
              <a:rPr lang="en-US" sz="1200" b="1" dirty="0" smtClean="0">
                <a:latin typeface="Courier New" panose="02070309020205020404" pitchFamily="49" charset="0"/>
                <a:cs typeface="Courier New" panose="02070309020205020404" pitchFamily="49" charset="0"/>
              </a:rPr>
              <a:t>1405300254-1406140254</a:t>
            </a:r>
          </a:p>
          <a:p>
            <a:pPr>
              <a:buFontTx/>
              <a:buNone/>
            </a:pPr>
            <a:r>
              <a:rPr lang="en-US" sz="1200" b="1" dirty="0" smtClean="0">
                <a:latin typeface="Courier New" panose="02070309020205020404" pitchFamily="49" charset="0"/>
                <a:cs typeface="Courier New" panose="02070309020205020404" pitchFamily="49" charset="0"/>
              </a:rPr>
              <a:t>!FDK 05/018 FDK OBST TOWER LGT (ASR 1043510) 393436.40N0772917.00W</a:t>
            </a:r>
          </a:p>
          <a:p>
            <a:pPr>
              <a:buFontTx/>
              <a:buNone/>
            </a:pPr>
            <a:r>
              <a:rPr lang="en-US" sz="1200" b="1" dirty="0" smtClean="0">
                <a:latin typeface="Courier New" panose="02070309020205020404" pitchFamily="49" charset="0"/>
                <a:cs typeface="Courier New" panose="02070309020205020404" pitchFamily="49" charset="0"/>
              </a:rPr>
              <a:t>(10.9NM NNW FDK) 2230FT (390FT AGL) OUT OF SERVICE</a:t>
            </a:r>
          </a:p>
          <a:p>
            <a:pPr>
              <a:buFontTx/>
              <a:buNone/>
            </a:pPr>
            <a:r>
              <a:rPr lang="en-US" sz="1200" b="1" dirty="0" smtClean="0">
                <a:latin typeface="Courier New" panose="02070309020205020404" pitchFamily="49" charset="0"/>
                <a:cs typeface="Courier New" panose="02070309020205020404" pitchFamily="49" charset="0"/>
              </a:rPr>
              <a:t>1405272031-1406112031</a:t>
            </a:r>
          </a:p>
          <a:p>
            <a:pPr>
              <a:buFontTx/>
              <a:buNone/>
            </a:pPr>
            <a:r>
              <a:rPr lang="en-US" sz="1200" b="1" dirty="0" smtClean="0">
                <a:latin typeface="Courier New" panose="02070309020205020404" pitchFamily="49" charset="0"/>
                <a:cs typeface="Courier New" panose="02070309020205020404" pitchFamily="49" charset="0"/>
              </a:rPr>
              <a:t>!MRB 05/022 MRB OBST TOWER LGT (ASR 1033110) 392443.60N0775833.50W</a:t>
            </a:r>
          </a:p>
          <a:p>
            <a:pPr>
              <a:buFontTx/>
              <a:buNone/>
            </a:pPr>
            <a:r>
              <a:rPr lang="en-US" sz="1200" b="1" dirty="0" smtClean="0">
                <a:latin typeface="Courier New" panose="02070309020205020404" pitchFamily="49" charset="0"/>
                <a:cs typeface="Courier New" panose="02070309020205020404" pitchFamily="49" charset="0"/>
              </a:rPr>
              <a:t>(0.7NM NNE MRB) 698FT (169FT AGL) OUT OF SERVICE</a:t>
            </a:r>
          </a:p>
          <a:p>
            <a:pPr>
              <a:buFontTx/>
              <a:buNone/>
            </a:pPr>
            <a:r>
              <a:rPr lang="en-US" sz="1200" b="1" dirty="0" smtClean="0">
                <a:latin typeface="Courier New" panose="02070309020205020404" pitchFamily="49" charset="0"/>
                <a:cs typeface="Courier New" panose="02070309020205020404" pitchFamily="49" charset="0"/>
              </a:rPr>
              <a:t>1405252147-1406092147</a:t>
            </a:r>
          </a:p>
          <a:p>
            <a:pPr>
              <a:buFontTx/>
              <a:buNone/>
            </a:pPr>
            <a:r>
              <a:rPr lang="en-US" sz="1200" b="1" dirty="0" smtClean="0">
                <a:latin typeface="Courier New" panose="02070309020205020404" pitchFamily="49" charset="0"/>
                <a:cs typeface="Courier New" panose="02070309020205020404" pitchFamily="49" charset="0"/>
              </a:rPr>
              <a:t>!IPT 04/291 W05 OBST TREES 395028.70N0771628.70W (1267FT WSW APCH END</a:t>
            </a:r>
          </a:p>
          <a:p>
            <a:pPr>
              <a:buFontTx/>
              <a:buNone/>
            </a:pPr>
            <a:r>
              <a:rPr lang="en-US" sz="1200" b="1" dirty="0" smtClean="0">
                <a:latin typeface="Courier New" panose="02070309020205020404" pitchFamily="49" charset="0"/>
                <a:cs typeface="Courier New" panose="02070309020205020404" pitchFamily="49" charset="0"/>
              </a:rPr>
              <a:t>RWY 6) UNKNOWN (100FT AGL) 1404301744-1406302359EST</a:t>
            </a:r>
          </a:p>
          <a:p>
            <a:pPr>
              <a:buFontTx/>
              <a:buNone/>
            </a:pPr>
            <a:r>
              <a:rPr lang="en-US" sz="1200" b="1" dirty="0" smtClean="0">
                <a:latin typeface="Courier New" panose="02070309020205020404" pitchFamily="49" charset="0"/>
                <a:cs typeface="Courier New" panose="02070309020205020404" pitchFamily="49" charset="0"/>
              </a:rPr>
              <a:t>!IPT 05/274 N42 OBST TOWER LGT (ASR 1232022) 400451.00N0772659.00W</a:t>
            </a:r>
          </a:p>
          <a:p>
            <a:pPr>
              <a:buFontTx/>
              <a:buNone/>
            </a:pPr>
            <a:r>
              <a:rPr lang="en-US" sz="1200" b="1" dirty="0" smtClean="0">
                <a:latin typeface="Courier New" panose="02070309020205020404" pitchFamily="49" charset="0"/>
                <a:cs typeface="Courier New" panose="02070309020205020404" pitchFamily="49" charset="0"/>
              </a:rPr>
              <a:t>(1.5NM NNE N42) 977FT (187FT AGL) OUT OF SERVICE</a:t>
            </a:r>
          </a:p>
          <a:p>
            <a:pPr>
              <a:buFontTx/>
              <a:buNone/>
            </a:pPr>
            <a:r>
              <a:rPr lang="en-US" sz="1200" b="1" dirty="0" smtClean="0">
                <a:latin typeface="Courier New" panose="02070309020205020404" pitchFamily="49" charset="0"/>
                <a:cs typeface="Courier New" panose="02070309020205020404" pitchFamily="49" charset="0"/>
              </a:rPr>
              <a:t>1405290810-1406130810</a:t>
            </a:r>
          </a:p>
          <a:p>
            <a:pPr>
              <a:buFontTx/>
              <a:buNone/>
            </a:pPr>
            <a:r>
              <a:rPr lang="en-US" sz="1200" b="1" dirty="0" smtClean="0">
                <a:latin typeface="Courier New" panose="02070309020205020404" pitchFamily="49" charset="0"/>
                <a:cs typeface="Courier New" panose="02070309020205020404" pitchFamily="49" charset="0"/>
              </a:rPr>
              <a:t>!IPT 05/299 N68 OBST TOWER LGT (ASR 1024599) 400228.80N0780002.30W</a:t>
            </a:r>
          </a:p>
          <a:p>
            <a:pPr>
              <a:buFontTx/>
              <a:buNone/>
            </a:pPr>
            <a:r>
              <a:rPr lang="en-US" sz="1200" b="1" dirty="0" smtClean="0">
                <a:latin typeface="Courier New" panose="02070309020205020404" pitchFamily="49" charset="0"/>
                <a:cs typeface="Courier New" panose="02070309020205020404" pitchFamily="49" charset="0"/>
              </a:rPr>
              <a:t>(16.8NM WNW N68) 1512FT (420FT AGL) OUT OF SERVICE</a:t>
            </a:r>
          </a:p>
          <a:p>
            <a:pPr>
              <a:buFontTx/>
              <a:buNone/>
            </a:pPr>
            <a:r>
              <a:rPr lang="en-US" sz="1200" b="1" dirty="0" smtClean="0">
                <a:latin typeface="Courier New" panose="02070309020205020404" pitchFamily="49" charset="0"/>
                <a:cs typeface="Courier New" panose="02070309020205020404" pitchFamily="49" charset="0"/>
              </a:rPr>
              <a:t>1405311205-1406151205</a:t>
            </a:r>
          </a:p>
          <a:p>
            <a:pPr>
              <a:buFontTx/>
              <a:buNone/>
            </a:pPr>
            <a:r>
              <a:rPr lang="en-US" sz="1200" b="1" dirty="0" smtClean="0">
                <a:latin typeface="Courier New" panose="02070309020205020404" pitchFamily="49" charset="0"/>
                <a:cs typeface="Courier New" panose="02070309020205020404" pitchFamily="49" charset="0"/>
              </a:rPr>
              <a:t>!IPT 06/015 N68 OBST TOWER LGT (ASR 1266675) 395934.60N0773734.70W</a:t>
            </a:r>
          </a:p>
          <a:p>
            <a:pPr>
              <a:buFontTx/>
              <a:buNone/>
            </a:pPr>
            <a:r>
              <a:rPr lang="en-US" sz="1200" b="1" dirty="0" smtClean="0">
                <a:latin typeface="Courier New" panose="02070309020205020404" pitchFamily="49" charset="0"/>
                <a:cs typeface="Courier New" panose="02070309020205020404" pitchFamily="49" charset="0"/>
              </a:rPr>
              <a:t>(1.4NM NNE N68) 838FT (156FT AGL) OUT OF SERVICE</a:t>
            </a:r>
          </a:p>
          <a:p>
            <a:pPr>
              <a:buFontTx/>
              <a:buNone/>
            </a:pPr>
            <a:r>
              <a:rPr lang="en-US" sz="1200" b="1" dirty="0" smtClean="0">
                <a:latin typeface="Courier New" panose="02070309020205020404" pitchFamily="49" charset="0"/>
                <a:cs typeface="Courier New" panose="02070309020205020404" pitchFamily="49" charset="0"/>
              </a:rPr>
              <a:t>1406030439-1406180439</a:t>
            </a:r>
          </a:p>
          <a:p>
            <a:pPr>
              <a:buFontTx/>
              <a:buNone/>
            </a:pPr>
            <a:r>
              <a:rPr lang="en-US" sz="1200" b="1" dirty="0" smtClean="0">
                <a:latin typeface="Courier New" panose="02070309020205020404" pitchFamily="49" charset="0"/>
                <a:cs typeface="Courier New" panose="02070309020205020404" pitchFamily="49" charset="0"/>
              </a:rPr>
              <a:t>!IPT 06/014 N68 OBST TOWER LGT (ASR 1258000) 400139.20N0773825.60W</a:t>
            </a:r>
          </a:p>
          <a:p>
            <a:pPr>
              <a:buFontTx/>
              <a:buNone/>
            </a:pPr>
            <a:r>
              <a:rPr lang="en-US" sz="1200" b="1" dirty="0" smtClean="0">
                <a:latin typeface="Courier New" panose="02070309020205020404" pitchFamily="49" charset="0"/>
                <a:cs typeface="Courier New" panose="02070309020205020404" pitchFamily="49" charset="0"/>
              </a:rPr>
              <a:t>(3.3NM NE N68) 943FT (254FT AGL) OUT OF SERVICE 1406030426-1406180326</a:t>
            </a:r>
          </a:p>
          <a:p>
            <a:pPr>
              <a:buFontTx/>
              <a:buNone/>
            </a:pPr>
            <a:r>
              <a:rPr lang="en-US" sz="1200" b="1" dirty="0" smtClean="0">
                <a:latin typeface="Courier New" panose="02070309020205020404" pitchFamily="49" charset="0"/>
                <a:cs typeface="Courier New" panose="02070309020205020404" pitchFamily="49" charset="0"/>
              </a:rPr>
              <a:t>!IPT 05/241 N68 OBST TOWER LGT (ASR 1020237) 395501.20N0773523.40W</a:t>
            </a:r>
          </a:p>
          <a:p>
            <a:pPr>
              <a:buFontTx/>
              <a:buNone/>
            </a:pPr>
            <a:r>
              <a:rPr lang="en-US" sz="1200" b="1" dirty="0" smtClean="0">
                <a:latin typeface="Courier New" panose="02070309020205020404" pitchFamily="49" charset="0"/>
                <a:cs typeface="Courier New" panose="02070309020205020404" pitchFamily="49" charset="0"/>
              </a:rPr>
              <a:t>(4.1NM SE N68) 1091FT (284FT AGL) OUT OF SERVICE</a:t>
            </a:r>
          </a:p>
          <a:p>
            <a:pPr>
              <a:buFontTx/>
              <a:buNone/>
            </a:pPr>
            <a:r>
              <a:rPr lang="en-US" sz="1200" b="1" dirty="0" smtClean="0">
                <a:latin typeface="Courier New" panose="02070309020205020404" pitchFamily="49" charset="0"/>
                <a:cs typeface="Courier New" panose="02070309020205020404" pitchFamily="49" charset="0"/>
              </a:rPr>
              <a:t>1405272359-1406112359</a:t>
            </a:r>
          </a:p>
          <a:p>
            <a:pPr>
              <a:buFontTx/>
              <a:buNone/>
            </a:pPr>
            <a:r>
              <a:rPr lang="en-US" sz="1200" b="1" dirty="0" smtClean="0">
                <a:latin typeface="Courier New" panose="02070309020205020404" pitchFamily="49" charset="0"/>
                <a:cs typeface="Courier New" panose="02070309020205020404" pitchFamily="49" charset="0"/>
              </a:rPr>
              <a:t>!EKN 12/200 W35 OBST TOWER LGT 393700N0782100W (9.77NM WSW W35)</a:t>
            </a:r>
          </a:p>
          <a:p>
            <a:pPr>
              <a:buFontTx/>
              <a:buNone/>
            </a:pPr>
            <a:r>
              <a:rPr lang="en-US" sz="1200" b="1" dirty="0" smtClean="0">
                <a:latin typeface="Courier New" panose="02070309020205020404" pitchFamily="49" charset="0"/>
                <a:cs typeface="Courier New" panose="02070309020205020404" pitchFamily="49" charset="0"/>
              </a:rPr>
              <a:t>UNKNOWN (250FT AGL) OUT OF SERVICE 1312211836-1401211831EST</a:t>
            </a:r>
          </a:p>
          <a:p>
            <a:pPr>
              <a:buFontTx/>
              <a:buNone/>
            </a:pPr>
            <a:r>
              <a:rPr lang="en-US" sz="1200" b="1" dirty="0" smtClean="0">
                <a:latin typeface="Courier New" panose="02070309020205020404" pitchFamily="49" charset="0"/>
                <a:cs typeface="Courier New" panose="02070309020205020404" pitchFamily="49" charset="0"/>
              </a:rPr>
              <a:t>!EKN 05/277 W35 OBST TOWER LGT (ASR 1270948) 395602.20N0780100.60W</a:t>
            </a:r>
          </a:p>
          <a:p>
            <a:pPr>
              <a:buFontTx/>
              <a:buNone/>
            </a:pPr>
            <a:r>
              <a:rPr lang="en-US" sz="1200" b="1" dirty="0" smtClean="0">
                <a:latin typeface="Courier New" panose="02070309020205020404" pitchFamily="49" charset="0"/>
                <a:cs typeface="Courier New" panose="02070309020205020404" pitchFamily="49" charset="0"/>
              </a:rPr>
              <a:t>(16.2NM NNE W35) 1357FT (250FT AGL) OUT OF SERVICE</a:t>
            </a:r>
          </a:p>
          <a:p>
            <a:pPr>
              <a:buFontTx/>
              <a:buNone/>
            </a:pPr>
            <a:r>
              <a:rPr lang="en-US" sz="1200" b="1" dirty="0" smtClean="0">
                <a:latin typeface="Courier New" panose="02070309020205020404" pitchFamily="49" charset="0"/>
                <a:cs typeface="Courier New" panose="02070309020205020404" pitchFamily="49" charset="0"/>
              </a:rPr>
              <a:t>1405301106-1406141106</a:t>
            </a:r>
          </a:p>
          <a:p>
            <a:pPr>
              <a:buFontTx/>
              <a:buNone/>
            </a:pPr>
            <a:r>
              <a:rPr lang="en-US" sz="1200" b="1" dirty="0" smtClean="0">
                <a:latin typeface="Courier New" panose="02070309020205020404" pitchFamily="49" charset="0"/>
                <a:cs typeface="Courier New" panose="02070309020205020404" pitchFamily="49" charset="0"/>
              </a:rPr>
              <a:t>!EKN 05/271 W35 OBST TOWER LGT (ASR 1276078) 393731.20N0781307.40W</a:t>
            </a:r>
          </a:p>
          <a:p>
            <a:pPr>
              <a:buFontTx/>
              <a:buNone/>
            </a:pPr>
            <a:r>
              <a:rPr lang="en-US" sz="1200" b="1" dirty="0" smtClean="0">
                <a:latin typeface="Courier New" panose="02070309020205020404" pitchFamily="49" charset="0"/>
                <a:cs typeface="Courier New" panose="02070309020205020404" pitchFamily="49" charset="0"/>
              </a:rPr>
              <a:t>(4.8NM SSW W35) 1166FT (315FT AGL) OUT OF SERVICE</a:t>
            </a:r>
          </a:p>
          <a:p>
            <a:pPr>
              <a:buFontTx/>
              <a:buNone/>
            </a:pPr>
            <a:r>
              <a:rPr lang="en-US" sz="1200" b="1" dirty="0" smtClean="0">
                <a:latin typeface="Courier New" panose="02070309020205020404" pitchFamily="49" charset="0"/>
                <a:cs typeface="Courier New" panose="02070309020205020404" pitchFamily="49" charset="0"/>
              </a:rPr>
              <a:t>1405290937-1406130937</a:t>
            </a:r>
          </a:p>
          <a:p>
            <a:pPr>
              <a:buFontTx/>
              <a:buNone/>
            </a:pPr>
            <a:r>
              <a:rPr lang="en-US" sz="1200" b="1" dirty="0" smtClean="0">
                <a:latin typeface="Courier New" panose="02070309020205020404" pitchFamily="49" charset="0"/>
                <a:cs typeface="Courier New" panose="02070309020205020404" pitchFamily="49" charset="0"/>
              </a:rPr>
              <a:t>!AOO 05/287 HMZ OBST TOWER LGT (ASR 1224764) 395847.10N0783305.90W</a:t>
            </a:r>
          </a:p>
          <a:p>
            <a:pPr>
              <a:buFontTx/>
              <a:buNone/>
            </a:pPr>
            <a:r>
              <a:rPr lang="en-US" sz="1200" b="1" dirty="0" smtClean="0">
                <a:latin typeface="Courier New" panose="02070309020205020404" pitchFamily="49" charset="0"/>
                <a:cs typeface="Courier New" panose="02070309020205020404" pitchFamily="49" charset="0"/>
              </a:rPr>
              <a:t>(6.7NM SSW HMZ) 1673FT (237FT AGL) OUT OF SERVICE</a:t>
            </a:r>
          </a:p>
          <a:p>
            <a:pPr>
              <a:buFontTx/>
              <a:buNone/>
            </a:pPr>
            <a:r>
              <a:rPr lang="en-US" sz="1200" b="1" dirty="0" smtClean="0">
                <a:latin typeface="Courier New" panose="02070309020205020404" pitchFamily="49" charset="0"/>
                <a:cs typeface="Courier New" panose="02070309020205020404" pitchFamily="49" charset="0"/>
              </a:rPr>
              <a:t>1405280743-1406120743</a:t>
            </a:r>
          </a:p>
          <a:p>
            <a:pPr>
              <a:buFontTx/>
              <a:buNone/>
            </a:pPr>
            <a:r>
              <a:rPr lang="en-US" sz="1200" b="1" dirty="0" smtClean="0">
                <a:latin typeface="Courier New" panose="02070309020205020404" pitchFamily="49" charset="0"/>
                <a:cs typeface="Courier New" panose="02070309020205020404" pitchFamily="49" charset="0"/>
              </a:rPr>
              <a:t>!EKN 05/232 CBE OBST TOWER LGT (ASR UNKNOWN) 394632.99N0785338.29W</a:t>
            </a:r>
          </a:p>
          <a:p>
            <a:pPr>
              <a:buFontTx/>
              <a:buNone/>
            </a:pPr>
            <a:r>
              <a:rPr lang="en-US" sz="1200" b="1" dirty="0" smtClean="0">
                <a:latin typeface="Courier New" panose="02070309020205020404" pitchFamily="49" charset="0"/>
                <a:cs typeface="Courier New" panose="02070309020205020404" pitchFamily="49" charset="0"/>
              </a:rPr>
              <a:t>(13.2NM NNW CBE) 2798FT (263FT AGL) OUT OF SERVICE</a:t>
            </a:r>
          </a:p>
          <a:p>
            <a:pPr>
              <a:buFontTx/>
              <a:buNone/>
            </a:pPr>
            <a:r>
              <a:rPr lang="en-US" sz="1200" b="1" dirty="0" smtClean="0">
                <a:latin typeface="Courier New" panose="02070309020205020404" pitchFamily="49" charset="0"/>
                <a:cs typeface="Courier New" panose="02070309020205020404" pitchFamily="49" charset="0"/>
              </a:rPr>
              <a:t>1405270055-1406111050</a:t>
            </a:r>
          </a:p>
          <a:p>
            <a:pPr>
              <a:buFontTx/>
              <a:buNone/>
            </a:pPr>
            <a:r>
              <a:rPr lang="en-US" sz="1200" b="1" dirty="0" smtClean="0">
                <a:latin typeface="Courier New" panose="02070309020205020404" pitchFamily="49" charset="0"/>
                <a:cs typeface="Courier New" panose="02070309020205020404" pitchFamily="49" charset="0"/>
              </a:rPr>
              <a:t>!EKN 05/178 CBE OBST WIND FARM LGT (ASR UNKN) 394722.56N0790010.92W</a:t>
            </a:r>
          </a:p>
          <a:p>
            <a:pPr>
              <a:buFontTx/>
              <a:buNone/>
            </a:pPr>
            <a:r>
              <a:rPr lang="en-US" sz="1200" b="1" dirty="0" smtClean="0">
                <a:latin typeface="Courier New" panose="02070309020205020404" pitchFamily="49" charset="0"/>
                <a:cs typeface="Courier New" panose="02070309020205020404" pitchFamily="49" charset="0"/>
              </a:rPr>
              <a:t>(25NM SE CBE) 3061FT (2661FT AGL) OUT OF SERVICE</a:t>
            </a:r>
          </a:p>
          <a:p>
            <a:pPr>
              <a:buFontTx/>
              <a:buNone/>
            </a:pPr>
            <a:r>
              <a:rPr lang="en-US" sz="1200" b="1" dirty="0" smtClean="0">
                <a:latin typeface="Courier New" panose="02070309020205020404" pitchFamily="49" charset="0"/>
                <a:cs typeface="Courier New" panose="02070309020205020404" pitchFamily="49" charset="0"/>
              </a:rPr>
              <a:t>1405200617-1406040617</a:t>
            </a:r>
          </a:p>
          <a:p>
            <a:pPr>
              <a:buFontTx/>
              <a:buNone/>
            </a:pPr>
            <a:r>
              <a:rPr lang="en-US" sz="1200" b="1" dirty="0" smtClean="0">
                <a:latin typeface="Courier New" panose="02070309020205020404" pitchFamily="49" charset="0"/>
                <a:cs typeface="Courier New" panose="02070309020205020404" pitchFamily="49" charset="0"/>
              </a:rPr>
              <a:t>!AOO 05/250 PSB OBST TOWER LGT (ASR 1231910) 404638.00N0780344.20W</a:t>
            </a:r>
          </a:p>
          <a:p>
            <a:pPr>
              <a:buFontTx/>
              <a:buNone/>
            </a:pPr>
            <a:r>
              <a:rPr lang="en-US" sz="1200" b="1" dirty="0" smtClean="0">
                <a:latin typeface="Courier New" panose="02070309020205020404" pitchFamily="49" charset="0"/>
                <a:cs typeface="Courier New" panose="02070309020205020404" pitchFamily="49" charset="0"/>
              </a:rPr>
              <a:t>(6.6NM S PSB) 1852FT (250FT AGL) OUT OF SERVICE 1405261849-1406100400</a:t>
            </a:r>
          </a:p>
          <a:p>
            <a:pPr>
              <a:buFontTx/>
              <a:buNone/>
            </a:pPr>
            <a:r>
              <a:rPr lang="en-US" sz="1200" b="1" dirty="0" smtClean="0">
                <a:latin typeface="Courier New" panose="02070309020205020404" pitchFamily="49" charset="0"/>
                <a:cs typeface="Courier New" panose="02070309020205020404" pitchFamily="49" charset="0"/>
              </a:rPr>
              <a:t>!EKN 05/204 2G4 OBST TOWER LGT (ASR 1286857) 394520.00N0790855.10W</a:t>
            </a:r>
          </a:p>
          <a:p>
            <a:pPr>
              <a:buFontTx/>
              <a:buNone/>
            </a:pPr>
            <a:r>
              <a:rPr lang="en-US" sz="1200" b="1" dirty="0" smtClean="0">
                <a:latin typeface="Courier New" panose="02070309020205020404" pitchFamily="49" charset="0"/>
                <a:cs typeface="Courier New" panose="02070309020205020404" pitchFamily="49" charset="0"/>
              </a:rPr>
              <a:t>(13.7NM NE 2G4) 3003.0FT (258.9FT AGL) OUT OF SERVICE</a:t>
            </a:r>
          </a:p>
          <a:p>
            <a:pPr>
              <a:buFontTx/>
              <a:buNone/>
            </a:pPr>
            <a:r>
              <a:rPr lang="en-US" sz="1200" b="1" dirty="0" smtClean="0">
                <a:latin typeface="Courier New" panose="02070309020205020404" pitchFamily="49" charset="0"/>
                <a:cs typeface="Courier New" panose="02070309020205020404" pitchFamily="49" charset="0"/>
              </a:rPr>
              <a:t>1405222200-1406062200</a:t>
            </a:r>
          </a:p>
          <a:p>
            <a:pPr>
              <a:buFontTx/>
              <a:buNone/>
            </a:pPr>
            <a:r>
              <a:rPr lang="en-US" sz="1200" b="1" dirty="0" smtClean="0">
                <a:latin typeface="Courier New" panose="02070309020205020404" pitchFamily="49" charset="0"/>
                <a:cs typeface="Courier New" panose="02070309020205020404" pitchFamily="49" charset="0"/>
              </a:rPr>
              <a:t>!EKN 06/017 2G4 OBST TOWER LGT (ASR 1035688) 393204.30N0793313.10W</a:t>
            </a:r>
          </a:p>
          <a:p>
            <a:pPr>
              <a:buFontTx/>
              <a:buNone/>
            </a:pPr>
            <a:r>
              <a:rPr lang="en-US" sz="1200" b="1" dirty="0" smtClean="0">
                <a:latin typeface="Courier New" panose="02070309020205020404" pitchFamily="49" charset="0"/>
                <a:cs typeface="Courier New" panose="02070309020205020404" pitchFamily="49" charset="0"/>
              </a:rPr>
              <a:t>(10.4NM WSW 2G4) 3306FT (345FT AGL) OUT OF SERVICE</a:t>
            </a:r>
          </a:p>
          <a:p>
            <a:pPr>
              <a:buFontTx/>
              <a:buNone/>
            </a:pPr>
            <a:r>
              <a:rPr lang="en-US" sz="1200" b="1" dirty="0" smtClean="0">
                <a:latin typeface="Courier New" panose="02070309020205020404" pitchFamily="49" charset="0"/>
                <a:cs typeface="Courier New" panose="02070309020205020404" pitchFamily="49" charset="0"/>
              </a:rPr>
              <a:t>1406030919-1406180919</a:t>
            </a:r>
          </a:p>
          <a:p>
            <a:pPr>
              <a:buFontTx/>
              <a:buNone/>
            </a:pPr>
            <a:r>
              <a:rPr lang="en-US" sz="1200" b="1" dirty="0" smtClean="0">
                <a:latin typeface="Courier New" panose="02070309020205020404" pitchFamily="49" charset="0"/>
                <a:cs typeface="Courier New" panose="02070309020205020404" pitchFamily="49" charset="0"/>
              </a:rPr>
              <a:t>!AOO 05/266 2G9 OBST TOWER LGT (ASR 1286940) 395541.40N0790943.50W</a:t>
            </a:r>
          </a:p>
          <a:p>
            <a:pPr>
              <a:buFontTx/>
              <a:buNone/>
            </a:pPr>
            <a:r>
              <a:rPr lang="en-US" sz="1200" b="1" dirty="0" smtClean="0">
                <a:latin typeface="Courier New" panose="02070309020205020404" pitchFamily="49" charset="0"/>
                <a:cs typeface="Courier New" panose="02070309020205020404" pitchFamily="49" charset="0"/>
              </a:rPr>
              <a:t>(9.6NM SW 2G9) 2544.3FT (258.9FT AGL) OUT OF SERVICE</a:t>
            </a:r>
          </a:p>
          <a:p>
            <a:pPr>
              <a:buFontTx/>
              <a:buNone/>
            </a:pPr>
            <a:r>
              <a:rPr lang="en-US" sz="1200" b="1" dirty="0" smtClean="0">
                <a:latin typeface="Courier New" panose="02070309020205020404" pitchFamily="49" charset="0"/>
                <a:cs typeface="Courier New" panose="02070309020205020404" pitchFamily="49" charset="0"/>
              </a:rPr>
              <a:t>1405271921-1406111921</a:t>
            </a:r>
          </a:p>
          <a:p>
            <a:pPr>
              <a:buFontTx/>
              <a:buNone/>
            </a:pPr>
            <a:r>
              <a:rPr lang="en-US" sz="1200" b="1" dirty="0" smtClean="0">
                <a:latin typeface="Courier New" panose="02070309020205020404" pitchFamily="49" charset="0"/>
                <a:cs typeface="Courier New" panose="02070309020205020404" pitchFamily="49" charset="0"/>
              </a:rPr>
              <a:t>!AOO 05/284 2G9 OBST TOWER LGT (ASR 1026248) 394948.50N0790123.30W</a:t>
            </a:r>
          </a:p>
          <a:p>
            <a:pPr>
              <a:buFontTx/>
              <a:buNone/>
            </a:pPr>
            <a:r>
              <a:rPr lang="en-US" sz="1200" b="1" dirty="0" smtClean="0">
                <a:latin typeface="Courier New" panose="02070309020205020404" pitchFamily="49" charset="0"/>
                <a:cs typeface="Courier New" panose="02070309020205020404" pitchFamily="49" charset="0"/>
              </a:rPr>
              <a:t>(12.6NM S 2G9) 2547FT (245FT AGL) OUT OF SERVICE</a:t>
            </a:r>
          </a:p>
          <a:p>
            <a:pPr>
              <a:buFontTx/>
              <a:buNone/>
            </a:pPr>
            <a:r>
              <a:rPr lang="en-US" sz="1200" b="1" dirty="0" smtClean="0">
                <a:latin typeface="Courier New" panose="02070309020205020404" pitchFamily="49" charset="0"/>
                <a:cs typeface="Courier New" panose="02070309020205020404" pitchFamily="49" charset="0"/>
              </a:rPr>
              <a:t>1405280534-1406120534</a:t>
            </a:r>
          </a:p>
          <a:p>
            <a:pPr>
              <a:buFontTx/>
              <a:buNone/>
            </a:pPr>
            <a:r>
              <a:rPr lang="en-US" sz="1200" b="1" dirty="0" smtClean="0">
                <a:latin typeface="Courier New" panose="02070309020205020404" pitchFamily="49" charset="0"/>
                <a:cs typeface="Courier New" panose="02070309020205020404" pitchFamily="49" charset="0"/>
              </a:rPr>
              <a:t>!AOO 05/237 2G9 OBST TOWER LGT (ASR 1032552) 401051.30N0790745.40W</a:t>
            </a:r>
          </a:p>
          <a:p>
            <a:pPr>
              <a:buFontTx/>
              <a:buNone/>
            </a:pPr>
            <a:r>
              <a:rPr lang="en-US" sz="1200" b="1" dirty="0" smtClean="0">
                <a:latin typeface="Courier New" panose="02070309020205020404" pitchFamily="49" charset="0"/>
                <a:cs typeface="Courier New" panose="02070309020205020404" pitchFamily="49" charset="0"/>
              </a:rPr>
              <a:t>(10.0NM NNW 2G9) 3091FT (390FT AGL) OUT OF SERVICE</a:t>
            </a:r>
          </a:p>
          <a:p>
            <a:pPr>
              <a:buFontTx/>
              <a:buNone/>
            </a:pPr>
            <a:r>
              <a:rPr lang="en-US" sz="1200" b="1" dirty="0" smtClean="0">
                <a:latin typeface="Courier New" panose="02070309020205020404" pitchFamily="49" charset="0"/>
                <a:cs typeface="Courier New" panose="02070309020205020404" pitchFamily="49" charset="0"/>
              </a:rPr>
              <a:t>1405250024-1406090024</a:t>
            </a:r>
          </a:p>
          <a:p>
            <a:pPr>
              <a:buFontTx/>
              <a:buNone/>
            </a:pPr>
            <a:r>
              <a:rPr lang="en-US" sz="1200" b="1" dirty="0" smtClean="0">
                <a:latin typeface="Courier New" panose="02070309020205020404" pitchFamily="49" charset="0"/>
                <a:cs typeface="Courier New" panose="02070309020205020404" pitchFamily="49" charset="0"/>
              </a:rPr>
              <a:t>!AOO 06/017 2G9 OBST TOWER LGT (ASR 1287762) 400046.70N0785320.70W</a:t>
            </a:r>
          </a:p>
          <a:p>
            <a:pPr>
              <a:buFontTx/>
              <a:buNone/>
            </a:pPr>
            <a:r>
              <a:rPr lang="en-US" sz="1200" b="1" dirty="0" smtClean="0">
                <a:latin typeface="Courier New" panose="02070309020205020404" pitchFamily="49" charset="0"/>
                <a:cs typeface="Courier New" panose="02070309020205020404" pitchFamily="49" charset="0"/>
              </a:rPr>
              <a:t>(5.9NM ESE 2G9) 2642.7FT (258.9FT AGL) OUT OF SERVICE</a:t>
            </a:r>
          </a:p>
          <a:p>
            <a:pPr>
              <a:buFontTx/>
              <a:buNone/>
            </a:pPr>
            <a:r>
              <a:rPr lang="en-US" sz="1200" b="1" dirty="0" smtClean="0">
                <a:latin typeface="Courier New" panose="02070309020205020404" pitchFamily="49" charset="0"/>
                <a:cs typeface="Courier New" panose="02070309020205020404" pitchFamily="49" charset="0"/>
              </a:rPr>
              <a:t>1406030550-1406180550</a:t>
            </a:r>
          </a:p>
          <a:p>
            <a:pPr>
              <a:buFontTx/>
              <a:buNone/>
            </a:pPr>
            <a:r>
              <a:rPr lang="en-US" sz="1200" b="1" dirty="0" smtClean="0">
                <a:latin typeface="Courier New" panose="02070309020205020404" pitchFamily="49" charset="0"/>
                <a:cs typeface="Courier New" panose="02070309020205020404" pitchFamily="49" charset="0"/>
              </a:rPr>
              <a:t>!AOO 05/297 VVS OBST TOWER LGT (ASR 1027986) 394639.20N0794210.90W</a:t>
            </a:r>
          </a:p>
          <a:p>
            <a:pPr>
              <a:buFontTx/>
              <a:buNone/>
            </a:pPr>
            <a:r>
              <a:rPr lang="en-US" sz="1200" b="1" dirty="0" smtClean="0">
                <a:latin typeface="Courier New" panose="02070309020205020404" pitchFamily="49" charset="0"/>
                <a:cs typeface="Courier New" panose="02070309020205020404" pitchFamily="49" charset="0"/>
              </a:rPr>
              <a:t>(11.2NM S VVS) 2981FT (312FT AGL) OUT OF SERVICE</a:t>
            </a:r>
          </a:p>
          <a:p>
            <a:pPr>
              <a:buFontTx/>
              <a:buNone/>
            </a:pPr>
            <a:r>
              <a:rPr lang="en-US" sz="1200" b="1" dirty="0" smtClean="0">
                <a:latin typeface="Courier New" panose="02070309020205020404" pitchFamily="49" charset="0"/>
                <a:cs typeface="Courier New" panose="02070309020205020404" pitchFamily="49" charset="0"/>
              </a:rPr>
              <a:t>1405281520-1406121520</a:t>
            </a:r>
          </a:p>
          <a:p>
            <a:pPr>
              <a:buFontTx/>
              <a:buNone/>
            </a:pPr>
            <a:r>
              <a:rPr lang="en-US" sz="1200" b="1" dirty="0" smtClean="0">
                <a:latin typeface="Courier New" panose="02070309020205020404" pitchFamily="49" charset="0"/>
                <a:cs typeface="Courier New" panose="02070309020205020404" pitchFamily="49" charset="0"/>
              </a:rPr>
              <a:t>!AOO 06/011 VVS OBST TOWER LGT (ASR 1220565) 395544.00N0793846.10W</a:t>
            </a:r>
          </a:p>
          <a:p>
            <a:pPr>
              <a:buFontTx/>
              <a:buNone/>
            </a:pPr>
            <a:r>
              <a:rPr lang="en-US" sz="1200" b="1" dirty="0" smtClean="0">
                <a:latin typeface="Courier New" panose="02070309020205020404" pitchFamily="49" charset="0"/>
                <a:cs typeface="Courier New" panose="02070309020205020404" pitchFamily="49" charset="0"/>
              </a:rPr>
              <a:t>(1.9NM SSE VVS) 1603FT (155FT AGL) OUT OF SERVICE</a:t>
            </a:r>
          </a:p>
          <a:p>
            <a:pPr>
              <a:buFontTx/>
              <a:buNone/>
            </a:pPr>
            <a:r>
              <a:rPr lang="en-US" sz="1200" b="1" dirty="0" smtClean="0">
                <a:latin typeface="Courier New" panose="02070309020205020404" pitchFamily="49" charset="0"/>
                <a:cs typeface="Courier New" panose="02070309020205020404" pitchFamily="49" charset="0"/>
              </a:rPr>
              <a:t>1406021712-1406171612</a:t>
            </a:r>
          </a:p>
          <a:p>
            <a:pPr>
              <a:buFontTx/>
              <a:buNone/>
            </a:pPr>
            <a:r>
              <a:rPr lang="en-US" sz="1200" b="1" dirty="0" smtClean="0">
                <a:latin typeface="Courier New" panose="02070309020205020404" pitchFamily="49" charset="0"/>
                <a:cs typeface="Courier New" panose="02070309020205020404" pitchFamily="49" charset="0"/>
              </a:rPr>
              <a:t>!AOO 05/212 VVS OBST TOWER LGT (ASR 1283549) 400330.10N0794629.60W</a:t>
            </a:r>
          </a:p>
          <a:p>
            <a:pPr>
              <a:buFontTx/>
              <a:buNone/>
            </a:pPr>
            <a:r>
              <a:rPr lang="en-US" sz="1200" b="1" dirty="0" smtClean="0">
                <a:latin typeface="Courier New" panose="02070309020205020404" pitchFamily="49" charset="0"/>
                <a:cs typeface="Courier New" panose="02070309020205020404" pitchFamily="49" charset="0"/>
              </a:rPr>
              <a:t>(8.0NM NW VVS) 1483.6FT (198.8FT AGL) OUT OF SERVICE</a:t>
            </a:r>
          </a:p>
          <a:p>
            <a:pPr>
              <a:buFontTx/>
              <a:buNone/>
            </a:pPr>
            <a:r>
              <a:rPr lang="en-US" sz="1200" b="1" dirty="0" smtClean="0">
                <a:latin typeface="Courier New" panose="02070309020205020404" pitchFamily="49" charset="0"/>
                <a:cs typeface="Courier New" panose="02070309020205020404" pitchFamily="49" charset="0"/>
              </a:rPr>
              <a:t>1405230541-1406070541</a:t>
            </a:r>
          </a:p>
          <a:p>
            <a:pPr>
              <a:buFontTx/>
              <a:buNone/>
            </a:pPr>
            <a:r>
              <a:rPr lang="en-US" sz="1200" b="1" dirty="0" smtClean="0">
                <a:latin typeface="Courier New" panose="02070309020205020404" pitchFamily="49" charset="0"/>
                <a:cs typeface="Courier New" panose="02070309020205020404" pitchFamily="49" charset="0"/>
              </a:rPr>
              <a:t>!AOO 05/305 VVS OBST TOWER LGT (ASR 1030610) 400109.50N0794621.10W</a:t>
            </a:r>
          </a:p>
          <a:p>
            <a:pPr>
              <a:buFontTx/>
              <a:buNone/>
            </a:pPr>
            <a:r>
              <a:rPr lang="en-US" sz="1200" b="1" dirty="0" smtClean="0">
                <a:latin typeface="Courier New" panose="02070309020205020404" pitchFamily="49" charset="0"/>
                <a:cs typeface="Courier New" panose="02070309020205020404" pitchFamily="49" charset="0"/>
              </a:rPr>
              <a:t>(6.4NM NW VVS) 1717FT (373FT AGL) OUT OF SERVICE</a:t>
            </a:r>
          </a:p>
          <a:p>
            <a:pPr>
              <a:buFontTx/>
              <a:buNone/>
            </a:pPr>
            <a:r>
              <a:rPr lang="en-US" sz="1200" b="1" dirty="0" smtClean="0">
                <a:latin typeface="Courier New" panose="02070309020205020404" pitchFamily="49" charset="0"/>
                <a:cs typeface="Courier New" panose="02070309020205020404" pitchFamily="49" charset="0"/>
              </a:rPr>
              <a:t>1405290739-1406130400</a:t>
            </a:r>
          </a:p>
          <a:p>
            <a:pPr>
              <a:buFontTx/>
              <a:buNone/>
            </a:pPr>
            <a:r>
              <a:rPr lang="en-US" sz="1200" b="1" dirty="0" smtClean="0">
                <a:latin typeface="Courier New" panose="02070309020205020404" pitchFamily="49" charset="0"/>
                <a:cs typeface="Courier New" panose="02070309020205020404" pitchFamily="49" charset="0"/>
              </a:rPr>
              <a:t>!AOO 06/018 P45 OBST TOWER LGT (ASR 1026672) 400230.60N0791726.60W</a:t>
            </a:r>
          </a:p>
          <a:p>
            <a:pPr>
              <a:buFontTx/>
              <a:buNone/>
            </a:pPr>
            <a:r>
              <a:rPr lang="en-US" sz="1200" b="1" dirty="0" smtClean="0">
                <a:latin typeface="Courier New" panose="02070309020205020404" pitchFamily="49" charset="0"/>
                <a:cs typeface="Courier New" panose="02070309020205020404" pitchFamily="49" charset="0"/>
              </a:rPr>
              <a:t>(12.1NM ESE P45) 3195FT (270FT AGL) OUT OF SERVICE</a:t>
            </a:r>
          </a:p>
          <a:p>
            <a:pPr>
              <a:buFontTx/>
              <a:buNone/>
            </a:pPr>
            <a:r>
              <a:rPr lang="en-US" sz="1200" b="1" dirty="0" smtClean="0">
                <a:latin typeface="Courier New" panose="02070309020205020404" pitchFamily="49" charset="0"/>
                <a:cs typeface="Courier New" panose="02070309020205020404" pitchFamily="49" charset="0"/>
              </a:rPr>
              <a:t>1406030710-1406180400</a:t>
            </a:r>
          </a:p>
          <a:p>
            <a:pPr>
              <a:buFontTx/>
              <a:buNone/>
            </a:pPr>
            <a:r>
              <a:rPr lang="en-US" sz="1200" b="1" dirty="0" smtClean="0">
                <a:latin typeface="Courier New" panose="02070309020205020404" pitchFamily="49" charset="0"/>
                <a:cs typeface="Courier New" panose="02070309020205020404" pitchFamily="49" charset="0"/>
              </a:rPr>
              <a:t>!AOO 05/321 P99 OBST TOWER LGT (ASR 1026289) 400543.00N0794123.30W</a:t>
            </a:r>
          </a:p>
          <a:p>
            <a:pPr>
              <a:buFontTx/>
              <a:buNone/>
            </a:pPr>
            <a:r>
              <a:rPr lang="en-US" sz="1200" b="1" dirty="0" smtClean="0">
                <a:latin typeface="Courier New" panose="02070309020205020404" pitchFamily="49" charset="0"/>
                <a:cs typeface="Courier New" panose="02070309020205020404" pitchFamily="49" charset="0"/>
              </a:rPr>
              <a:t>(6.5NM W P99) 1933FT (362FT AGL) OUT OF SERVICE 1405301813-1406141813</a:t>
            </a:r>
          </a:p>
          <a:p>
            <a:pPr>
              <a:buFontTx/>
              <a:buNone/>
            </a:pPr>
            <a:r>
              <a:rPr lang="en-US" sz="1200" b="1" dirty="0" smtClean="0">
                <a:latin typeface="Courier New" panose="02070309020205020404" pitchFamily="49" charset="0"/>
                <a:cs typeface="Courier New" panose="02070309020205020404" pitchFamily="49" charset="0"/>
              </a:rPr>
              <a:t>!LBE 05/019 LBE OBST WIND TURBINE FARM WITHIN AREA DEFINED AS 1NM</a:t>
            </a:r>
          </a:p>
          <a:p>
            <a:pPr>
              <a:buFontTx/>
              <a:buNone/>
            </a:pPr>
            <a:r>
              <a:rPr lang="en-US" sz="1200" b="1" dirty="0" smtClean="0">
                <a:latin typeface="Courier New" panose="02070309020205020404" pitchFamily="49" charset="0"/>
                <a:cs typeface="Courier New" panose="02070309020205020404" pitchFamily="49" charset="0"/>
              </a:rPr>
              <a:t>RADIUS OF 395516N0792325W (24NM S LBE) 2691FT (400FT AGL) NOT LGTD </a:t>
            </a:r>
          </a:p>
          <a:p>
            <a:pPr>
              <a:buFontTx/>
              <a:buNone/>
            </a:pPr>
            <a:r>
              <a:rPr lang="en-US" sz="1200" b="1" dirty="0" smtClean="0">
                <a:latin typeface="Courier New" panose="02070309020205020404" pitchFamily="49" charset="0"/>
                <a:cs typeface="Courier New" panose="02070309020205020404" pitchFamily="49" charset="0"/>
              </a:rPr>
              <a:t>1405280433-1406120433</a:t>
            </a:r>
          </a:p>
          <a:p>
            <a:pPr>
              <a:buFontTx/>
              <a:buNone/>
            </a:pPr>
            <a:r>
              <a:rPr lang="en-US" sz="1200" b="1" dirty="0" smtClean="0">
                <a:latin typeface="Courier New" panose="02070309020205020404" pitchFamily="49" charset="0"/>
                <a:cs typeface="Courier New" panose="02070309020205020404" pitchFamily="49" charset="0"/>
              </a:rPr>
              <a:t>!LBE 05/017 LBE OBST TOWER LGT (ASR 1231671) 402054.30N0792822.30W</a:t>
            </a:r>
          </a:p>
          <a:p>
            <a:pPr>
              <a:buFontTx/>
              <a:buNone/>
            </a:pPr>
            <a:r>
              <a:rPr lang="en-US" sz="1200" b="1" dirty="0" smtClean="0">
                <a:latin typeface="Courier New" panose="02070309020205020404" pitchFamily="49" charset="0"/>
                <a:cs typeface="Courier New" panose="02070309020205020404" pitchFamily="49" charset="0"/>
              </a:rPr>
              <a:t>(5.3NM NW LBE) 1402FT (195FT AGL) OUT OF SERVICE</a:t>
            </a:r>
          </a:p>
          <a:p>
            <a:pPr>
              <a:buFontTx/>
              <a:buNone/>
            </a:pPr>
            <a:r>
              <a:rPr lang="en-US" sz="1200" b="1" dirty="0" smtClean="0">
                <a:latin typeface="Courier New" panose="02070309020205020404" pitchFamily="49" charset="0"/>
                <a:cs typeface="Courier New" panose="02070309020205020404" pitchFamily="49" charset="0"/>
              </a:rPr>
              <a:t>1405270503-1406110403</a:t>
            </a:r>
          </a:p>
          <a:p>
            <a:pPr>
              <a:buFontTx/>
              <a:buNone/>
            </a:pPr>
            <a:r>
              <a:rPr lang="en-US" sz="1200" b="1" dirty="0" smtClean="0">
                <a:latin typeface="Courier New" panose="02070309020205020404" pitchFamily="49" charset="0"/>
                <a:cs typeface="Courier New" panose="02070309020205020404" pitchFamily="49" charset="0"/>
              </a:rPr>
              <a:t>!EKN 06/011 EKN OBST TOWER LGT (ASR 1233130) 385524.40N0795144.20W</a:t>
            </a:r>
          </a:p>
          <a:p>
            <a:pPr>
              <a:buFontTx/>
              <a:buNone/>
            </a:pPr>
            <a:r>
              <a:rPr lang="en-US" sz="1200" b="1" dirty="0" smtClean="0">
                <a:latin typeface="Courier New" panose="02070309020205020404" pitchFamily="49" charset="0"/>
                <a:cs typeface="Courier New" panose="02070309020205020404" pitchFamily="49" charset="0"/>
              </a:rPr>
              <a:t>(2.1NM N EKN) 2115FT (205FT AGL) OUT OF SERVICE 1406021711-1406171711</a:t>
            </a:r>
          </a:p>
          <a:p>
            <a:pPr>
              <a:buFontTx/>
              <a:buNone/>
            </a:pPr>
            <a:r>
              <a:rPr lang="en-US" sz="1200" b="1" dirty="0" smtClean="0">
                <a:latin typeface="Courier New" panose="02070309020205020404" pitchFamily="49" charset="0"/>
                <a:cs typeface="Courier New" panose="02070309020205020404" pitchFamily="49" charset="0"/>
              </a:rPr>
              <a:t>!AOO 05/282 G05 OBST TOWER LGT (ASR 1040945) 401706.10N0800216.20W</a:t>
            </a:r>
          </a:p>
          <a:p>
            <a:pPr>
              <a:buFontTx/>
              <a:buNone/>
            </a:pPr>
            <a:r>
              <a:rPr lang="en-US" sz="1200" b="1" dirty="0" smtClean="0">
                <a:latin typeface="Courier New" panose="02070309020205020404" pitchFamily="49" charset="0"/>
                <a:cs typeface="Courier New" panose="02070309020205020404" pitchFamily="49" charset="0"/>
              </a:rPr>
              <a:t>(2.6NM NNW G05) 1613FT (308FT AGL) OUT OF SERVICE</a:t>
            </a:r>
          </a:p>
          <a:p>
            <a:pPr>
              <a:buFontTx/>
              <a:buNone/>
            </a:pPr>
            <a:r>
              <a:rPr lang="en-US" sz="1200" b="1" dirty="0" smtClean="0">
                <a:latin typeface="Courier New" panose="02070309020205020404" pitchFamily="49" charset="0"/>
                <a:cs typeface="Courier New" panose="02070309020205020404" pitchFamily="49" charset="0"/>
              </a:rPr>
              <a:t>1405280211-1406110400</a:t>
            </a:r>
          </a:p>
          <a:p>
            <a:pPr>
              <a:buFontTx/>
              <a:buNone/>
            </a:pPr>
            <a:r>
              <a:rPr lang="en-US" sz="1200" b="1" dirty="0" smtClean="0">
                <a:latin typeface="Courier New" panose="02070309020205020404" pitchFamily="49" charset="0"/>
                <a:cs typeface="Courier New" panose="02070309020205020404" pitchFamily="49" charset="0"/>
              </a:rPr>
              <a:t>!AOO 05/193 PJC OBST TOWER LGT (ASR 1032553) 405045.10N0801323.70W</a:t>
            </a:r>
          </a:p>
          <a:p>
            <a:pPr>
              <a:buFontTx/>
              <a:buNone/>
            </a:pPr>
            <a:r>
              <a:rPr lang="en-US" sz="1200" b="1" dirty="0" smtClean="0">
                <a:latin typeface="Courier New" panose="02070309020205020404" pitchFamily="49" charset="0"/>
                <a:cs typeface="Courier New" panose="02070309020205020404" pitchFamily="49" charset="0"/>
              </a:rPr>
              <a:t>(3.8NM NW PJC) 1555FT (366FT AGL) OUT OF SERVICE</a:t>
            </a:r>
          </a:p>
          <a:p>
            <a:pPr>
              <a:buFontTx/>
              <a:buNone/>
            </a:pPr>
            <a:r>
              <a:rPr lang="en-US" sz="1200" b="1" dirty="0" smtClean="0">
                <a:latin typeface="Courier New" panose="02070309020205020404" pitchFamily="49" charset="0"/>
                <a:cs typeface="Courier New" panose="02070309020205020404" pitchFamily="49" charset="0"/>
              </a:rPr>
              <a:t>1405211230-1406051230</a:t>
            </a:r>
          </a:p>
          <a:p>
            <a:pPr>
              <a:buFontTx/>
              <a:buNone/>
            </a:pPr>
            <a:r>
              <a:rPr lang="en-US" sz="1200" b="1" dirty="0" smtClean="0">
                <a:latin typeface="Courier New" panose="02070309020205020404" pitchFamily="49" charset="0"/>
                <a:cs typeface="Courier New" panose="02070309020205020404" pitchFamily="49" charset="0"/>
              </a:rPr>
              <a:t>!AGC 06/006 AGC OBST CRANE 402057N0795631W (.5NM S AGC) </a:t>
            </a:r>
          </a:p>
          <a:p>
            <a:pPr>
              <a:buFontTx/>
              <a:buNone/>
            </a:pPr>
            <a:r>
              <a:rPr lang="en-US" sz="1200" b="1" dirty="0" smtClean="0">
                <a:latin typeface="Courier New" panose="02070309020205020404" pitchFamily="49" charset="0"/>
                <a:cs typeface="Courier New" panose="02070309020205020404" pitchFamily="49" charset="0"/>
              </a:rPr>
              <a:t>UNKNOWN (180FT AGL) FLAGGED AND LGTD 1406031157-1406032300</a:t>
            </a:r>
          </a:p>
          <a:p>
            <a:pPr>
              <a:buFontTx/>
              <a:buNone/>
            </a:pPr>
            <a:r>
              <a:rPr lang="en-US" sz="1200" b="1" dirty="0" smtClean="0">
                <a:latin typeface="Courier New" panose="02070309020205020404" pitchFamily="49" charset="0"/>
                <a:cs typeface="Courier New" panose="02070309020205020404" pitchFamily="49" charset="0"/>
              </a:rPr>
              <a:t>!AGC 05/019 AGC OBST TOWER LGT (ASR 1027985) 402949.80N0800015.90W</a:t>
            </a:r>
          </a:p>
          <a:p>
            <a:pPr>
              <a:buFontTx/>
              <a:buNone/>
            </a:pPr>
            <a:r>
              <a:rPr lang="en-US" sz="1200" b="1" dirty="0" smtClean="0">
                <a:latin typeface="Courier New" panose="02070309020205020404" pitchFamily="49" charset="0"/>
                <a:cs typeface="Courier New" panose="02070309020205020404" pitchFamily="49" charset="0"/>
              </a:rPr>
              <a:t>(9.2NM NNW AGC) 1553FT (239FT AGL) OUT OF SERVICE</a:t>
            </a:r>
          </a:p>
          <a:p>
            <a:pPr>
              <a:buFontTx/>
              <a:buNone/>
            </a:pPr>
            <a:r>
              <a:rPr lang="en-US" sz="1200" b="1" dirty="0" smtClean="0">
                <a:latin typeface="Courier New" panose="02070309020205020404" pitchFamily="49" charset="0"/>
                <a:cs typeface="Courier New" panose="02070309020205020404" pitchFamily="49" charset="0"/>
              </a:rPr>
              <a:t>1405240903-1406080903</a:t>
            </a:r>
          </a:p>
          <a:p>
            <a:pPr>
              <a:buFontTx/>
              <a:buNone/>
            </a:pPr>
            <a:r>
              <a:rPr lang="en-US" sz="1200" b="1" dirty="0" smtClean="0">
                <a:latin typeface="Courier New" panose="02070309020205020404" pitchFamily="49" charset="0"/>
                <a:cs typeface="Courier New" panose="02070309020205020404" pitchFamily="49" charset="0"/>
              </a:rPr>
              <a:t>!AGC 05/020 AGC OBST TOWER LGT (ASR 1025971) 402938.00N0800108.00W</a:t>
            </a:r>
          </a:p>
          <a:p>
            <a:pPr>
              <a:buFontTx/>
              <a:buNone/>
            </a:pPr>
            <a:r>
              <a:rPr lang="en-US" sz="1200" b="1" dirty="0" smtClean="0">
                <a:latin typeface="Courier New" panose="02070309020205020404" pitchFamily="49" charset="0"/>
                <a:cs typeface="Courier New" panose="02070309020205020404" pitchFamily="49" charset="0"/>
              </a:rPr>
              <a:t>(9.3NM NNW AGC) 2048FT (684FT AGL) OUT OF SERVICE</a:t>
            </a:r>
          </a:p>
          <a:p>
            <a:pPr>
              <a:buFontTx/>
              <a:buNone/>
            </a:pPr>
            <a:r>
              <a:rPr lang="en-US" sz="1200" b="1" dirty="0" smtClean="0">
                <a:latin typeface="Courier New" panose="02070309020205020404" pitchFamily="49" charset="0"/>
                <a:cs typeface="Courier New" panose="02070309020205020404" pitchFamily="49" charset="0"/>
              </a:rPr>
              <a:t>1405241105-1406081105</a:t>
            </a:r>
          </a:p>
          <a:p>
            <a:pPr>
              <a:buFontTx/>
              <a:buNone/>
            </a:pPr>
            <a:r>
              <a:rPr lang="en-US" sz="1200" b="1" dirty="0" smtClean="0">
                <a:latin typeface="Courier New" panose="02070309020205020404" pitchFamily="49" charset="0"/>
                <a:cs typeface="Courier New" panose="02070309020205020404" pitchFamily="49" charset="0"/>
              </a:rPr>
              <a:t>!AGC 12/086 AGC OBST CRANE 402717N0795948W (6NM NNW AGC) 1497FT</a:t>
            </a:r>
          </a:p>
          <a:p>
            <a:pPr>
              <a:buFontTx/>
              <a:buNone/>
            </a:pPr>
            <a:r>
              <a:rPr lang="en-US" sz="1200" b="1" dirty="0" smtClean="0">
                <a:latin typeface="Courier New" panose="02070309020205020404" pitchFamily="49" charset="0"/>
                <a:cs typeface="Courier New" panose="02070309020205020404" pitchFamily="49" charset="0"/>
              </a:rPr>
              <a:t>(792FT AGL) FLAGGED AND LGTD 1312212046-1412312359EST</a:t>
            </a:r>
          </a:p>
          <a:p>
            <a:pPr>
              <a:buFontTx/>
              <a:buNone/>
            </a:pPr>
            <a:r>
              <a:rPr lang="en-US" sz="1200" b="1" dirty="0" smtClean="0">
                <a:latin typeface="Courier New" panose="02070309020205020404" pitchFamily="49" charset="0"/>
                <a:cs typeface="Courier New" panose="02070309020205020404" pitchFamily="49" charset="0"/>
              </a:rPr>
              <a:t>!AOO 05/324 9G1 OBST TOWER LGT (ASR 1028249) 403527.00N0793428.00W</a:t>
            </a:r>
          </a:p>
          <a:p>
            <a:pPr>
              <a:buFontTx/>
              <a:buNone/>
            </a:pPr>
            <a:r>
              <a:rPr lang="en-US" sz="1200" b="1" dirty="0" smtClean="0">
                <a:latin typeface="Courier New" panose="02070309020205020404" pitchFamily="49" charset="0"/>
                <a:cs typeface="Courier New" panose="02070309020205020404" pitchFamily="49" charset="0"/>
              </a:rPr>
              <a:t>(11.4NM E 9G1) 1448FT (228FT AGL) OUT OF SERVICE</a:t>
            </a:r>
          </a:p>
          <a:p>
            <a:pPr>
              <a:buFontTx/>
              <a:buNone/>
            </a:pPr>
            <a:r>
              <a:rPr lang="en-US" sz="1200" b="1" dirty="0" smtClean="0">
                <a:latin typeface="Courier New" panose="02070309020205020404" pitchFamily="49" charset="0"/>
                <a:cs typeface="Courier New" panose="02070309020205020404" pitchFamily="49" charset="0"/>
              </a:rPr>
              <a:t>1405310654-1406150654</a:t>
            </a:r>
          </a:p>
          <a:p>
            <a:pPr>
              <a:buFontTx/>
              <a:buNone/>
            </a:pPr>
            <a:r>
              <a:rPr lang="en-US" sz="1200" b="1" dirty="0" smtClean="0">
                <a:latin typeface="Courier New" panose="02070309020205020404" pitchFamily="49" charset="0"/>
                <a:cs typeface="Courier New" panose="02070309020205020404" pitchFamily="49" charset="0"/>
              </a:rPr>
              <a:t>!PIT 06/006 PIT OBST TOWER LGT (ASR 1274951) 403137.70N0800344.90W</a:t>
            </a:r>
          </a:p>
          <a:p>
            <a:pPr>
              <a:buFontTx/>
              <a:buNone/>
            </a:pPr>
            <a:r>
              <a:rPr lang="en-US" sz="1200" b="1" dirty="0" smtClean="0">
                <a:latin typeface="Courier New" panose="02070309020205020404" pitchFamily="49" charset="0"/>
                <a:cs typeface="Courier New" panose="02070309020205020404" pitchFamily="49" charset="0"/>
              </a:rPr>
              <a:t>(8.0NM ENE PIT) 1423FT (218FT AGL) OUT OF SERVICE</a:t>
            </a:r>
          </a:p>
          <a:p>
            <a:pPr>
              <a:buFontTx/>
              <a:buNone/>
            </a:pPr>
            <a:r>
              <a:rPr lang="en-US" sz="1200" b="1" dirty="0" smtClean="0">
                <a:latin typeface="Courier New" panose="02070309020205020404" pitchFamily="49" charset="0"/>
                <a:cs typeface="Courier New" panose="02070309020205020404" pitchFamily="49" charset="0"/>
              </a:rPr>
              <a:t>1406021550-1406171550</a:t>
            </a:r>
          </a:p>
          <a:p>
            <a:pPr>
              <a:buFontTx/>
              <a:buNone/>
            </a:pPr>
            <a:r>
              <a:rPr lang="en-US" sz="1200" b="1" dirty="0" smtClean="0">
                <a:latin typeface="Courier New" panose="02070309020205020404" pitchFamily="49" charset="0"/>
                <a:cs typeface="Courier New" panose="02070309020205020404" pitchFamily="49" charset="0"/>
              </a:rPr>
              <a:t>!PIT 05/156 PIT OBST CRANE 402627N0801803W (3.55NM SW APCH END RWY</a:t>
            </a:r>
          </a:p>
          <a:p>
            <a:pPr>
              <a:buFontTx/>
              <a:buNone/>
            </a:pPr>
            <a:r>
              <a:rPr lang="en-US" sz="1200" b="1" dirty="0" smtClean="0">
                <a:latin typeface="Courier New" panose="02070309020205020404" pitchFamily="49" charset="0"/>
                <a:cs typeface="Courier New" panose="02070309020205020404" pitchFamily="49" charset="0"/>
              </a:rPr>
              <a:t>10R) </a:t>
            </a:r>
          </a:p>
          <a:p>
            <a:pPr>
              <a:buFontTx/>
              <a:buNone/>
            </a:pPr>
            <a:r>
              <a:rPr lang="en-US" sz="1200" b="1" dirty="0" smtClean="0">
                <a:latin typeface="Courier New" panose="02070309020205020404" pitchFamily="49" charset="0"/>
                <a:cs typeface="Courier New" panose="02070309020205020404" pitchFamily="49" charset="0"/>
              </a:rPr>
              <a:t> 1454FT (200FT AGL) FLAGGED AND LGTD 1405291930-1406302359EST</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  Navigation NOTAMs  ********</a:t>
            </a:r>
          </a:p>
          <a:p>
            <a:pPr>
              <a:buFontTx/>
              <a:buNone/>
            </a:pPr>
            <a:r>
              <a:rPr lang="en-US" sz="1200" b="1" dirty="0" smtClean="0">
                <a:latin typeface="Courier New" panose="02070309020205020404" pitchFamily="49" charset="0"/>
                <a:cs typeface="Courier New" panose="02070309020205020404" pitchFamily="49" charset="0"/>
              </a:rPr>
              <a:t>!DCA 12/341 GAI NAV NDB OUT OF SERVICE 1312211601-PERM</a:t>
            </a:r>
          </a:p>
          <a:p>
            <a:pPr>
              <a:buFontTx/>
              <a:buNone/>
            </a:pPr>
            <a:r>
              <a:rPr lang="en-US" sz="1200" b="1" dirty="0" smtClean="0">
                <a:latin typeface="Courier New" panose="02070309020205020404" pitchFamily="49" charset="0"/>
                <a:cs typeface="Courier New" panose="02070309020205020404" pitchFamily="49" charset="0"/>
              </a:rPr>
              <a:t>!MRB 05/027 MRB NAV TACAN AZM OUT OF SERVICE 1405301714-1406122000EST</a:t>
            </a:r>
          </a:p>
          <a:p>
            <a:pPr>
              <a:buFontTx/>
              <a:buNone/>
            </a:pPr>
            <a:r>
              <a:rPr lang="en-US" sz="1200" b="1" dirty="0" smtClean="0">
                <a:latin typeface="Courier New" panose="02070309020205020404" pitchFamily="49" charset="0"/>
                <a:cs typeface="Courier New" panose="02070309020205020404" pitchFamily="49" charset="0"/>
              </a:rPr>
              <a:t>!MRB 05/026 MRB NAV TACAN OUT OF SERVICE 1405281756-1406252000EST</a:t>
            </a:r>
          </a:p>
          <a:p>
            <a:pPr>
              <a:buFontTx/>
              <a:buNone/>
            </a:pPr>
            <a:r>
              <a:rPr lang="en-US" sz="1200" b="1" dirty="0" smtClean="0">
                <a:latin typeface="Courier New" panose="02070309020205020404" pitchFamily="49" charset="0"/>
                <a:cs typeface="Courier New" panose="02070309020205020404" pitchFamily="49" charset="0"/>
              </a:rPr>
              <a:t>!AOO 04/257 PSB NAV VOR GROUND RECEIVER CHECKPOINT OTS</a:t>
            </a:r>
          </a:p>
          <a:p>
            <a:pPr>
              <a:buFontTx/>
              <a:buNone/>
            </a:pPr>
            <a:r>
              <a:rPr lang="en-US" sz="1200" b="1" dirty="0" smtClean="0">
                <a:latin typeface="Courier New" panose="02070309020205020404" pitchFamily="49" charset="0"/>
                <a:cs typeface="Courier New" panose="02070309020205020404" pitchFamily="49" charset="0"/>
              </a:rPr>
              <a:t>!EKN 04/050 GRV NAV DME UNUSBL 307-070 BYD 20 BLW 5000/071-306 </a:t>
            </a:r>
          </a:p>
          <a:p>
            <a:pPr>
              <a:buFontTx/>
              <a:buNone/>
            </a:pPr>
            <a:r>
              <a:rPr lang="en-US" sz="1200" b="1" dirty="0" smtClean="0">
                <a:latin typeface="Courier New" panose="02070309020205020404" pitchFamily="49" charset="0"/>
                <a:cs typeface="Courier New" panose="02070309020205020404" pitchFamily="49" charset="0"/>
              </a:rPr>
              <a:t>BYD 20 BLW 6000/108-113 BYD 38/325-345 BYD 35</a:t>
            </a:r>
          </a:p>
          <a:p>
            <a:pPr>
              <a:buFontTx/>
              <a:buNone/>
            </a:pPr>
            <a:r>
              <a:rPr lang="en-US" sz="1200" b="1" dirty="0" smtClean="0">
                <a:latin typeface="Courier New" panose="02070309020205020404" pitchFamily="49" charset="0"/>
                <a:cs typeface="Courier New" panose="02070309020205020404" pitchFamily="49" charset="0"/>
              </a:rPr>
              <a:t>!EKN 05/078 GRV NAV DME TACTICAL AIR NAVIGATION WITH DME ONLY (DMER)</a:t>
            </a:r>
          </a:p>
          <a:p>
            <a:pPr>
              <a:buFontTx/>
              <a:buNone/>
            </a:pPr>
            <a:r>
              <a:rPr lang="en-US" sz="1200" b="1" dirty="0" smtClean="0">
                <a:latin typeface="Courier New" panose="02070309020205020404" pitchFamily="49" charset="0"/>
                <a:cs typeface="Courier New" panose="02070309020205020404" pitchFamily="49" charset="0"/>
              </a:rPr>
              <a:t> COMMISSIONED</a:t>
            </a:r>
          </a:p>
          <a:p>
            <a:pPr>
              <a:buFontTx/>
              <a:buNone/>
            </a:pPr>
            <a:r>
              <a:rPr lang="en-US" sz="1200" b="1" dirty="0" smtClean="0">
                <a:latin typeface="Courier New" panose="02070309020205020404" pitchFamily="49" charset="0"/>
                <a:cs typeface="Courier New" panose="02070309020205020404" pitchFamily="49" charset="0"/>
              </a:rPr>
              <a:t>!EKN 04/234 GRV NAV VOR OUT OF SERVICE 1405011400-1505011630</a:t>
            </a:r>
          </a:p>
          <a:p>
            <a:pPr>
              <a:buFontTx/>
              <a:buNone/>
            </a:pPr>
            <a:r>
              <a:rPr lang="en-US" sz="1200" b="1" dirty="0" smtClean="0">
                <a:latin typeface="Courier New" panose="02070309020205020404" pitchFamily="49" charset="0"/>
                <a:cs typeface="Courier New" panose="02070309020205020404" pitchFamily="49" charset="0"/>
              </a:rPr>
              <a:t>!AOO 11/075 IHD NAV VOR OTS</a:t>
            </a:r>
          </a:p>
          <a:p>
            <a:pPr>
              <a:buFontTx/>
              <a:buNone/>
            </a:pPr>
            <a:r>
              <a:rPr lang="en-US" sz="1200" b="1" dirty="0" smtClean="0">
                <a:latin typeface="Courier New" panose="02070309020205020404" pitchFamily="49" charset="0"/>
                <a:cs typeface="Courier New" panose="02070309020205020404" pitchFamily="49" charset="0"/>
              </a:rPr>
              <a:t>!LBE 04/003 LBE NAV BENJE BHU NDB OUT OF SERVICE 1404031437-PERM</a:t>
            </a:r>
          </a:p>
          <a:p>
            <a:pPr>
              <a:buFontTx/>
              <a:buNone/>
            </a:pPr>
            <a:r>
              <a:rPr lang="en-US" sz="1200" b="1" dirty="0" smtClean="0">
                <a:latin typeface="Courier New" panose="02070309020205020404" pitchFamily="49" charset="0"/>
                <a:cs typeface="Courier New" panose="02070309020205020404" pitchFamily="49" charset="0"/>
              </a:rPr>
              <a:t>!EKN 03/174 EKN NAV LOCALIZER TYPE DIRECTIONAL AID OUT OF SERVICE</a:t>
            </a:r>
          </a:p>
          <a:p>
            <a:pPr>
              <a:buFontTx/>
              <a:buNone/>
            </a:pPr>
            <a:r>
              <a:rPr lang="en-US" sz="1200" b="1" dirty="0" smtClean="0">
                <a:latin typeface="Courier New" panose="02070309020205020404" pitchFamily="49" charset="0"/>
                <a:cs typeface="Courier New" panose="02070309020205020404" pitchFamily="49" charset="0"/>
              </a:rPr>
              <a:t>1403262053-1407252000EST</a:t>
            </a:r>
          </a:p>
          <a:p>
            <a:pPr>
              <a:buFontTx/>
              <a:buNone/>
            </a:pPr>
            <a:r>
              <a:rPr lang="en-US" sz="1200" b="1" dirty="0" smtClean="0">
                <a:latin typeface="Courier New" panose="02070309020205020404" pitchFamily="49" charset="0"/>
                <a:cs typeface="Courier New" panose="02070309020205020404" pitchFamily="49" charset="0"/>
              </a:rPr>
              <a:t>!EKN 01/128 EKN NAV LOCALIZER TYPE DIRECTIONAL AID UNUSABLE</a:t>
            </a:r>
          </a:p>
          <a:p>
            <a:pPr>
              <a:buFontTx/>
              <a:buNone/>
            </a:pPr>
            <a:r>
              <a:rPr lang="en-US" sz="1200" b="1" dirty="0" smtClean="0">
                <a:latin typeface="Courier New" panose="02070309020205020404" pitchFamily="49" charset="0"/>
                <a:cs typeface="Courier New" panose="02070309020205020404" pitchFamily="49" charset="0"/>
              </a:rPr>
              <a:t>1401091649-1412312359EST</a:t>
            </a:r>
          </a:p>
          <a:p>
            <a:pPr>
              <a:buFontTx/>
              <a:buNone/>
            </a:pPr>
            <a:r>
              <a:rPr lang="en-US" sz="1200" b="1" dirty="0" smtClean="0">
                <a:latin typeface="Courier New" panose="02070309020205020404" pitchFamily="49" charset="0"/>
                <a:cs typeface="Courier New" panose="02070309020205020404" pitchFamily="49" charset="0"/>
              </a:rPr>
              <a:t>!AGC 04/008 AGC NAV ILS RWY 28 OM DCMSN WEF 1304111610</a:t>
            </a:r>
          </a:p>
          <a:p>
            <a:pPr>
              <a:buFontTx/>
              <a:buNone/>
            </a:pPr>
            <a:r>
              <a:rPr lang="en-US" sz="1200" b="1" dirty="0" smtClean="0">
                <a:latin typeface="Courier New" panose="02070309020205020404" pitchFamily="49" charset="0"/>
                <a:cs typeface="Courier New" panose="02070309020205020404" pitchFamily="49" charset="0"/>
              </a:rPr>
              <a:t>!PIT 04/063 PIT NAV ILS RWY 32 LOC/GP/DME OUT OF SERVICE</a:t>
            </a:r>
          </a:p>
          <a:p>
            <a:pPr>
              <a:buFontTx/>
              <a:buNone/>
            </a:pPr>
            <a:r>
              <a:rPr lang="en-US" sz="1200" b="1" dirty="0" smtClean="0">
                <a:latin typeface="Courier New" panose="02070309020205020404" pitchFamily="49" charset="0"/>
                <a:cs typeface="Courier New" panose="02070309020205020404" pitchFamily="49" charset="0"/>
              </a:rPr>
              <a:t>1404141145-1411282000</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  Communication NOTAMs  ********</a:t>
            </a:r>
          </a:p>
          <a:p>
            <a:pPr>
              <a:buFontTx/>
              <a:buNone/>
            </a:pPr>
            <a:r>
              <a:rPr lang="en-US" sz="1200" b="1" dirty="0" smtClean="0">
                <a:latin typeface="Courier New" panose="02070309020205020404" pitchFamily="49" charset="0"/>
                <a:cs typeface="Courier New" panose="02070309020205020404" pitchFamily="49" charset="0"/>
              </a:rPr>
              <a:t>!DCA 07/220 ZDC COM RTR QXC COMISSIONING DELAYED 272.75 REMAIN IN</a:t>
            </a:r>
          </a:p>
          <a:p>
            <a:pPr>
              <a:buFontTx/>
              <a:buNone/>
            </a:pPr>
            <a:r>
              <a:rPr lang="en-US" sz="1200" b="1" dirty="0" smtClean="0">
                <a:latin typeface="Courier New" panose="02070309020205020404" pitchFamily="49" charset="0"/>
                <a:cs typeface="Courier New" panose="02070309020205020404" pitchFamily="49" charset="0"/>
              </a:rPr>
              <a:t>USE</a:t>
            </a:r>
          </a:p>
          <a:p>
            <a:pPr>
              <a:buFontTx/>
              <a:buNone/>
            </a:pPr>
            <a:r>
              <a:rPr lang="en-US" sz="1200" b="1" dirty="0" smtClean="0">
                <a:latin typeface="Courier New" panose="02070309020205020404" pitchFamily="49" charset="0"/>
                <a:cs typeface="Courier New" panose="02070309020205020404" pitchFamily="49" charset="0"/>
              </a:rPr>
              <a:t>!DCA 01/053 ZDC COM REMOTE TRANSMITTER/RECEIVER 269.375 VICE 317.70</a:t>
            </a:r>
          </a:p>
          <a:p>
            <a:pPr>
              <a:buFontTx/>
              <a:buNone/>
            </a:pPr>
            <a:r>
              <a:rPr lang="en-US" sz="1200" b="1" dirty="0" smtClean="0">
                <a:latin typeface="Courier New" panose="02070309020205020404" pitchFamily="49" charset="0"/>
                <a:cs typeface="Courier New" panose="02070309020205020404" pitchFamily="49" charset="0"/>
              </a:rPr>
              <a:t>WEF 1101060001</a:t>
            </a:r>
          </a:p>
          <a:p>
            <a:pPr>
              <a:buFontTx/>
              <a:buNone/>
            </a:pPr>
            <a:r>
              <a:rPr lang="en-US" sz="1200" b="1" dirty="0" smtClean="0">
                <a:latin typeface="Courier New" panose="02070309020205020404" pitchFamily="49" charset="0"/>
                <a:cs typeface="Courier New" panose="02070309020205020404" pitchFamily="49" charset="0"/>
              </a:rPr>
              <a:t>!CLE 12/462 ZOB COM WEST VIRGINIA CLARKSBURG APPROACH CONTROL</a:t>
            </a:r>
          </a:p>
          <a:p>
            <a:pPr>
              <a:buFontTx/>
              <a:buNone/>
            </a:pPr>
            <a:r>
              <a:rPr lang="en-US" sz="1200" b="1" dirty="0" smtClean="0">
                <a:latin typeface="Courier New" panose="02070309020205020404" pitchFamily="49" charset="0"/>
                <a:cs typeface="Courier New" panose="02070309020205020404" pitchFamily="49" charset="0"/>
              </a:rPr>
              <a:t>119.425 1000-1100 MON-FRI PLUS SEE AIRPORT FACILITY DIRECTORY</a:t>
            </a:r>
          </a:p>
          <a:p>
            <a:pPr>
              <a:buFontTx/>
              <a:buNone/>
            </a:pPr>
            <a:r>
              <a:rPr lang="en-US" sz="1200" b="1" dirty="0" smtClean="0">
                <a:latin typeface="Courier New" panose="02070309020205020404" pitchFamily="49" charset="0"/>
                <a:cs typeface="Courier New" panose="02070309020205020404" pitchFamily="49" charset="0"/>
              </a:rPr>
              <a:t>1312171406-PERM</a:t>
            </a:r>
          </a:p>
          <a:p>
            <a:pPr>
              <a:buFontTx/>
              <a:buNone/>
            </a:pPr>
            <a:r>
              <a:rPr lang="en-US" sz="1200" b="1" dirty="0" smtClean="0">
                <a:latin typeface="Courier New" panose="02070309020205020404" pitchFamily="49" charset="0"/>
                <a:cs typeface="Courier New" panose="02070309020205020404" pitchFamily="49" charset="0"/>
              </a:rPr>
              <a:t>!IPT 05/074 N68 COM COMMON TFC ADVISORY FREQ 122.8 CHANGED TO 122.9</a:t>
            </a:r>
          </a:p>
          <a:p>
            <a:pPr>
              <a:buFontTx/>
              <a:buNone/>
            </a:pPr>
            <a:r>
              <a:rPr lang="en-US" sz="1200" b="1" dirty="0" smtClean="0">
                <a:latin typeface="Courier New" panose="02070309020205020404" pitchFamily="49" charset="0"/>
                <a:cs typeface="Courier New" panose="02070309020205020404" pitchFamily="49" charset="0"/>
              </a:rPr>
              <a:t>1405071820-PERM</a:t>
            </a:r>
          </a:p>
          <a:p>
            <a:pPr>
              <a:buFontTx/>
              <a:buNone/>
            </a:pPr>
            <a:r>
              <a:rPr lang="en-US" sz="1200" b="1" dirty="0" smtClean="0">
                <a:latin typeface="Courier New" panose="02070309020205020404" pitchFamily="49" charset="0"/>
                <a:cs typeface="Courier New" panose="02070309020205020404" pitchFamily="49" charset="0"/>
              </a:rPr>
              <a:t>!AGC 05/021 AGC COM EN ROUTE FLIGHT ADVISORY SERVICE OUTLET 122.0 OUT</a:t>
            </a:r>
          </a:p>
          <a:p>
            <a:pPr>
              <a:buFontTx/>
              <a:buNone/>
            </a:pPr>
            <a:r>
              <a:rPr lang="en-US" sz="1200" b="1" dirty="0" smtClean="0">
                <a:latin typeface="Courier New" panose="02070309020205020404" pitchFamily="49" charset="0"/>
                <a:cs typeface="Courier New" panose="02070309020205020404" pitchFamily="49" charset="0"/>
              </a:rPr>
              <a:t>OF SERVICE 1405261220-1405301220EST</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  Airspace NOTAMs  ********</a:t>
            </a:r>
          </a:p>
          <a:p>
            <a:pPr>
              <a:buFontTx/>
              <a:buNone/>
            </a:pPr>
            <a:r>
              <a:rPr lang="en-US" sz="1200" b="1" dirty="0" smtClean="0">
                <a:latin typeface="Courier New" panose="02070309020205020404" pitchFamily="49" charset="0"/>
                <a:cs typeface="Courier New" panose="02070309020205020404" pitchFamily="49" charset="0"/>
              </a:rPr>
              <a:t>!SUAE 06/150 ZDC AIRSPACE R6613A ACT SFC-15000FT</a:t>
            </a:r>
          </a:p>
          <a:p>
            <a:pPr>
              <a:buFontTx/>
              <a:buNone/>
            </a:pPr>
            <a:r>
              <a:rPr lang="en-US" sz="1200" b="1" dirty="0" smtClean="0">
                <a:latin typeface="Courier New" panose="02070309020205020404" pitchFamily="49" charset="0"/>
                <a:cs typeface="Courier New" panose="02070309020205020404" pitchFamily="49" charset="0"/>
              </a:rPr>
              <a:t>1406042200-1406050500</a:t>
            </a:r>
          </a:p>
          <a:p>
            <a:pPr>
              <a:buFontTx/>
              <a:buNone/>
            </a:pPr>
            <a:r>
              <a:rPr lang="en-US" sz="1200" b="1" dirty="0" smtClean="0">
                <a:latin typeface="Courier New" panose="02070309020205020404" pitchFamily="49" charset="0"/>
                <a:cs typeface="Courier New" panose="02070309020205020404" pitchFamily="49" charset="0"/>
              </a:rPr>
              <a:t>!SUAE 06/151 ZDC AIRSPACE R6611A ACT SFC-15000FT</a:t>
            </a:r>
          </a:p>
          <a:p>
            <a:pPr>
              <a:buFontTx/>
              <a:buNone/>
            </a:pPr>
            <a:r>
              <a:rPr lang="en-US" sz="1200" b="1" dirty="0" smtClean="0">
                <a:latin typeface="Courier New" panose="02070309020205020404" pitchFamily="49" charset="0"/>
                <a:cs typeface="Courier New" panose="02070309020205020404" pitchFamily="49" charset="0"/>
              </a:rPr>
              <a:t>1406042200-1406050500</a:t>
            </a:r>
          </a:p>
          <a:p>
            <a:pPr>
              <a:buFontTx/>
              <a:buNone/>
            </a:pPr>
            <a:r>
              <a:rPr lang="en-US" sz="1200" b="1" dirty="0" smtClean="0">
                <a:latin typeface="Courier New" panose="02070309020205020404" pitchFamily="49" charset="0"/>
                <a:cs typeface="Courier New" panose="02070309020205020404" pitchFamily="49" charset="0"/>
              </a:rPr>
              <a:t>!SUAE 06/147 ZDC AIRSPACE R6613A ACT SFC-FL400 1406042101-1406042200</a:t>
            </a:r>
          </a:p>
          <a:p>
            <a:pPr>
              <a:buFontTx/>
              <a:buNone/>
            </a:pPr>
            <a:r>
              <a:rPr lang="en-US" sz="1200" b="1" dirty="0" smtClean="0">
                <a:latin typeface="Courier New" panose="02070309020205020404" pitchFamily="49" charset="0"/>
                <a:cs typeface="Courier New" panose="02070309020205020404" pitchFamily="49" charset="0"/>
              </a:rPr>
              <a:t>!SUAE 06/148 ZDC AIRSPACE R6613A ACT SFC-15000FT</a:t>
            </a:r>
          </a:p>
          <a:p>
            <a:pPr>
              <a:buFontTx/>
              <a:buNone/>
            </a:pPr>
            <a:r>
              <a:rPr lang="en-US" sz="1200" b="1" dirty="0" smtClean="0">
                <a:latin typeface="Courier New" panose="02070309020205020404" pitchFamily="49" charset="0"/>
                <a:cs typeface="Courier New" panose="02070309020205020404" pitchFamily="49" charset="0"/>
              </a:rPr>
              <a:t>1406032200-1406040500</a:t>
            </a:r>
          </a:p>
          <a:p>
            <a:pPr>
              <a:buFontTx/>
              <a:buNone/>
            </a:pPr>
            <a:r>
              <a:rPr lang="en-US" sz="1200" b="1" dirty="0" smtClean="0">
                <a:latin typeface="Courier New" panose="02070309020205020404" pitchFamily="49" charset="0"/>
                <a:cs typeface="Courier New" panose="02070309020205020404" pitchFamily="49" charset="0"/>
              </a:rPr>
              <a:t>!SUAE 06/146 ZDC AIRSPACE R6613B ACT FL400-FL600</a:t>
            </a:r>
          </a:p>
          <a:p>
            <a:pPr>
              <a:buFontTx/>
              <a:buNone/>
            </a:pPr>
            <a:r>
              <a:rPr lang="en-US" sz="1200" b="1" dirty="0" smtClean="0">
                <a:latin typeface="Courier New" panose="02070309020205020404" pitchFamily="49" charset="0"/>
                <a:cs typeface="Courier New" panose="02070309020205020404" pitchFamily="49" charset="0"/>
              </a:rPr>
              <a:t>1406031200-1406032200</a:t>
            </a:r>
          </a:p>
          <a:p>
            <a:pPr>
              <a:buFontTx/>
              <a:buNone/>
            </a:pPr>
            <a:r>
              <a:rPr lang="en-US" sz="1200" b="1" dirty="0" smtClean="0">
                <a:latin typeface="Courier New" panose="02070309020205020404" pitchFamily="49" charset="0"/>
                <a:cs typeface="Courier New" panose="02070309020205020404" pitchFamily="49" charset="0"/>
              </a:rPr>
              <a:t>!SUAE 06/145 ZDC AIRSPACE R6613B ACT FL400-FL600</a:t>
            </a:r>
          </a:p>
          <a:p>
            <a:pPr>
              <a:buFontTx/>
              <a:buNone/>
            </a:pPr>
            <a:r>
              <a:rPr lang="en-US" sz="1200" b="1" dirty="0" smtClean="0">
                <a:latin typeface="Courier New" panose="02070309020205020404" pitchFamily="49" charset="0"/>
                <a:cs typeface="Courier New" panose="02070309020205020404" pitchFamily="49" charset="0"/>
              </a:rPr>
              <a:t>1406041200-1406042200</a:t>
            </a:r>
          </a:p>
          <a:p>
            <a:pPr>
              <a:buFontTx/>
              <a:buNone/>
            </a:pPr>
            <a:r>
              <a:rPr lang="en-US" sz="1200" b="1" dirty="0" smtClean="0">
                <a:latin typeface="Courier New" panose="02070309020205020404" pitchFamily="49" charset="0"/>
                <a:cs typeface="Courier New" panose="02070309020205020404" pitchFamily="49" charset="0"/>
              </a:rPr>
              <a:t>!SUAE 06/141 ZDC AIRSPACE R6611B ACT FL400-FL600</a:t>
            </a:r>
          </a:p>
          <a:p>
            <a:pPr>
              <a:buFontTx/>
              <a:buNone/>
            </a:pPr>
            <a:r>
              <a:rPr lang="en-US" sz="1200" b="1" dirty="0" smtClean="0">
                <a:latin typeface="Courier New" panose="02070309020205020404" pitchFamily="49" charset="0"/>
                <a:cs typeface="Courier New" panose="02070309020205020404" pitchFamily="49" charset="0"/>
              </a:rPr>
              <a:t>1406041200-1406042200</a:t>
            </a:r>
          </a:p>
          <a:p>
            <a:pPr>
              <a:buFontTx/>
              <a:buNone/>
            </a:pPr>
            <a:r>
              <a:rPr lang="en-US" sz="1200" b="1" dirty="0" smtClean="0">
                <a:latin typeface="Courier New" panose="02070309020205020404" pitchFamily="49" charset="0"/>
                <a:cs typeface="Courier New" panose="02070309020205020404" pitchFamily="49" charset="0"/>
              </a:rPr>
              <a:t>!SUAE 06/144 ZDC AIRSPACE R6611A ACT SFC-FL400 1406042101-1406042200</a:t>
            </a:r>
          </a:p>
          <a:p>
            <a:pPr>
              <a:buFontTx/>
              <a:buNone/>
            </a:pPr>
            <a:r>
              <a:rPr lang="en-US" sz="1200" b="1" dirty="0" smtClean="0">
                <a:latin typeface="Courier New" panose="02070309020205020404" pitchFamily="49" charset="0"/>
                <a:cs typeface="Courier New" panose="02070309020205020404" pitchFamily="49" charset="0"/>
              </a:rPr>
              <a:t>!SUAE 06/143 ZDC AIRSPACE R6611A ACT SFC-FL400 1406032101-1406032200</a:t>
            </a:r>
          </a:p>
          <a:p>
            <a:pPr>
              <a:buFontTx/>
              <a:buNone/>
            </a:pPr>
            <a:r>
              <a:rPr lang="en-US" sz="1200" b="1" dirty="0" smtClean="0">
                <a:latin typeface="Courier New" panose="02070309020205020404" pitchFamily="49" charset="0"/>
                <a:cs typeface="Courier New" panose="02070309020205020404" pitchFamily="49" charset="0"/>
              </a:rPr>
              <a:t>!SUAE 06/142 ZDC AIRSPACE R6611A ACT SFC-15000FT</a:t>
            </a:r>
          </a:p>
          <a:p>
            <a:pPr>
              <a:buFontTx/>
              <a:buNone/>
            </a:pPr>
            <a:r>
              <a:rPr lang="en-US" sz="1200" b="1" dirty="0" smtClean="0">
                <a:latin typeface="Courier New" panose="02070309020205020404" pitchFamily="49" charset="0"/>
                <a:cs typeface="Courier New" panose="02070309020205020404" pitchFamily="49" charset="0"/>
              </a:rPr>
              <a:t>1406032200-1406040500</a:t>
            </a:r>
          </a:p>
          <a:p>
            <a:pPr>
              <a:buFontTx/>
              <a:buNone/>
            </a:pPr>
            <a:r>
              <a:rPr lang="en-US" sz="1200" b="1" dirty="0" smtClean="0">
                <a:latin typeface="Courier New" panose="02070309020205020404" pitchFamily="49" charset="0"/>
                <a:cs typeface="Courier New" panose="02070309020205020404" pitchFamily="49" charset="0"/>
              </a:rPr>
              <a:t>!SUAE 06/140 ZDC AIRSPACE R6611B ACT FL400-FL600</a:t>
            </a:r>
          </a:p>
          <a:p>
            <a:pPr>
              <a:buFontTx/>
              <a:buNone/>
            </a:pPr>
            <a:r>
              <a:rPr lang="en-US" sz="1200" b="1" dirty="0" smtClean="0">
                <a:latin typeface="Courier New" panose="02070309020205020404" pitchFamily="49" charset="0"/>
                <a:cs typeface="Courier New" panose="02070309020205020404" pitchFamily="49" charset="0"/>
              </a:rPr>
              <a:t>1406031200-1406032200</a:t>
            </a:r>
          </a:p>
          <a:p>
            <a:pPr>
              <a:buFontTx/>
              <a:buNone/>
            </a:pPr>
            <a:r>
              <a:rPr lang="en-US" sz="1200" b="1" dirty="0" smtClean="0">
                <a:latin typeface="Courier New" panose="02070309020205020404" pitchFamily="49" charset="0"/>
                <a:cs typeface="Courier New" panose="02070309020205020404" pitchFamily="49" charset="0"/>
              </a:rPr>
              <a:t>!SUAE 06/139 ZDC AIRSPACE R6612 ACT SFC-7000FT 1406042101-1406050500</a:t>
            </a:r>
          </a:p>
          <a:p>
            <a:pPr>
              <a:buFontTx/>
              <a:buNone/>
            </a:pPr>
            <a:r>
              <a:rPr lang="en-US" sz="1200" b="1" dirty="0" smtClean="0">
                <a:latin typeface="Courier New" panose="02070309020205020404" pitchFamily="49" charset="0"/>
                <a:cs typeface="Courier New" panose="02070309020205020404" pitchFamily="49" charset="0"/>
              </a:rPr>
              <a:t>!SUAE 06/198 ZDC AIRSPACE R6611B ACT FL400-FL600</a:t>
            </a:r>
          </a:p>
          <a:p>
            <a:pPr>
              <a:buFontTx/>
              <a:buNone/>
            </a:pPr>
            <a:r>
              <a:rPr lang="en-US" sz="1200" b="1" dirty="0" smtClean="0">
                <a:latin typeface="Courier New" panose="02070309020205020404" pitchFamily="49" charset="0"/>
                <a:cs typeface="Courier New" panose="02070309020205020404" pitchFamily="49" charset="0"/>
              </a:rPr>
              <a:t>1406051200-1406052200</a:t>
            </a:r>
          </a:p>
          <a:p>
            <a:pPr>
              <a:buFontTx/>
              <a:buNone/>
            </a:pPr>
            <a:r>
              <a:rPr lang="en-US" sz="1200" b="1" dirty="0" smtClean="0">
                <a:latin typeface="Courier New" panose="02070309020205020404" pitchFamily="49" charset="0"/>
                <a:cs typeface="Courier New" panose="02070309020205020404" pitchFamily="49" charset="0"/>
              </a:rPr>
              <a:t>!SUAE 06/149 ZDC AIRSPACE R6613A ACT SFC-FL400 1406032101-1406032200</a:t>
            </a:r>
          </a:p>
          <a:p>
            <a:pPr>
              <a:buFontTx/>
              <a:buNone/>
            </a:pPr>
            <a:r>
              <a:rPr lang="en-US" sz="1200" b="1" dirty="0" smtClean="0">
                <a:latin typeface="Courier New" panose="02070309020205020404" pitchFamily="49" charset="0"/>
                <a:cs typeface="Courier New" panose="02070309020205020404" pitchFamily="49" charset="0"/>
              </a:rPr>
              <a:t>!SUAE 06/197 ZDC AIRSPACE R6613B ACT FL400-FL600</a:t>
            </a:r>
          </a:p>
          <a:p>
            <a:pPr>
              <a:buFontTx/>
              <a:buNone/>
            </a:pPr>
            <a:r>
              <a:rPr lang="en-US" sz="1200" b="1" dirty="0" smtClean="0">
                <a:latin typeface="Courier New" panose="02070309020205020404" pitchFamily="49" charset="0"/>
                <a:cs typeface="Courier New" panose="02070309020205020404" pitchFamily="49" charset="0"/>
              </a:rPr>
              <a:t>1406051200-1406052200</a:t>
            </a:r>
          </a:p>
          <a:p>
            <a:pPr>
              <a:buFontTx/>
              <a:buNone/>
            </a:pPr>
            <a:r>
              <a:rPr lang="en-US" sz="1200" b="1" dirty="0" smtClean="0">
                <a:latin typeface="Courier New" panose="02070309020205020404" pitchFamily="49" charset="0"/>
                <a:cs typeface="Courier New" panose="02070309020205020404" pitchFamily="49" charset="0"/>
              </a:rPr>
              <a:t>!DCA 03/249 ZDC AIRSPACE VFR HELICOPTER/UNMANNED ACFT 1000/BLW 5NMR</a:t>
            </a:r>
          </a:p>
          <a:p>
            <a:pPr>
              <a:buFontTx/>
              <a:buNone/>
            </a:pPr>
            <a:r>
              <a:rPr lang="en-US" sz="1200" b="1" dirty="0" smtClean="0">
                <a:latin typeface="Courier New" panose="02070309020205020404" pitchFamily="49" charset="0"/>
                <a:cs typeface="Courier New" panose="02070309020205020404" pitchFamily="49" charset="0"/>
              </a:rPr>
              <a:t> ORF087009 CTC RANGE OFFICER, 757-422-7010 EXT 232</a:t>
            </a:r>
          </a:p>
          <a:p>
            <a:pPr>
              <a:buFontTx/>
              <a:buNone/>
            </a:pPr>
            <a:r>
              <a:rPr lang="en-US" sz="1200" b="1" dirty="0" smtClean="0">
                <a:latin typeface="Courier New" panose="02070309020205020404" pitchFamily="49" charset="0"/>
                <a:cs typeface="Courier New" panose="02070309020205020404" pitchFamily="49" charset="0"/>
              </a:rPr>
              <a:t>!SUAE 06/038 ZDC AIRSPACE R6612 ACT SFC-7000FT 1406032101-1406040500</a:t>
            </a:r>
          </a:p>
          <a:p>
            <a:pPr>
              <a:buFontTx/>
              <a:buNone/>
            </a:pPr>
            <a:r>
              <a:rPr lang="en-US" sz="1200" b="1" dirty="0" smtClean="0">
                <a:latin typeface="Courier New" panose="02070309020205020404" pitchFamily="49" charset="0"/>
                <a:cs typeface="Courier New" panose="02070309020205020404" pitchFamily="49" charset="0"/>
              </a:rPr>
              <a:t>!SUAE 06/131 ZDC AIRSPACE R5303A ACT SFC-6999FT 1406032201-1406040400</a:t>
            </a:r>
          </a:p>
          <a:p>
            <a:pPr>
              <a:buFontTx/>
              <a:buNone/>
            </a:pPr>
            <a:r>
              <a:rPr lang="en-US" sz="1200" b="1" dirty="0" smtClean="0">
                <a:latin typeface="Courier New" panose="02070309020205020404" pitchFamily="49" charset="0"/>
                <a:cs typeface="Courier New" panose="02070309020205020404" pitchFamily="49" charset="0"/>
              </a:rPr>
              <a:t>!SUAE 06/132 ZDC AIRSPACE R5304A ACT SFC-6999FT 1406032201-1406040400</a:t>
            </a:r>
          </a:p>
          <a:p>
            <a:pPr>
              <a:buFontTx/>
              <a:buNone/>
            </a:pPr>
            <a:r>
              <a:rPr lang="en-US" sz="1200" b="1" dirty="0" smtClean="0">
                <a:latin typeface="Courier New" panose="02070309020205020404" pitchFamily="49" charset="0"/>
                <a:cs typeface="Courier New" panose="02070309020205020404" pitchFamily="49" charset="0"/>
              </a:rPr>
              <a:t>!SUAE 05/609 ZDC AIRSPACE R6602B ACT 4000FT-10999FT</a:t>
            </a:r>
          </a:p>
          <a:p>
            <a:pPr>
              <a:buFontTx/>
              <a:buNone/>
            </a:pPr>
            <a:r>
              <a:rPr lang="en-US" sz="1200" b="1" dirty="0" smtClean="0">
                <a:latin typeface="Courier New" panose="02070309020205020404" pitchFamily="49" charset="0"/>
                <a:cs typeface="Courier New" panose="02070309020205020404" pitchFamily="49" charset="0"/>
              </a:rPr>
              <a:t>1406010000-1407010400</a:t>
            </a:r>
          </a:p>
          <a:p>
            <a:pPr>
              <a:buFontTx/>
              <a:buNone/>
            </a:pPr>
            <a:r>
              <a:rPr lang="en-US" sz="1200" b="1" dirty="0" smtClean="0">
                <a:latin typeface="Courier New" panose="02070309020205020404" pitchFamily="49" charset="0"/>
                <a:cs typeface="Courier New" panose="02070309020205020404" pitchFamily="49" charset="0"/>
              </a:rPr>
              <a:t>!SUAE 05/606 ZDC AIRSPACE R6602C ACT 11000FT UP TO BUT NOT INCLUDING</a:t>
            </a:r>
          </a:p>
          <a:p>
            <a:pPr>
              <a:buFontTx/>
              <a:buNone/>
            </a:pPr>
            <a:r>
              <a:rPr lang="en-US" sz="1200" b="1" dirty="0" smtClean="0">
                <a:latin typeface="Courier New" panose="02070309020205020404" pitchFamily="49" charset="0"/>
                <a:cs typeface="Courier New" panose="02070309020205020404" pitchFamily="49" charset="0"/>
              </a:rPr>
              <a:t>FL180 1406010000-1407010400</a:t>
            </a:r>
          </a:p>
          <a:p>
            <a:pPr>
              <a:buFontTx/>
              <a:buNone/>
            </a:pPr>
            <a:r>
              <a:rPr lang="en-US" sz="1200" b="1" dirty="0" smtClean="0">
                <a:latin typeface="Courier New" panose="02070309020205020404" pitchFamily="49" charset="0"/>
                <a:cs typeface="Courier New" panose="02070309020205020404" pitchFamily="49" charset="0"/>
              </a:rPr>
              <a:t>!SUAE 05/607 ZDC AIRSPACE R6602A ACT SFC-3999FT 1406010000-1407010400</a:t>
            </a:r>
          </a:p>
          <a:p>
            <a:pPr>
              <a:buFontTx/>
              <a:buNone/>
            </a:pPr>
            <a:r>
              <a:rPr lang="en-US" sz="1200" b="1" dirty="0" smtClean="0">
                <a:latin typeface="Courier New" panose="02070309020205020404" pitchFamily="49" charset="0"/>
                <a:cs typeface="Courier New" panose="02070309020205020404" pitchFamily="49" charset="0"/>
              </a:rPr>
              <a:t>!DCA 01/141 ZDC AIRSPACE UNMANNED ACFT WITHIN AN AREA DEFINED AS</a:t>
            </a:r>
          </a:p>
          <a:p>
            <a:pPr>
              <a:buFontTx/>
              <a:buNone/>
            </a:pPr>
            <a:r>
              <a:rPr lang="en-US" sz="1200" b="1" dirty="0" smtClean="0">
                <a:latin typeface="Courier New" panose="02070309020205020404" pitchFamily="49" charset="0"/>
                <a:cs typeface="Courier New" panose="02070309020205020404" pitchFamily="49" charset="0"/>
              </a:rPr>
              <a:t>.75NM RADIUS OF ILM068025 1200/BLW 0.75 SFC-1200FT CONTACT CAMP</a:t>
            </a:r>
          </a:p>
          <a:p>
            <a:pPr>
              <a:buFontTx/>
              <a:buNone/>
            </a:pPr>
            <a:r>
              <a:rPr lang="en-US" sz="1200" b="1" dirty="0" smtClean="0">
                <a:latin typeface="Courier New" panose="02070309020205020404" pitchFamily="49" charset="0"/>
                <a:cs typeface="Courier New" panose="02070309020205020404" pitchFamily="49" charset="0"/>
              </a:rPr>
              <a:t>LEJUNE RANGE CONTROL DUTY OFFICER 119.5/233.8 AND 910-451-3064 </a:t>
            </a:r>
          </a:p>
          <a:p>
            <a:pPr>
              <a:buFontTx/>
              <a:buNone/>
            </a:pPr>
            <a:r>
              <a:rPr lang="en-US" sz="1200" b="1" dirty="0" smtClean="0">
                <a:latin typeface="Courier New" panose="02070309020205020404" pitchFamily="49" charset="0"/>
                <a:cs typeface="Courier New" panose="02070309020205020404" pitchFamily="49" charset="0"/>
              </a:rPr>
              <a:t>EXTION 4449 CALL SIGN BLACKBURN 1401062037-1501062359EST</a:t>
            </a:r>
          </a:p>
          <a:p>
            <a:pPr>
              <a:buFontTx/>
              <a:buNone/>
            </a:pPr>
            <a:r>
              <a:rPr lang="en-US" sz="1200" b="1" dirty="0" smtClean="0">
                <a:latin typeface="Courier New" panose="02070309020205020404" pitchFamily="49" charset="0"/>
                <a:cs typeface="Courier New" panose="02070309020205020404" pitchFamily="49" charset="0"/>
              </a:rPr>
              <a:t>!DCA 06/010 ZDC AIRSPACE SEE LBT 06/001 PJE 1406041300-1406042000</a:t>
            </a:r>
          </a:p>
          <a:p>
            <a:pPr>
              <a:buFontTx/>
              <a:buNone/>
            </a:pPr>
            <a:r>
              <a:rPr lang="en-US" sz="1200" b="1" dirty="0" smtClean="0">
                <a:latin typeface="Courier New" panose="02070309020205020404" pitchFamily="49" charset="0"/>
                <a:cs typeface="Courier New" panose="02070309020205020404" pitchFamily="49" charset="0"/>
              </a:rPr>
              <a:t>!DCA 05/121 ZDC AIRSPACE HIGH ALT BALLOON BAL248012.3 SFC-6000</a:t>
            </a:r>
          </a:p>
          <a:p>
            <a:pPr>
              <a:buFontTx/>
              <a:buNone/>
            </a:pPr>
            <a:r>
              <a:rPr lang="en-US" sz="1200" b="1" dirty="0" smtClean="0">
                <a:latin typeface="Courier New" panose="02070309020205020404" pitchFamily="49" charset="0"/>
                <a:cs typeface="Courier New" panose="02070309020205020404" pitchFamily="49" charset="0"/>
              </a:rPr>
              <a:t>NORTHBOUND 1405090600-1405090900EST</a:t>
            </a:r>
          </a:p>
          <a:p>
            <a:pPr>
              <a:buFontTx/>
              <a:buNone/>
            </a:pPr>
            <a:r>
              <a:rPr lang="en-US" sz="1200" b="1" dirty="0" smtClean="0">
                <a:latin typeface="Courier New" panose="02070309020205020404" pitchFamily="49" charset="0"/>
                <a:cs typeface="Courier New" panose="02070309020205020404" pitchFamily="49" charset="0"/>
              </a:rPr>
              <a:t>!DCA 01/422 ZDC AIRSPACE UNMANNED ACFT WITHIN AN AREA DEFINED AS</a:t>
            </a:r>
          </a:p>
          <a:p>
            <a:pPr>
              <a:buFontTx/>
              <a:buNone/>
            </a:pPr>
            <a:r>
              <a:rPr lang="en-US" sz="1200" b="1" dirty="0" smtClean="0">
                <a:latin typeface="Courier New" panose="02070309020205020404" pitchFamily="49" charset="0"/>
                <a:cs typeface="Courier New" panose="02070309020205020404" pitchFamily="49" charset="0"/>
              </a:rPr>
              <a:t>362757N0761343W 362803N0761007W 362613N0761008W 362605N0761051W</a:t>
            </a:r>
          </a:p>
          <a:p>
            <a:pPr>
              <a:buFontTx/>
              <a:buNone/>
            </a:pPr>
            <a:r>
              <a:rPr lang="en-US" sz="1200" b="1" dirty="0" smtClean="0">
                <a:latin typeface="Courier New" panose="02070309020205020404" pitchFamily="49" charset="0"/>
                <a:cs typeface="Courier New" panose="02070309020205020404" pitchFamily="49" charset="0"/>
              </a:rPr>
              <a:t>362605N0761149W 362603N0761340W TO POINT OF ORIGIN SFC-500FT AGL</a:t>
            </a:r>
          </a:p>
          <a:p>
            <a:pPr>
              <a:buFontTx/>
              <a:buNone/>
            </a:pPr>
            <a:r>
              <a:rPr lang="en-US" sz="1200" b="1" dirty="0" smtClean="0">
                <a:latin typeface="Courier New" panose="02070309020205020404" pitchFamily="49" charset="0"/>
                <a:cs typeface="Courier New" panose="02070309020205020404" pitchFamily="49" charset="0"/>
              </a:rPr>
              <a:t>1401241200-1407020200EST</a:t>
            </a:r>
          </a:p>
          <a:p>
            <a:pPr>
              <a:buFontTx/>
              <a:buNone/>
            </a:pPr>
            <a:r>
              <a:rPr lang="en-US" sz="1200" b="1" dirty="0" smtClean="0">
                <a:latin typeface="Courier New" panose="02070309020205020404" pitchFamily="49" charset="0"/>
                <a:cs typeface="Courier New" panose="02070309020205020404" pitchFamily="49" charset="0"/>
              </a:rPr>
              <a:t>!SUAE 06/184 ZDC AIRSPACE AR207NE(NE) ACT FL260-FL280</a:t>
            </a:r>
          </a:p>
          <a:p>
            <a:pPr>
              <a:buFontTx/>
              <a:buNone/>
            </a:pPr>
            <a:r>
              <a:rPr lang="en-US" sz="1200" b="1" dirty="0" smtClean="0">
                <a:latin typeface="Courier New" panose="02070309020205020404" pitchFamily="49" charset="0"/>
                <a:cs typeface="Courier New" panose="02070309020205020404" pitchFamily="49" charset="0"/>
              </a:rPr>
              <a:t>1406031615-1406031745</a:t>
            </a:r>
          </a:p>
          <a:p>
            <a:pPr>
              <a:buFontTx/>
              <a:buNone/>
            </a:pPr>
            <a:r>
              <a:rPr lang="en-US" sz="1200" b="1" dirty="0" smtClean="0">
                <a:latin typeface="Courier New" panose="02070309020205020404" pitchFamily="49" charset="0"/>
                <a:cs typeface="Courier New" panose="02070309020205020404" pitchFamily="49" charset="0"/>
              </a:rPr>
              <a:t>!SUAE 06/186 ZDC AIRSPACE AR207SW(SW) ACT FL260-FL280</a:t>
            </a:r>
          </a:p>
          <a:p>
            <a:pPr>
              <a:buFontTx/>
              <a:buNone/>
            </a:pPr>
            <a:r>
              <a:rPr lang="en-US" sz="1200" b="1" dirty="0" smtClean="0">
                <a:latin typeface="Courier New" panose="02070309020205020404" pitchFamily="49" charset="0"/>
                <a:cs typeface="Courier New" panose="02070309020205020404" pitchFamily="49" charset="0"/>
              </a:rPr>
              <a:t>1406031615-1406031745</a:t>
            </a:r>
          </a:p>
          <a:p>
            <a:pPr>
              <a:buFontTx/>
              <a:buNone/>
            </a:pPr>
            <a:r>
              <a:rPr lang="en-US" sz="1200" b="1" dirty="0" smtClean="0">
                <a:latin typeface="Courier New" panose="02070309020205020404" pitchFamily="49" charset="0"/>
                <a:cs typeface="Courier New" panose="02070309020205020404" pitchFamily="49" charset="0"/>
              </a:rPr>
              <a:t>!SUAE 06/177 ZDC AIRSPACE AR202AN ACT FL250-FL280</a:t>
            </a:r>
          </a:p>
          <a:p>
            <a:pPr>
              <a:buFontTx/>
              <a:buNone/>
            </a:pPr>
            <a:r>
              <a:rPr lang="en-US" sz="1200" b="1" dirty="0" smtClean="0">
                <a:latin typeface="Courier New" panose="02070309020205020404" pitchFamily="49" charset="0"/>
                <a:cs typeface="Courier New" panose="02070309020205020404" pitchFamily="49" charset="0"/>
              </a:rPr>
              <a:t>1406031500-1406031615</a:t>
            </a:r>
          </a:p>
          <a:p>
            <a:pPr>
              <a:buFontTx/>
              <a:buNone/>
            </a:pPr>
            <a:r>
              <a:rPr lang="en-US" sz="1200" b="1" dirty="0" smtClean="0">
                <a:latin typeface="Courier New" panose="02070309020205020404" pitchFamily="49" charset="0"/>
                <a:cs typeface="Courier New" panose="02070309020205020404" pitchFamily="49" charset="0"/>
              </a:rPr>
              <a:t>!DCA 06/018 ZDC AIRSPACE SEE LBT 06/002 PJE 1406060200-1406060400</a:t>
            </a:r>
          </a:p>
          <a:p>
            <a:pPr>
              <a:buFontTx/>
              <a:buNone/>
            </a:pPr>
            <a:r>
              <a:rPr lang="en-US" sz="1200" b="1" dirty="0" smtClean="0">
                <a:latin typeface="Courier New" panose="02070309020205020404" pitchFamily="49" charset="0"/>
                <a:cs typeface="Courier New" panose="02070309020205020404" pitchFamily="49" charset="0"/>
              </a:rPr>
              <a:t>!DCA 05/034 ZDC AIRSPACE UNMANNED ACFT WITHIN AN AREA DEFINED AS 2NM</a:t>
            </a:r>
          </a:p>
          <a:p>
            <a:pPr>
              <a:buFontTx/>
              <a:buNone/>
            </a:pPr>
            <a:r>
              <a:rPr lang="en-US" sz="1200" b="1" dirty="0" smtClean="0">
                <a:latin typeface="Courier New" panose="02070309020205020404" pitchFamily="49" charset="0"/>
                <a:cs typeface="Courier New" panose="02070309020205020404" pitchFamily="49" charset="0"/>
              </a:rPr>
              <a:t>RADIUS OF ECG354012 (NC61) SFC-1500FT DAILY SR-SS</a:t>
            </a:r>
          </a:p>
          <a:p>
            <a:pPr>
              <a:buFontTx/>
              <a:buNone/>
            </a:pPr>
            <a:r>
              <a:rPr lang="en-US" sz="1200" b="1" dirty="0" smtClean="0">
                <a:latin typeface="Courier New" panose="02070309020205020404" pitchFamily="49" charset="0"/>
                <a:cs typeface="Courier New" panose="02070309020205020404" pitchFamily="49" charset="0"/>
              </a:rPr>
              <a:t>1405030200-1407020200</a:t>
            </a:r>
          </a:p>
          <a:p>
            <a:pPr>
              <a:buFontTx/>
              <a:buNone/>
            </a:pPr>
            <a:r>
              <a:rPr lang="en-US" sz="1200" b="1" dirty="0" smtClean="0">
                <a:latin typeface="Courier New" panose="02070309020205020404" pitchFamily="49" charset="0"/>
                <a:cs typeface="Courier New" panose="02070309020205020404" pitchFamily="49" charset="0"/>
              </a:rPr>
              <a:t>!DCA 05/472 ZDC AIRSPACE UNMANNED ACFT WITHIN AREA DEFINED AS 10NM</a:t>
            </a:r>
          </a:p>
          <a:p>
            <a:pPr>
              <a:buFontTx/>
              <a:buNone/>
            </a:pPr>
            <a:r>
              <a:rPr lang="en-US" sz="1200" b="1" dirty="0" smtClean="0">
                <a:latin typeface="Courier New" panose="02070309020205020404" pitchFamily="49" charset="0"/>
                <a:cs typeface="Courier New" panose="02070309020205020404" pitchFamily="49" charset="0"/>
              </a:rPr>
              <a:t>RADIUS OF NKT SFC-2700FT DAILY 1000-0500 1406011000-1407010500</a:t>
            </a:r>
          </a:p>
          <a:p>
            <a:pPr>
              <a:buFontTx/>
              <a:buNone/>
            </a:pPr>
            <a:r>
              <a:rPr lang="en-US" sz="1200" b="1" dirty="0" smtClean="0">
                <a:latin typeface="Courier New" panose="02070309020205020404" pitchFamily="49" charset="0"/>
                <a:cs typeface="Courier New" panose="02070309020205020404" pitchFamily="49" charset="0"/>
              </a:rPr>
              <a:t>!SUAE 06/030 ZNY AIRSPACE R5206 ACT SFC-5000FT 1406031230-1406031800</a:t>
            </a:r>
          </a:p>
          <a:p>
            <a:pPr>
              <a:buFontTx/>
              <a:buNone/>
            </a:pPr>
            <a:r>
              <a:rPr lang="en-US" sz="1200" b="1" dirty="0" smtClean="0">
                <a:latin typeface="Courier New" panose="02070309020205020404" pitchFamily="49" charset="0"/>
                <a:cs typeface="Courier New" panose="02070309020205020404" pitchFamily="49" charset="0"/>
              </a:rPr>
              <a:t>!SUAE 06/202 ZNY AIRSPACE R5206 ACT SFC-5000FT 1406051230-1406051800</a:t>
            </a:r>
          </a:p>
          <a:p>
            <a:pPr>
              <a:buFontTx/>
              <a:buNone/>
            </a:pPr>
            <a:r>
              <a:rPr lang="en-US" sz="1200" b="1" dirty="0" smtClean="0">
                <a:latin typeface="Courier New" panose="02070309020205020404" pitchFamily="49" charset="0"/>
                <a:cs typeface="Courier New" panose="02070309020205020404" pitchFamily="49" charset="0"/>
              </a:rPr>
              <a:t>!SUAE 06/089 ZNY AIRSPACE R5206 ACT SFC-5000FT 1406041230-1406041800</a:t>
            </a:r>
          </a:p>
          <a:p>
            <a:pPr>
              <a:buFontTx/>
              <a:buNone/>
            </a:pPr>
            <a:r>
              <a:rPr lang="en-US" sz="1200" b="1" dirty="0" smtClean="0">
                <a:latin typeface="Courier New" panose="02070309020205020404" pitchFamily="49" charset="0"/>
                <a:cs typeface="Courier New" panose="02070309020205020404" pitchFamily="49" charset="0"/>
              </a:rPr>
              <a:t>!SUAE 06/084 ZNY AIRSPACE R5001B ACT 4000FT-8000FT AGL</a:t>
            </a:r>
          </a:p>
          <a:p>
            <a:pPr>
              <a:buFontTx/>
              <a:buNone/>
            </a:pPr>
            <a:r>
              <a:rPr lang="en-US" sz="1200" b="1" dirty="0" smtClean="0">
                <a:latin typeface="Courier New" panose="02070309020205020404" pitchFamily="49" charset="0"/>
                <a:cs typeface="Courier New" panose="02070309020205020404" pitchFamily="49" charset="0"/>
              </a:rPr>
              <a:t>1406041200-1406050400</a:t>
            </a:r>
          </a:p>
          <a:p>
            <a:pPr>
              <a:buFontTx/>
              <a:buNone/>
            </a:pPr>
            <a:r>
              <a:rPr lang="en-US" sz="1200" b="1" dirty="0" smtClean="0">
                <a:latin typeface="Courier New" panose="02070309020205020404" pitchFamily="49" charset="0"/>
                <a:cs typeface="Courier New" panose="02070309020205020404" pitchFamily="49" charset="0"/>
              </a:rPr>
              <a:t>!SUAE 06/051 ZNY AIRSPACE R5802B ACT SFC-13000FT</a:t>
            </a:r>
          </a:p>
          <a:p>
            <a:pPr>
              <a:buFontTx/>
              <a:buNone/>
            </a:pPr>
            <a:r>
              <a:rPr lang="en-US" sz="1200" b="1" dirty="0" smtClean="0">
                <a:latin typeface="Courier New" panose="02070309020205020404" pitchFamily="49" charset="0"/>
                <a:cs typeface="Courier New" panose="02070309020205020404" pitchFamily="49" charset="0"/>
              </a:rPr>
              <a:t>1406040201-1406041159</a:t>
            </a:r>
          </a:p>
          <a:p>
            <a:pPr>
              <a:buFontTx/>
              <a:buNone/>
            </a:pPr>
            <a:r>
              <a:rPr lang="en-US" sz="1200" b="1" dirty="0" smtClean="0">
                <a:latin typeface="Courier New" panose="02070309020205020404" pitchFamily="49" charset="0"/>
                <a:cs typeface="Courier New" panose="02070309020205020404" pitchFamily="49" charset="0"/>
              </a:rPr>
              <a:t>!SUAE 06/024 ZNY AIRSPACE R5001B ACT 4000FT-8000FT AGL</a:t>
            </a:r>
          </a:p>
          <a:p>
            <a:pPr>
              <a:buFontTx/>
              <a:buNone/>
            </a:pPr>
            <a:r>
              <a:rPr lang="en-US" sz="1200" b="1" dirty="0" smtClean="0">
                <a:latin typeface="Courier New" panose="02070309020205020404" pitchFamily="49" charset="0"/>
                <a:cs typeface="Courier New" panose="02070309020205020404" pitchFamily="49" charset="0"/>
              </a:rPr>
              <a:t>1406031200-1406040400</a:t>
            </a:r>
          </a:p>
          <a:p>
            <a:pPr>
              <a:buFontTx/>
              <a:buNone/>
            </a:pPr>
            <a:r>
              <a:rPr lang="en-US" sz="1200" b="1" dirty="0" smtClean="0">
                <a:latin typeface="Courier New" panose="02070309020205020404" pitchFamily="49" charset="0"/>
                <a:cs typeface="Courier New" panose="02070309020205020404" pitchFamily="49" charset="0"/>
              </a:rPr>
              <a:t>!SUAE 06/162 ZNY AIRSPACE R5802B ACT SFC-13000FT</a:t>
            </a:r>
          </a:p>
          <a:p>
            <a:pPr>
              <a:buFontTx/>
              <a:buNone/>
            </a:pPr>
            <a:r>
              <a:rPr lang="en-US" sz="1200" b="1" dirty="0" smtClean="0">
                <a:latin typeface="Courier New" panose="02070309020205020404" pitchFamily="49" charset="0"/>
                <a:cs typeface="Courier New" panose="02070309020205020404" pitchFamily="49" charset="0"/>
              </a:rPr>
              <a:t>1406050201-1406051159</a:t>
            </a:r>
          </a:p>
          <a:p>
            <a:pPr>
              <a:buFontTx/>
              <a:buNone/>
            </a:pPr>
            <a:r>
              <a:rPr lang="en-US" sz="1200" b="1" dirty="0" smtClean="0">
                <a:latin typeface="Courier New" panose="02070309020205020404" pitchFamily="49" charset="0"/>
                <a:cs typeface="Courier New" panose="02070309020205020404" pitchFamily="49" charset="0"/>
              </a:rPr>
              <a:t>!SUAC 06/108 ZOB AIRSPACE R5502A ACT SFC-5000FT 1406042101-1406042200</a:t>
            </a:r>
          </a:p>
          <a:p>
            <a:pPr>
              <a:buFontTx/>
              <a:buNone/>
            </a:pPr>
            <a:r>
              <a:rPr lang="en-US" sz="1200" b="1" dirty="0" smtClean="0">
                <a:latin typeface="Courier New" panose="02070309020205020404" pitchFamily="49" charset="0"/>
                <a:cs typeface="Courier New" panose="02070309020205020404" pitchFamily="49" charset="0"/>
              </a:rPr>
              <a:t>!SUAC 06/032 ZOB AIRSPACE R5502A ACT SFC-5000FT 1406032101-1406032200</a:t>
            </a:r>
          </a:p>
          <a:p>
            <a:pPr>
              <a:buFontTx/>
              <a:buNone/>
            </a:pPr>
            <a:r>
              <a:rPr lang="en-US" sz="1200" b="1" dirty="0" smtClean="0">
                <a:latin typeface="Courier New" panose="02070309020205020404" pitchFamily="49" charset="0"/>
                <a:cs typeface="Courier New" panose="02070309020205020404" pitchFamily="49" charset="0"/>
              </a:rPr>
              <a:t>!CLE 04/113 ZOB AIRSPACE UNMANNED ACFT WITHIN AREA DEFINED AS .3 NM</a:t>
            </a:r>
          </a:p>
          <a:p>
            <a:pPr>
              <a:buFontTx/>
              <a:buNone/>
            </a:pPr>
            <a:r>
              <a:rPr lang="en-US" sz="1200" b="1" dirty="0" smtClean="0">
                <a:latin typeface="Courier New" panose="02070309020205020404" pitchFamily="49" charset="0"/>
                <a:cs typeface="Courier New" panose="02070309020205020404" pitchFamily="49" charset="0"/>
              </a:rPr>
              <a:t>RADIUS DJB125019 SFC-0400FT 1404071646-1409012200EST</a:t>
            </a:r>
          </a:p>
          <a:p>
            <a:pPr>
              <a:buFontTx/>
              <a:buNone/>
            </a:pPr>
            <a:r>
              <a:rPr lang="en-US" sz="1200" b="1" dirty="0" smtClean="0">
                <a:latin typeface="Courier New" panose="02070309020205020404" pitchFamily="49" charset="0"/>
                <a:cs typeface="Courier New" panose="02070309020205020404" pitchFamily="49" charset="0"/>
              </a:rPr>
              <a:t>!CLE 03/341 ZOB AIRSPACE UNMANNED ACFT WITHIN AN AREA DEFINED AS</a:t>
            </a:r>
          </a:p>
          <a:p>
            <a:pPr>
              <a:buFontTx/>
              <a:buNone/>
            </a:pPr>
            <a:r>
              <a:rPr lang="en-US" sz="1200" b="1" dirty="0" smtClean="0">
                <a:latin typeface="Courier New" panose="02070309020205020404" pitchFamily="49" charset="0"/>
                <a:cs typeface="Courier New" panose="02070309020205020404" pitchFamily="49" charset="0"/>
              </a:rPr>
              <a:t>ART194036 TO ART102081 TO ART060075 TO ART070090 TO ART050050 TO</a:t>
            </a:r>
          </a:p>
          <a:p>
            <a:pPr>
              <a:buFontTx/>
              <a:buNone/>
            </a:pPr>
            <a:r>
              <a:rPr lang="en-US" sz="1200" b="1" dirty="0" smtClean="0">
                <a:latin typeface="Courier New" panose="02070309020205020404" pitchFamily="49" charset="0"/>
                <a:cs typeface="Courier New" panose="02070309020205020404" pitchFamily="49" charset="0"/>
              </a:rPr>
              <a:t>ART123090 TO ART215040 TO ART229052 TO ART250037 TO ART270025 TO</a:t>
            </a:r>
          </a:p>
          <a:p>
            <a:pPr>
              <a:buFontTx/>
              <a:buNone/>
            </a:pPr>
            <a:r>
              <a:rPr lang="en-US" sz="1200" b="1" dirty="0" smtClean="0">
                <a:latin typeface="Courier New" panose="02070309020205020404" pitchFamily="49" charset="0"/>
                <a:cs typeface="Courier New" panose="02070309020205020404" pitchFamily="49" charset="0"/>
              </a:rPr>
              <a:t>ART102011 TO POINT OF ORIGIN FL180-FL300 1403171325-1409302330EST</a:t>
            </a:r>
          </a:p>
          <a:p>
            <a:pPr>
              <a:buFontTx/>
              <a:buNone/>
            </a:pPr>
            <a:r>
              <a:rPr lang="en-US" sz="1200" b="1" dirty="0" smtClean="0">
                <a:latin typeface="Courier New" panose="02070309020205020404" pitchFamily="49" charset="0"/>
                <a:cs typeface="Courier New" panose="02070309020205020404" pitchFamily="49" charset="0"/>
              </a:rPr>
              <a:t>!DCA 12/351 GAI AIRSPACE SEE FDC 1/1155 0/8326 ZDC 99.7 TFR</a:t>
            </a:r>
          </a:p>
          <a:p>
            <a:pPr>
              <a:buFontTx/>
              <a:buNone/>
            </a:pPr>
            <a:r>
              <a:rPr lang="en-US" sz="1200" b="1" dirty="0" smtClean="0">
                <a:latin typeface="Courier New" panose="02070309020205020404" pitchFamily="49" charset="0"/>
                <a:cs typeface="Courier New" panose="02070309020205020404" pitchFamily="49" charset="0"/>
              </a:rPr>
              <a:t>1312211647-1412312359EST</a:t>
            </a:r>
          </a:p>
          <a:p>
            <a:pPr>
              <a:buFontTx/>
              <a:buNone/>
            </a:pPr>
            <a:r>
              <a:rPr lang="en-US" sz="1200" b="1" dirty="0" smtClean="0">
                <a:latin typeface="Courier New" panose="02070309020205020404" pitchFamily="49" charset="0"/>
                <a:cs typeface="Courier New" panose="02070309020205020404" pitchFamily="49" charset="0"/>
              </a:rPr>
              <a:t>!DCA 12/353 W50 AIRSPACE SEE FDC 1/1155 ZDC 99.7 TFR</a:t>
            </a:r>
          </a:p>
          <a:p>
            <a:pPr>
              <a:buFontTx/>
              <a:buNone/>
            </a:pPr>
            <a:r>
              <a:rPr lang="en-US" sz="1200" b="1" dirty="0" smtClean="0">
                <a:latin typeface="Courier New" panose="02070309020205020404" pitchFamily="49" charset="0"/>
                <a:cs typeface="Courier New" panose="02070309020205020404" pitchFamily="49" charset="0"/>
              </a:rPr>
              <a:t>1312211650-1412312359EST</a:t>
            </a:r>
          </a:p>
          <a:p>
            <a:pPr>
              <a:buFontTx/>
              <a:buNone/>
            </a:pPr>
            <a:r>
              <a:rPr lang="en-US" sz="1200" b="1" dirty="0" smtClean="0">
                <a:latin typeface="Courier New" panose="02070309020205020404" pitchFamily="49" charset="0"/>
                <a:cs typeface="Courier New" panose="02070309020205020404" pitchFamily="49" charset="0"/>
              </a:rPr>
              <a:t>!JYO 12/008 JYO AIRSPACE SEE FDC 1/1155 0/8326 ZDC 99.7 TFR</a:t>
            </a:r>
          </a:p>
          <a:p>
            <a:pPr>
              <a:buFontTx/>
              <a:buNone/>
            </a:pPr>
            <a:r>
              <a:rPr lang="en-US" sz="1200" b="1" dirty="0" smtClean="0">
                <a:latin typeface="Courier New" panose="02070309020205020404" pitchFamily="49" charset="0"/>
                <a:cs typeface="Courier New" panose="02070309020205020404" pitchFamily="49" charset="0"/>
              </a:rPr>
              <a:t>1312211704-1412312359EST</a:t>
            </a:r>
          </a:p>
          <a:p>
            <a:pPr>
              <a:buFontTx/>
              <a:buNone/>
            </a:pPr>
            <a:r>
              <a:rPr lang="en-US" sz="1200" b="1" dirty="0" smtClean="0">
                <a:latin typeface="Courier New" panose="02070309020205020404" pitchFamily="49" charset="0"/>
                <a:cs typeface="Courier New" panose="02070309020205020404" pitchFamily="49" charset="0"/>
              </a:rPr>
              <a:t>!JYO 02/016 JYO AIRSPACE FEB 6TH CHARTING ERROR CLASS E SFC AREA DOES</a:t>
            </a:r>
          </a:p>
          <a:p>
            <a:pPr>
              <a:buFontTx/>
              <a:buNone/>
            </a:pPr>
            <a:r>
              <a:rPr lang="en-US" sz="1200" b="1" dirty="0" smtClean="0">
                <a:latin typeface="Courier New" panose="02070309020205020404" pitchFamily="49" charset="0"/>
                <a:cs typeface="Courier New" panose="02070309020205020404" pitchFamily="49" charset="0"/>
              </a:rPr>
              <a:t>NOT EXIST 1402272046-PERM</a:t>
            </a:r>
          </a:p>
          <a:p>
            <a:pPr>
              <a:buFontTx/>
              <a:buNone/>
            </a:pPr>
            <a:r>
              <a:rPr lang="en-US" sz="1200" b="1" dirty="0" smtClean="0">
                <a:latin typeface="Courier New" panose="02070309020205020404" pitchFamily="49" charset="0"/>
                <a:cs typeface="Courier New" panose="02070309020205020404" pitchFamily="49" charset="0"/>
              </a:rPr>
              <a:t>!DCA 12/356 2W2 AIRSPACE SEE FDC 1/1155 ZDC 99.7 TFR</a:t>
            </a:r>
          </a:p>
          <a:p>
            <a:pPr>
              <a:buFontTx/>
              <a:buNone/>
            </a:pPr>
            <a:r>
              <a:rPr lang="en-US" sz="1200" b="1" dirty="0" smtClean="0">
                <a:latin typeface="Courier New" panose="02070309020205020404" pitchFamily="49" charset="0"/>
                <a:cs typeface="Courier New" panose="02070309020205020404" pitchFamily="49" charset="0"/>
              </a:rPr>
              <a:t>1312211658-1412312359EST</a:t>
            </a:r>
          </a:p>
          <a:p>
            <a:pPr>
              <a:buFontTx/>
              <a:buNone/>
            </a:pPr>
            <a:r>
              <a:rPr lang="en-US" sz="1200" b="1" dirty="0" smtClean="0">
                <a:latin typeface="Courier New" panose="02070309020205020404" pitchFamily="49" charset="0"/>
                <a:cs typeface="Courier New" panose="02070309020205020404" pitchFamily="49" charset="0"/>
              </a:rPr>
              <a:t>!DMW 12/010 DMW AIRSPACE SEE FDC 1/1155 ZDC 99.7 TFR</a:t>
            </a:r>
          </a:p>
          <a:p>
            <a:pPr>
              <a:buFontTx/>
              <a:buNone/>
            </a:pPr>
            <a:r>
              <a:rPr lang="en-US" sz="1200" b="1" dirty="0" smtClean="0">
                <a:latin typeface="Courier New" panose="02070309020205020404" pitchFamily="49" charset="0"/>
                <a:cs typeface="Courier New" panose="02070309020205020404" pitchFamily="49" charset="0"/>
              </a:rPr>
              <a:t>1312211710-1412312359EST</a:t>
            </a:r>
          </a:p>
          <a:p>
            <a:pPr>
              <a:buFontTx/>
              <a:buNone/>
            </a:pPr>
            <a:r>
              <a:rPr lang="en-US" sz="1200" b="1" dirty="0" smtClean="0">
                <a:latin typeface="Courier New" panose="02070309020205020404" pitchFamily="49" charset="0"/>
                <a:cs typeface="Courier New" panose="02070309020205020404" pitchFamily="49" charset="0"/>
              </a:rPr>
              <a:t>!FDK 12/023 FDK AIRSPACE SEE FDC 1/1155 ZDC 99.7 TFR</a:t>
            </a:r>
          </a:p>
          <a:p>
            <a:pPr>
              <a:buFontTx/>
              <a:buNone/>
            </a:pPr>
            <a:r>
              <a:rPr lang="en-US" sz="1200" b="1" dirty="0" smtClean="0">
                <a:latin typeface="Courier New" panose="02070309020205020404" pitchFamily="49" charset="0"/>
                <a:cs typeface="Courier New" panose="02070309020205020404" pitchFamily="49" charset="0"/>
              </a:rPr>
              <a:t>1312211721-1412312359EST</a:t>
            </a:r>
          </a:p>
          <a:p>
            <a:pPr>
              <a:buFontTx/>
              <a:buNone/>
            </a:pPr>
            <a:r>
              <a:rPr lang="en-US" sz="1200" b="1" dirty="0" smtClean="0">
                <a:latin typeface="Courier New" panose="02070309020205020404" pitchFamily="49" charset="0"/>
                <a:cs typeface="Courier New" panose="02070309020205020404" pitchFamily="49" charset="0"/>
              </a:rPr>
              <a:t>!IPT 12/319 P98 AIRSPACE SEE FDC 1/1155 ZDC 99.7 TFR</a:t>
            </a:r>
          </a:p>
          <a:p>
            <a:pPr>
              <a:buFontTx/>
              <a:buNone/>
            </a:pPr>
            <a:r>
              <a:rPr lang="en-US" sz="1200" b="1" dirty="0" smtClean="0">
                <a:latin typeface="Courier New" panose="02070309020205020404" pitchFamily="49" charset="0"/>
                <a:cs typeface="Courier New" panose="02070309020205020404" pitchFamily="49" charset="0"/>
              </a:rPr>
              <a:t>1312211714-1412312359EST</a:t>
            </a:r>
          </a:p>
          <a:p>
            <a:pPr>
              <a:buFontTx/>
              <a:buNone/>
            </a:pPr>
            <a:r>
              <a:rPr lang="en-US" sz="1200" b="1" dirty="0" smtClean="0">
                <a:latin typeface="Courier New" panose="02070309020205020404" pitchFamily="49" charset="0"/>
                <a:cs typeface="Courier New" panose="02070309020205020404" pitchFamily="49" charset="0"/>
              </a:rPr>
              <a:t>!MRB 12/027 MRB AIRSPACE SEE FDC 1/1155 ZDC 99.7 TFR</a:t>
            </a:r>
          </a:p>
          <a:p>
            <a:pPr>
              <a:buFontTx/>
              <a:buNone/>
            </a:pPr>
            <a:r>
              <a:rPr lang="en-US" sz="1200" b="1" dirty="0" smtClean="0">
                <a:latin typeface="Courier New" panose="02070309020205020404" pitchFamily="49" charset="0"/>
                <a:cs typeface="Courier New" panose="02070309020205020404" pitchFamily="49" charset="0"/>
              </a:rPr>
              <a:t>1312211726-1412312359EST</a:t>
            </a:r>
          </a:p>
          <a:p>
            <a:pPr>
              <a:buFontTx/>
              <a:buNone/>
            </a:pPr>
            <a:r>
              <a:rPr lang="en-US" sz="1200" b="1" dirty="0" smtClean="0">
                <a:latin typeface="Courier New" panose="02070309020205020404" pitchFamily="49" charset="0"/>
                <a:cs typeface="Courier New" panose="02070309020205020404" pitchFamily="49" charset="0"/>
              </a:rPr>
              <a:t>!IPT 12/320 W73 AIRSPACE SEE FDC 1/1155 ZDC 99.7 TFR</a:t>
            </a:r>
          </a:p>
          <a:p>
            <a:pPr>
              <a:buFontTx/>
              <a:buNone/>
            </a:pPr>
            <a:r>
              <a:rPr lang="en-US" sz="1200" b="1" dirty="0" smtClean="0">
                <a:latin typeface="Courier New" panose="02070309020205020404" pitchFamily="49" charset="0"/>
                <a:cs typeface="Courier New" panose="02070309020205020404" pitchFamily="49" charset="0"/>
              </a:rPr>
              <a:t>1312211718-1412312359EST</a:t>
            </a:r>
          </a:p>
          <a:p>
            <a:pPr>
              <a:buFontTx/>
              <a:buNone/>
            </a:pPr>
            <a:r>
              <a:rPr lang="en-US" sz="1200" b="1" dirty="0" smtClean="0">
                <a:latin typeface="Courier New" panose="02070309020205020404" pitchFamily="49" charset="0"/>
                <a:cs typeface="Courier New" panose="02070309020205020404" pitchFamily="49" charset="0"/>
              </a:rPr>
              <a:t>!IPT 12/317 W05 AIRSPACE SEE FDC 1/1155 ZDC 99.7 TFR</a:t>
            </a:r>
          </a:p>
          <a:p>
            <a:pPr>
              <a:buFontTx/>
              <a:buNone/>
            </a:pPr>
            <a:r>
              <a:rPr lang="en-US" sz="1200" b="1" dirty="0" smtClean="0">
                <a:latin typeface="Courier New" panose="02070309020205020404" pitchFamily="49" charset="0"/>
                <a:cs typeface="Courier New" panose="02070309020205020404" pitchFamily="49" charset="0"/>
              </a:rPr>
              <a:t>1312211636-1412312359EST</a:t>
            </a:r>
          </a:p>
          <a:p>
            <a:pPr>
              <a:buFontTx/>
              <a:buNone/>
            </a:pPr>
            <a:r>
              <a:rPr lang="en-US" sz="1200" b="1" dirty="0" smtClean="0">
                <a:latin typeface="Courier New" panose="02070309020205020404" pitchFamily="49" charset="0"/>
                <a:cs typeface="Courier New" panose="02070309020205020404" pitchFamily="49" charset="0"/>
              </a:rPr>
              <a:t>!LBE 06/002 LBE AIRSPACE SEE FDC 4/1708 ZOB 91.145 AIRSHOW</a:t>
            </a:r>
          </a:p>
          <a:p>
            <a:pPr>
              <a:buFontTx/>
              <a:buNone/>
            </a:pPr>
            <a:r>
              <a:rPr lang="en-US" sz="1200" b="1" dirty="0" smtClean="0">
                <a:latin typeface="Courier New" panose="02070309020205020404" pitchFamily="49" charset="0"/>
                <a:cs typeface="Courier New" panose="02070309020205020404" pitchFamily="49" charset="0"/>
              </a:rPr>
              <a:t>1406051600-1406082100</a:t>
            </a:r>
          </a:p>
          <a:p>
            <a:pPr>
              <a:buFontTx/>
              <a:buNone/>
            </a:pPr>
            <a:r>
              <a:rPr lang="en-US" sz="1200" b="1" dirty="0" smtClean="0">
                <a:latin typeface="Courier New" panose="02070309020205020404" pitchFamily="49" charset="0"/>
                <a:cs typeface="Courier New" panose="02070309020205020404" pitchFamily="49" charset="0"/>
              </a:rPr>
              <a:t>!LBE 05/020 LBE AIRSPACE SEE FDC 4/1708 ZOB 91.145 AIRSHOW</a:t>
            </a:r>
          </a:p>
          <a:p>
            <a:pPr>
              <a:buFontTx/>
              <a:buNone/>
            </a:pPr>
            <a:r>
              <a:rPr lang="en-US" sz="1200" b="1" dirty="0" smtClean="0">
                <a:latin typeface="Courier New" panose="02070309020205020404" pitchFamily="49" charset="0"/>
                <a:cs typeface="Courier New" panose="02070309020205020404" pitchFamily="49" charset="0"/>
              </a:rPr>
              <a:t>1406051600-1406082100</a:t>
            </a:r>
          </a:p>
          <a:p>
            <a:pPr>
              <a:buFontTx/>
              <a:buNone/>
            </a:pPr>
            <a:r>
              <a:rPr lang="en-US" sz="1200" b="1" dirty="0" smtClean="0">
                <a:latin typeface="Courier New" panose="02070309020205020404" pitchFamily="49" charset="0"/>
                <a:cs typeface="Courier New" panose="02070309020205020404" pitchFamily="49" charset="0"/>
              </a:rPr>
              <a:t>!PIT 06/005 MMJ AIRSPACE UNMANNED ROCKET WITHIN AREA DEFINED AS 1NM</a:t>
            </a:r>
          </a:p>
          <a:p>
            <a:pPr>
              <a:buFontTx/>
              <a:buNone/>
            </a:pPr>
            <a:r>
              <a:rPr lang="en-US" sz="1200" b="1" dirty="0" smtClean="0">
                <a:latin typeface="Courier New" panose="02070309020205020404" pitchFamily="49" charset="0"/>
                <a:cs typeface="Courier New" panose="02070309020205020404" pitchFamily="49" charset="0"/>
              </a:rPr>
              <a:t>RADIUS OF MMJ180021 (22D) SFC-4000FT 1406031600-1406032200</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  Taxiway NOTAMs  ********</a:t>
            </a:r>
          </a:p>
          <a:p>
            <a:pPr>
              <a:buFontTx/>
              <a:buNone/>
            </a:pPr>
            <a:r>
              <a:rPr lang="en-US" sz="1200" b="1" dirty="0" smtClean="0">
                <a:latin typeface="Courier New" panose="02070309020205020404" pitchFamily="49" charset="0"/>
                <a:cs typeface="Courier New" panose="02070309020205020404" pitchFamily="49" charset="0"/>
              </a:rPr>
              <a:t>!DCA 05/394 GAI TWY PARALLEL TWY ADJ RWY 14/32 BTN TWY B AND TWY C</a:t>
            </a:r>
          </a:p>
          <a:p>
            <a:pPr>
              <a:buFontTx/>
              <a:buNone/>
            </a:pPr>
            <a:r>
              <a:rPr lang="en-US" sz="1200" b="1" dirty="0" smtClean="0">
                <a:latin typeface="Courier New" panose="02070309020205020404" pitchFamily="49" charset="0"/>
                <a:cs typeface="Courier New" panose="02070309020205020404" pitchFamily="49" charset="0"/>
              </a:rPr>
              <a:t>CLSD 1405271405-1405272300EST</a:t>
            </a:r>
          </a:p>
          <a:p>
            <a:pPr>
              <a:buFontTx/>
              <a:buNone/>
            </a:pPr>
            <a:r>
              <a:rPr lang="en-US" sz="1200" b="1" dirty="0" smtClean="0">
                <a:latin typeface="Courier New" panose="02070309020205020404" pitchFamily="49" charset="0"/>
                <a:cs typeface="Courier New" panose="02070309020205020404" pitchFamily="49" charset="0"/>
              </a:rPr>
              <a:t>!FDK 04/004 FDK TWY ALL TWY SIGNS UPDATED FOLLOW NEW SIGNAGE</a:t>
            </a:r>
          </a:p>
          <a:p>
            <a:pPr>
              <a:buFontTx/>
              <a:buNone/>
            </a:pPr>
            <a:r>
              <a:rPr lang="en-US" sz="1200" b="1" dirty="0" smtClean="0">
                <a:latin typeface="Courier New" panose="02070309020205020404" pitchFamily="49" charset="0"/>
                <a:cs typeface="Courier New" panose="02070309020205020404" pitchFamily="49" charset="0"/>
              </a:rPr>
              <a:t>1404091142-PERM</a:t>
            </a:r>
          </a:p>
          <a:p>
            <a:pPr>
              <a:buFontTx/>
              <a:buNone/>
            </a:pPr>
            <a:r>
              <a:rPr lang="en-US" sz="1200" b="1" dirty="0" smtClean="0">
                <a:latin typeface="Courier New" panose="02070309020205020404" pitchFamily="49" charset="0"/>
                <a:cs typeface="Courier New" panose="02070309020205020404" pitchFamily="49" charset="0"/>
              </a:rPr>
              <a:t>!AOO 12/252 VVS TWY E EDGE LGT OUT OF SERVICE</a:t>
            </a:r>
          </a:p>
          <a:p>
            <a:pPr>
              <a:buFontTx/>
              <a:buNone/>
            </a:pPr>
            <a:r>
              <a:rPr lang="en-US" sz="1200" b="1" dirty="0" smtClean="0">
                <a:latin typeface="Courier New" panose="02070309020205020404" pitchFamily="49" charset="0"/>
                <a:cs typeface="Courier New" panose="02070309020205020404" pitchFamily="49" charset="0"/>
              </a:rPr>
              <a:t>1312212250-1408312359EST</a:t>
            </a:r>
          </a:p>
          <a:p>
            <a:pPr>
              <a:buFontTx/>
              <a:buNone/>
            </a:pPr>
            <a:r>
              <a:rPr lang="en-US" sz="1200" b="1" dirty="0" smtClean="0">
                <a:latin typeface="Courier New" panose="02070309020205020404" pitchFamily="49" charset="0"/>
                <a:cs typeface="Courier New" panose="02070309020205020404" pitchFamily="49" charset="0"/>
              </a:rPr>
              <a:t>!AOO 02/129 VVS TWY B CLSD TO ACFT WINGSPAN MORE THAN 40FT</a:t>
            </a:r>
          </a:p>
          <a:p>
            <a:pPr>
              <a:buFontTx/>
              <a:buNone/>
            </a:pPr>
            <a:r>
              <a:rPr lang="en-US" sz="1200" b="1" dirty="0" smtClean="0">
                <a:latin typeface="Courier New" panose="02070309020205020404" pitchFamily="49" charset="0"/>
                <a:cs typeface="Courier New" panose="02070309020205020404" pitchFamily="49" charset="0"/>
              </a:rPr>
              <a:t>1402112203-PERM</a:t>
            </a:r>
          </a:p>
          <a:p>
            <a:pPr>
              <a:buFontTx/>
              <a:buNone/>
            </a:pPr>
            <a:r>
              <a:rPr lang="en-US" sz="1200" b="1" dirty="0" smtClean="0">
                <a:latin typeface="Courier New" panose="02070309020205020404" pitchFamily="49" charset="0"/>
                <a:cs typeface="Courier New" panose="02070309020205020404" pitchFamily="49" charset="0"/>
              </a:rPr>
              <a:t>!LBE 02/007 LBE TWY H BTN TWY B AND APCH END RWY 3, TWY G, J CLSD</a:t>
            </a:r>
          </a:p>
          <a:p>
            <a:pPr>
              <a:buFontTx/>
              <a:buNone/>
            </a:pPr>
            <a:r>
              <a:rPr lang="en-US" sz="1200" b="1" dirty="0" smtClean="0">
                <a:latin typeface="Courier New" panose="02070309020205020404" pitchFamily="49" charset="0"/>
                <a:cs typeface="Courier New" panose="02070309020205020404" pitchFamily="49" charset="0"/>
              </a:rPr>
              <a:t>1402141211-1406161400EST</a:t>
            </a:r>
          </a:p>
          <a:p>
            <a:pPr>
              <a:buFontTx/>
              <a:buNone/>
            </a:pPr>
            <a:r>
              <a:rPr lang="en-US" sz="1200" b="1" dirty="0" smtClean="0">
                <a:latin typeface="Courier New" panose="02070309020205020404" pitchFamily="49" charset="0"/>
                <a:cs typeface="Courier New" panose="02070309020205020404" pitchFamily="49" charset="0"/>
              </a:rPr>
              <a:t>!AGC 04/022 AGC TWY B CLSD 1404281102-1409302200</a:t>
            </a:r>
          </a:p>
          <a:p>
            <a:pPr>
              <a:buFontTx/>
              <a:buNone/>
            </a:pPr>
            <a:r>
              <a:rPr lang="en-US" sz="1200" b="1" dirty="0" smtClean="0">
                <a:latin typeface="Courier New" panose="02070309020205020404" pitchFamily="49" charset="0"/>
                <a:cs typeface="Courier New" panose="02070309020205020404" pitchFamily="49" charset="0"/>
              </a:rPr>
              <a:t>!AGC 04/023 AGC TWY B1 CLSD 1404281104-1409302200</a:t>
            </a:r>
          </a:p>
          <a:p>
            <a:pPr>
              <a:buFontTx/>
              <a:buNone/>
            </a:pPr>
            <a:r>
              <a:rPr lang="en-US" sz="1200" b="1" dirty="0" smtClean="0">
                <a:latin typeface="Courier New" panose="02070309020205020404" pitchFamily="49" charset="0"/>
                <a:cs typeface="Courier New" panose="02070309020205020404" pitchFamily="49" charset="0"/>
              </a:rPr>
              <a:t>!AFJ 06/002 AFJ TWY B EAST OF TWY D CLSD 1406031049-1406101045</a:t>
            </a:r>
          </a:p>
          <a:p>
            <a:pPr>
              <a:buFontTx/>
              <a:buNone/>
            </a:pPr>
            <a:r>
              <a:rPr lang="en-US" sz="1200" b="1" dirty="0" smtClean="0">
                <a:latin typeface="Courier New" panose="02070309020205020404" pitchFamily="49" charset="0"/>
                <a:cs typeface="Courier New" panose="02070309020205020404" pitchFamily="49" charset="0"/>
              </a:rPr>
              <a:t>!PIT 05/031 PIT TWY E BTN TWY P AND TWY N CLSD 1405051305-1411032359</a:t>
            </a:r>
          </a:p>
          <a:p>
            <a:pPr>
              <a:buFontTx/>
              <a:buNone/>
            </a:pPr>
            <a:r>
              <a:rPr lang="en-US" sz="1200" b="1" dirty="0" smtClean="0">
                <a:latin typeface="Courier New" panose="02070309020205020404" pitchFamily="49" charset="0"/>
                <a:cs typeface="Courier New" panose="02070309020205020404" pitchFamily="49" charset="0"/>
              </a:rPr>
              <a:t>!PIT 05/028 PIT TWY R1 CLSD 1405051301-1411032359</a:t>
            </a:r>
          </a:p>
          <a:p>
            <a:pPr>
              <a:buFontTx/>
              <a:buNone/>
            </a:pPr>
            <a:r>
              <a:rPr lang="en-US" sz="1200" b="1" dirty="0" smtClean="0">
                <a:latin typeface="Courier New" panose="02070309020205020404" pitchFamily="49" charset="0"/>
                <a:cs typeface="Courier New" panose="02070309020205020404" pitchFamily="49" charset="0"/>
              </a:rPr>
              <a:t>!PIT 05/134 PIT TWY E BTN TWY N AND APCH END RWY 28C CLSD</a:t>
            </a:r>
          </a:p>
          <a:p>
            <a:pPr>
              <a:buFontTx/>
              <a:buNone/>
            </a:pPr>
            <a:r>
              <a:rPr lang="en-US" sz="1200" b="1" dirty="0" smtClean="0">
                <a:latin typeface="Courier New" panose="02070309020205020404" pitchFamily="49" charset="0"/>
                <a:cs typeface="Courier New" panose="02070309020205020404" pitchFamily="49" charset="0"/>
              </a:rPr>
              <a:t>1405231036-1411302300EST</a:t>
            </a:r>
          </a:p>
          <a:p>
            <a:pPr>
              <a:buFontTx/>
              <a:buNone/>
            </a:pPr>
            <a:r>
              <a:rPr lang="en-US" sz="1200" b="1" dirty="0" smtClean="0">
                <a:latin typeface="Courier New" panose="02070309020205020404" pitchFamily="49" charset="0"/>
                <a:cs typeface="Courier New" panose="02070309020205020404" pitchFamily="49" charset="0"/>
              </a:rPr>
              <a:t>!PIT 06/011 PIT TWY T BTN TWY V3 AND TWY E CLSD</a:t>
            </a:r>
          </a:p>
          <a:p>
            <a:pPr>
              <a:buFontTx/>
              <a:buNone/>
            </a:pPr>
            <a:r>
              <a:rPr lang="en-US" sz="1200" b="1" dirty="0" smtClean="0">
                <a:latin typeface="Courier New" panose="02070309020205020404" pitchFamily="49" charset="0"/>
                <a:cs typeface="Courier New" panose="02070309020205020404" pitchFamily="49" charset="0"/>
              </a:rPr>
              <a:t>1406031156-1406032359EST</a:t>
            </a:r>
          </a:p>
          <a:p>
            <a:pPr>
              <a:buFontTx/>
              <a:buNone/>
            </a:pPr>
            <a:r>
              <a:rPr lang="en-US" sz="1200" b="1" dirty="0" smtClean="0">
                <a:latin typeface="Courier New" panose="02070309020205020404" pitchFamily="49" charset="0"/>
                <a:cs typeface="Courier New" panose="02070309020205020404" pitchFamily="49" charset="0"/>
              </a:rPr>
              <a:t>!PIT 05/027 PIT TWY N2 BTN RWY 14/32 AND TWY N CLSD</a:t>
            </a:r>
          </a:p>
          <a:p>
            <a:pPr>
              <a:buFontTx/>
              <a:buNone/>
            </a:pPr>
            <a:r>
              <a:rPr lang="en-US" sz="1200" b="1" dirty="0" smtClean="0">
                <a:latin typeface="Courier New" panose="02070309020205020404" pitchFamily="49" charset="0"/>
                <a:cs typeface="Courier New" panose="02070309020205020404" pitchFamily="49" charset="0"/>
              </a:rPr>
              <a:t>1405051300-1411032359</a:t>
            </a:r>
          </a:p>
          <a:p>
            <a:pPr>
              <a:buFontTx/>
              <a:buNone/>
            </a:pPr>
            <a:r>
              <a:rPr lang="en-US" sz="1200" b="1" dirty="0" smtClean="0">
                <a:latin typeface="Courier New" panose="02070309020205020404" pitchFamily="49" charset="0"/>
                <a:cs typeface="Courier New" panose="02070309020205020404" pitchFamily="49" charset="0"/>
              </a:rPr>
              <a:t>!PIT 05/024 PIT TWY N BTN TWY N4 AND TWY N2 CLSD</a:t>
            </a:r>
          </a:p>
          <a:p>
            <a:pPr>
              <a:buFontTx/>
              <a:buNone/>
            </a:pPr>
            <a:r>
              <a:rPr lang="en-US" sz="1200" b="1" dirty="0" smtClean="0">
                <a:latin typeface="Courier New" panose="02070309020205020404" pitchFamily="49" charset="0"/>
                <a:cs typeface="Courier New" panose="02070309020205020404" pitchFamily="49" charset="0"/>
              </a:rPr>
              <a:t>1405051258-1411032359</a:t>
            </a:r>
          </a:p>
          <a:p>
            <a:pPr>
              <a:buFontTx/>
              <a:buNone/>
            </a:pPr>
            <a:r>
              <a:rPr lang="en-US" sz="1200" b="1" dirty="0" smtClean="0">
                <a:latin typeface="Courier New" panose="02070309020205020404" pitchFamily="49" charset="0"/>
                <a:cs typeface="Courier New" panose="02070309020205020404" pitchFamily="49" charset="0"/>
              </a:rPr>
              <a:t>!PIT 05/025 PIT TWY N4 CLSD 1405051259-1411032359</a:t>
            </a:r>
          </a:p>
          <a:p>
            <a:pPr>
              <a:buFontTx/>
              <a:buNone/>
            </a:pPr>
            <a:r>
              <a:rPr lang="en-US" sz="1200" b="1" dirty="0" smtClean="0">
                <a:latin typeface="Courier New" panose="02070309020205020404" pitchFamily="49" charset="0"/>
                <a:cs typeface="Courier New" panose="02070309020205020404" pitchFamily="49" charset="0"/>
              </a:rPr>
              <a:t>!PIT 05/026 PIT TWY N3 CLSD 1405051259-1411032359</a:t>
            </a:r>
          </a:p>
          <a:p>
            <a:pPr>
              <a:buFontTx/>
              <a:buNone/>
            </a:pPr>
            <a:r>
              <a:rPr lang="en-US" sz="1200" b="1" dirty="0" smtClean="0">
                <a:latin typeface="Courier New" panose="02070309020205020404" pitchFamily="49" charset="0"/>
                <a:cs typeface="Courier New" panose="02070309020205020404" pitchFamily="49" charset="0"/>
              </a:rPr>
              <a:t>!PIT 05/160 PIT TWY N EDGE MARKINGS BTN TWY N5 AND TWY N3 NOT STD</a:t>
            </a:r>
          </a:p>
          <a:p>
            <a:pPr>
              <a:buFontTx/>
              <a:buNone/>
            </a:pPr>
            <a:r>
              <a:rPr lang="en-US" sz="1200" b="1" dirty="0" smtClean="0">
                <a:latin typeface="Courier New" panose="02070309020205020404" pitchFamily="49" charset="0"/>
                <a:cs typeface="Courier New" panose="02070309020205020404" pitchFamily="49" charset="0"/>
              </a:rPr>
              <a:t>1405292133-1411032359</a:t>
            </a:r>
          </a:p>
          <a:p>
            <a:pPr>
              <a:buFontTx/>
              <a:buNone/>
            </a:pPr>
            <a:r>
              <a:rPr lang="en-US" sz="1200" b="1" dirty="0" smtClean="0">
                <a:latin typeface="Courier New" panose="02070309020205020404" pitchFamily="49" charset="0"/>
                <a:cs typeface="Courier New" panose="02070309020205020404" pitchFamily="49" charset="0"/>
              </a:rPr>
              <a:t>!PIT 05/029 PIT TWY R BTN TWY P AND RWY 14/32 CLSD</a:t>
            </a:r>
          </a:p>
          <a:p>
            <a:pPr>
              <a:buFontTx/>
              <a:buNone/>
            </a:pPr>
            <a:r>
              <a:rPr lang="en-US" sz="1200" b="1" dirty="0" smtClean="0">
                <a:latin typeface="Courier New" panose="02070309020205020404" pitchFamily="49" charset="0"/>
                <a:cs typeface="Courier New" panose="02070309020205020404" pitchFamily="49" charset="0"/>
              </a:rPr>
              <a:t>1405051303-1411032359</a:t>
            </a:r>
          </a:p>
          <a:p>
            <a:pPr>
              <a:buFontTx/>
              <a:buNone/>
            </a:pPr>
            <a:r>
              <a:rPr lang="en-US" sz="1200" b="1" dirty="0" smtClean="0">
                <a:latin typeface="Courier New" panose="02070309020205020404" pitchFamily="49" charset="0"/>
                <a:cs typeface="Courier New" panose="02070309020205020404" pitchFamily="49" charset="0"/>
              </a:rPr>
              <a:t>!PIT 05/030 PIT TWY Q BTN TWY P AND RWY 14/32 CLSD</a:t>
            </a:r>
          </a:p>
          <a:p>
            <a:pPr>
              <a:buFontTx/>
              <a:buNone/>
            </a:pPr>
            <a:r>
              <a:rPr lang="en-US" sz="1200" b="1" dirty="0" smtClean="0">
                <a:latin typeface="Courier New" panose="02070309020205020404" pitchFamily="49" charset="0"/>
                <a:cs typeface="Courier New" panose="02070309020205020404" pitchFamily="49" charset="0"/>
              </a:rPr>
              <a:t>1405051304-1411032359</a:t>
            </a:r>
          </a:p>
          <a:p>
            <a:pPr>
              <a:buFontTx/>
              <a:buNone/>
            </a:pPr>
            <a:r>
              <a:rPr lang="en-US" sz="1200" b="1" dirty="0" smtClean="0">
                <a:latin typeface="Courier New" panose="02070309020205020404" pitchFamily="49" charset="0"/>
                <a:cs typeface="Courier New" panose="02070309020205020404" pitchFamily="49" charset="0"/>
              </a:rPr>
              <a:t>!PIT 05/147 PIT TWY C BTN TWY T AND TWY B1 CLSD</a:t>
            </a:r>
          </a:p>
          <a:p>
            <a:pPr>
              <a:buFontTx/>
              <a:buNone/>
            </a:pPr>
            <a:r>
              <a:rPr lang="en-US" sz="1200" b="1" dirty="0" smtClean="0">
                <a:latin typeface="Courier New" panose="02070309020205020404" pitchFamily="49" charset="0"/>
                <a:cs typeface="Courier New" panose="02070309020205020404" pitchFamily="49" charset="0"/>
              </a:rPr>
              <a:t>1405272345-1407272300EST</a:t>
            </a:r>
          </a:p>
          <a:p>
            <a:pPr>
              <a:buFontTx/>
              <a:buNone/>
            </a:pPr>
            <a:r>
              <a:rPr lang="en-US" sz="1200" b="1" dirty="0" smtClean="0">
                <a:latin typeface="Courier New" panose="02070309020205020404" pitchFamily="49" charset="0"/>
                <a:cs typeface="Courier New" panose="02070309020205020404" pitchFamily="49" charset="0"/>
              </a:rPr>
              <a:t>!PIT 05/104 PIT TWY E CL LGT BTN TWY N AND APCH END RWY 28C OUT OF</a:t>
            </a:r>
          </a:p>
          <a:p>
            <a:pPr>
              <a:buFontTx/>
              <a:buNone/>
            </a:pPr>
            <a:r>
              <a:rPr lang="en-US" sz="1200" b="1" dirty="0" smtClean="0">
                <a:latin typeface="Courier New" panose="02070309020205020404" pitchFamily="49" charset="0"/>
                <a:cs typeface="Courier New" panose="02070309020205020404" pitchFamily="49" charset="0"/>
              </a:rPr>
              <a:t>SERVICE 1405160052-1411032359</a:t>
            </a:r>
          </a:p>
          <a:p>
            <a:pPr>
              <a:buFontTx/>
              <a:buNone/>
            </a:pPr>
            <a:r>
              <a:rPr lang="en-US" sz="1200" b="1" dirty="0" smtClean="0">
                <a:latin typeface="Courier New" panose="02070309020205020404" pitchFamily="49" charset="0"/>
                <a:cs typeface="Courier New" panose="02070309020205020404" pitchFamily="49" charset="0"/>
              </a:rPr>
              <a:t>!PIT 05/149 PIT TWY T BTN TWY B AND TWY E SURFACE MARKINGS NOT STD</a:t>
            </a:r>
          </a:p>
          <a:p>
            <a:pPr>
              <a:buFontTx/>
              <a:buNone/>
            </a:pPr>
            <a:r>
              <a:rPr lang="en-US" sz="1200" b="1" dirty="0" smtClean="0">
                <a:latin typeface="Courier New" panose="02070309020205020404" pitchFamily="49" charset="0"/>
                <a:cs typeface="Courier New" panose="02070309020205020404" pitchFamily="49" charset="0"/>
              </a:rPr>
              <a:t>1405281753-1406202359</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  Service NOTAMs  ********</a:t>
            </a:r>
          </a:p>
          <a:p>
            <a:pPr>
              <a:buFontTx/>
              <a:buNone/>
            </a:pPr>
            <a:r>
              <a:rPr lang="en-US" sz="1200" b="1" dirty="0" smtClean="0">
                <a:latin typeface="Courier New" panose="02070309020205020404" pitchFamily="49" charset="0"/>
                <a:cs typeface="Courier New" panose="02070309020205020404" pitchFamily="49" charset="0"/>
              </a:rPr>
              <a:t>!FDK 06/001 FDK SVC ATIS OUT OF SERVICE 1406031215-1406062300</a:t>
            </a:r>
          </a:p>
          <a:p>
            <a:pPr>
              <a:buFontTx/>
              <a:buNone/>
            </a:pPr>
            <a:r>
              <a:rPr lang="en-US" sz="1200" b="1" dirty="0" smtClean="0">
                <a:latin typeface="Courier New" panose="02070309020205020404" pitchFamily="49" charset="0"/>
                <a:cs typeface="Courier New" panose="02070309020205020404" pitchFamily="49" charset="0"/>
              </a:rPr>
              <a:t>!PIT 06/007 PIT SVC MICROBURST/WINDSHEAR DETECTION SYSTEM NOT AVBL</a:t>
            </a:r>
          </a:p>
          <a:p>
            <a:pPr>
              <a:buFontTx/>
              <a:buNone/>
            </a:pPr>
            <a:r>
              <a:rPr lang="en-US" sz="1200" b="1" dirty="0" smtClean="0">
                <a:latin typeface="Courier New" panose="02070309020205020404" pitchFamily="49" charset="0"/>
                <a:cs typeface="Courier New" panose="02070309020205020404" pitchFamily="49" charset="0"/>
              </a:rPr>
              <a:t>1406031300-1406031800</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  Unverified Aeronautic Information NOTAMs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  Other NOTAMs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a:t>
            </a:r>
          </a:p>
          <a:p>
            <a:pPr>
              <a:buFontTx/>
              <a:buNone/>
            </a:pPr>
            <a:r>
              <a:rPr lang="en-US" sz="1200" b="1" dirty="0" smtClean="0">
                <a:latin typeface="Courier New" panose="02070309020205020404" pitchFamily="49" charset="0"/>
                <a:cs typeface="Courier New" panose="02070309020205020404" pitchFamily="49" charset="0"/>
              </a:rPr>
              <a:t>                ********  NOTAMs without keywords  ********</a:t>
            </a:r>
            <a:endParaRPr lang="en-US" sz="1200" b="1" dirty="0">
              <a:latin typeface="Courier New" panose="02070309020205020404" pitchFamily="49" charset="0"/>
              <a:cs typeface="Courier New" panose="02070309020205020404" pitchFamily="49" charset="0"/>
            </a:endParaRPr>
          </a:p>
        </p:txBody>
      </p:sp>
      <p:sp>
        <p:nvSpPr>
          <p:cNvPr id="6" name="TextBox 5"/>
          <p:cNvSpPr txBox="1"/>
          <p:nvPr/>
        </p:nvSpPr>
        <p:spPr bwMode="auto">
          <a:xfrm>
            <a:off x="1145296" y="2301749"/>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3600" b="1" dirty="0" smtClean="0"/>
              <a:t>There were 389 NOTAMs</a:t>
            </a:r>
            <a:endParaRPr lang="en-US" sz="3600" b="1" dirty="0"/>
          </a:p>
        </p:txBody>
      </p:sp>
    </p:spTree>
    <p:extLst>
      <p:ext uri="{BB962C8B-B14F-4D97-AF65-F5344CB8AC3E}">
        <p14:creationId xmlns:p14="http://schemas.microsoft.com/office/powerpoint/2010/main" val="100316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remove"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ppt_x</p:attrName>
                                        </p:attrNameLst>
                                      </p:cBhvr>
                                      <p:tavLst>
                                        <p:tav tm="0">
                                          <p:val>
                                            <p:strVal val="#ppt_x"/>
                                          </p:val>
                                        </p:tav>
                                        <p:tav tm="100000">
                                          <p:val>
                                            <p:strVal val="#ppt_x"/>
                                          </p:val>
                                        </p:tav>
                                      </p:tavLst>
                                    </p:anim>
                                    <p:anim calcmode="lin" valueType="num">
                                      <p:cBhvr>
                                        <p:cTn id="8" dur="5000" fill="hold"/>
                                        <p:tgtEl>
                                          <p:spTgt spid="5"/>
                                        </p:tgtEl>
                                        <p:attrNameLst>
                                          <p:attrName>ppt_y</p:attrName>
                                        </p:attrNameLst>
                                      </p:cBhvr>
                                      <p:tavLst>
                                        <p:tav tm="0">
                                          <p:val>
                                            <p:strVal val="#ppt_y+1"/>
                                          </p:val>
                                        </p:tav>
                                        <p:tav tm="100000">
                                          <p:val>
                                            <p:strVal val="#ppt_y-1"/>
                                          </p:val>
                                        </p:tav>
                                      </p:tavLst>
                                    </p:anim>
                                  </p:childTnLst>
                                </p:cTn>
                              </p:par>
                            </p:childTnLst>
                          </p:cTn>
                        </p:par>
                        <p:par>
                          <p:cTn id="9" fill="hold">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History</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6</a:t>
            </a:fld>
            <a:endParaRPr lang="en-US" dirty="0"/>
          </a:p>
        </p:txBody>
      </p:sp>
      <p:sp>
        <p:nvSpPr>
          <p:cNvPr id="4" name="TextBox 3"/>
          <p:cNvSpPr txBox="1"/>
          <p:nvPr/>
        </p:nvSpPr>
        <p:spPr bwMode="auto">
          <a:xfrm>
            <a:off x="251313" y="5020872"/>
            <a:ext cx="860961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smtClean="0"/>
              <a:t>Upon closer evaluation of those 389 NOTAMs, and “32” pages to scroll through, we found that only 68 were applicable for our particular flight</a:t>
            </a:r>
            <a:r>
              <a:rPr lang="en-US" b="1" dirty="0" smtClean="0"/>
              <a:t>.</a:t>
            </a:r>
          </a:p>
          <a:p>
            <a:pPr>
              <a:buFontTx/>
              <a:buNone/>
            </a:pPr>
            <a:endParaRPr lang="en-US" b="1"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984" y="835541"/>
            <a:ext cx="6088268" cy="4075617"/>
          </a:xfrm>
          <a:prstGeom prst="rect">
            <a:avLst/>
          </a:prstGeom>
          <a:noFill/>
          <a:ln>
            <a:noFill/>
          </a:ln>
          <a:effectLst>
            <a:outerShdw blurRad="139700" dist="38100" dir="2700000" sx="102000" sy="102000" algn="tl" rotWithShape="0">
              <a:schemeClr val="tx1">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098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773" y="1047750"/>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History</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7</a:t>
            </a:fld>
            <a:endParaRPr lang="en-US" dirty="0"/>
          </a:p>
        </p:txBody>
      </p:sp>
      <p:sp>
        <p:nvSpPr>
          <p:cNvPr id="2" name="TextBox 1"/>
          <p:cNvSpPr txBox="1"/>
          <p:nvPr/>
        </p:nvSpPr>
        <p:spPr bwMode="auto">
          <a:xfrm>
            <a:off x="576470" y="785192"/>
            <a:ext cx="364030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And roughly </a:t>
            </a:r>
            <a:r>
              <a:rPr lang="en-US" b="1" dirty="0"/>
              <a:t>half of those 68 NOTAMs concerned the special </a:t>
            </a:r>
            <a:r>
              <a:rPr lang="en-US" b="1" dirty="0" smtClean="0"/>
              <a:t>airspace restrictions </a:t>
            </a:r>
            <a:r>
              <a:rPr lang="en-US" b="1" dirty="0"/>
              <a:t>related to 9/11 that have been in place for over a </a:t>
            </a:r>
            <a:r>
              <a:rPr lang="en-US" b="1" dirty="0" smtClean="0"/>
              <a:t>decade in the DC area.  Actually </a:t>
            </a:r>
            <a:r>
              <a:rPr lang="en-US" b="1" dirty="0"/>
              <a:t>only 32 </a:t>
            </a:r>
            <a:r>
              <a:rPr lang="en-US" b="1" dirty="0" smtClean="0"/>
              <a:t>NOTAMs affect our route of flight. Thus a pilot or dispatcher would only have to look at 2 pages of NOTAMs.</a:t>
            </a:r>
            <a:endParaRPr lang="en-US" b="1" dirty="0"/>
          </a:p>
        </p:txBody>
      </p:sp>
    </p:spTree>
    <p:extLst>
      <p:ext uri="{BB962C8B-B14F-4D97-AF65-F5344CB8AC3E}">
        <p14:creationId xmlns:p14="http://schemas.microsoft.com/office/powerpoint/2010/main" val="1100781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8</a:t>
            </a:fld>
            <a:endParaRPr lang="en-US" dirty="0"/>
          </a:p>
        </p:txBody>
      </p:sp>
      <p:sp>
        <p:nvSpPr>
          <p:cNvPr id="2" name="Rectangle 1"/>
          <p:cNvSpPr/>
          <p:nvPr/>
        </p:nvSpPr>
        <p:spPr>
          <a:xfrm>
            <a:off x="288730" y="2343606"/>
            <a:ext cx="4406100" cy="3231654"/>
          </a:xfrm>
          <a:prstGeom prst="rect">
            <a:avLst/>
          </a:prstGeom>
        </p:spPr>
        <p:txBody>
          <a:bodyPr wrap="square">
            <a:spAutoFit/>
          </a:bodyPr>
          <a:lstStyle/>
          <a:p>
            <a:pPr>
              <a:buFontTx/>
              <a:buNone/>
            </a:pPr>
            <a:r>
              <a:rPr lang="en-US" sz="2000" b="1" dirty="0" smtClean="0"/>
              <a:t>Question:</a:t>
            </a:r>
          </a:p>
          <a:p>
            <a:pPr>
              <a:buFontTx/>
              <a:buNone/>
            </a:pPr>
            <a:endParaRPr lang="en-US" sz="2000" b="1" dirty="0"/>
          </a:p>
          <a:p>
            <a:pPr>
              <a:buFontTx/>
              <a:buNone/>
            </a:pPr>
            <a:r>
              <a:rPr lang="en-US" sz="2000" b="1" dirty="0" smtClean="0"/>
              <a:t>How will NOTAM System Modernization help reduce this information overload?</a:t>
            </a:r>
          </a:p>
          <a:p>
            <a:pPr>
              <a:buFontTx/>
              <a:buNone/>
            </a:pPr>
            <a:endParaRPr lang="en-US" sz="2000" b="1" dirty="0"/>
          </a:p>
          <a:p>
            <a:pPr>
              <a:buFontTx/>
              <a:buNone/>
            </a:pPr>
            <a:r>
              <a:rPr lang="en-US" sz="2000" b="1" dirty="0" smtClean="0"/>
              <a:t>Answer:</a:t>
            </a:r>
          </a:p>
          <a:p>
            <a:pPr>
              <a:buFontTx/>
              <a:buNone/>
            </a:pPr>
            <a:endParaRPr lang="en-US" sz="2000" b="1" dirty="0"/>
          </a:p>
          <a:p>
            <a:pPr>
              <a:buFontTx/>
              <a:buNone/>
            </a:pPr>
            <a:r>
              <a:rPr lang="en-US" sz="2000" b="1" dirty="0" smtClean="0"/>
              <a:t>Adopting ICAO NOTAM format and transitioning to digital NOTAMs</a:t>
            </a:r>
            <a:r>
              <a:rPr lang="en-US" b="1" dirty="0" smtClean="0"/>
              <a:t>.</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830" y="894143"/>
            <a:ext cx="3676391" cy="4837918"/>
          </a:xfrm>
          <a:prstGeom prst="rect">
            <a:avLst/>
          </a:prstGeom>
          <a:noFill/>
          <a:ln>
            <a:noFill/>
          </a:ln>
          <a:effectLst>
            <a:outerShdw blurRad="139700" dist="38100" dir="2700000" sx="102000" sy="102000" algn="tl" rotWithShape="0">
              <a:schemeClr val="tx1">
                <a:alpha val="65000"/>
              </a:schemeClr>
            </a:outerShdw>
          </a:effectLst>
        </p:spPr>
      </p:pic>
    </p:spTree>
    <p:extLst>
      <p:ext uri="{BB962C8B-B14F-4D97-AF65-F5344CB8AC3E}">
        <p14:creationId xmlns:p14="http://schemas.microsoft.com/office/powerpoint/2010/main" val="3036543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1068" y="4423506"/>
            <a:ext cx="8611738" cy="1624084"/>
          </a:xfrm>
          <a:prstGeom prst="rect">
            <a:avLst/>
          </a:prstGeom>
          <a:solidFill>
            <a:srgbClr val="FFFF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11266" name="Title 1"/>
          <p:cNvSpPr>
            <a:spLocks noGrp="1"/>
          </p:cNvSpPr>
          <p:nvPr>
            <p:ph type="title"/>
          </p:nvPr>
        </p:nvSpPr>
        <p:spPr/>
        <p:txBody>
          <a:bodyPr/>
          <a:lstStyle/>
          <a:p>
            <a:pPr eaLnBrk="1" hangingPunct="1"/>
            <a:r>
              <a:rPr lang="en-US" sz="3200" dirty="0" smtClean="0">
                <a:latin typeface="Arial" panose="020B0604020202020204" pitchFamily="34" charset="0"/>
                <a:cs typeface="Arial" panose="020B0604020202020204" pitchFamily="34" charset="0"/>
              </a:rPr>
              <a:t>Modernization</a:t>
            </a:r>
          </a:p>
        </p:txBody>
      </p:sp>
      <p:sp>
        <p:nvSpPr>
          <p:cNvPr id="3" name="Slide Number Placeholder 2"/>
          <p:cNvSpPr>
            <a:spLocks noGrp="1"/>
          </p:cNvSpPr>
          <p:nvPr>
            <p:ph type="sldNum" sz="quarter" idx="12"/>
          </p:nvPr>
        </p:nvSpPr>
        <p:spPr/>
        <p:txBody>
          <a:bodyPr/>
          <a:lstStyle/>
          <a:p>
            <a:pPr>
              <a:defRPr/>
            </a:pPr>
            <a:fld id="{A8D6D9BF-0D8E-477D-9FAE-25201D4DF52C}" type="slidenum">
              <a:rPr lang="en-US" smtClean="0"/>
              <a:pPr>
                <a:defRPr/>
              </a:pPr>
              <a:t>9</a:t>
            </a:fld>
            <a:endParaRPr lang="en-US" dirty="0"/>
          </a:p>
        </p:txBody>
      </p:sp>
      <p:sp>
        <p:nvSpPr>
          <p:cNvPr id="2" name="TextBox 1"/>
          <p:cNvSpPr txBox="1"/>
          <p:nvPr/>
        </p:nvSpPr>
        <p:spPr bwMode="auto">
          <a:xfrm>
            <a:off x="450376" y="2703016"/>
            <a:ext cx="8243248" cy="4524315"/>
          </a:xfrm>
          <a:prstGeom prst="rect">
            <a:avLst/>
          </a:prstGeom>
          <a:noFill/>
          <a:ln>
            <a:noFill/>
          </a:ln>
          <a:effectLst/>
          <a:extLst/>
        </p:spPr>
        <p:txBody>
          <a:bodyPr wrap="square" rtlCol="0">
            <a:spAutoFit/>
          </a:bodyPr>
          <a:lstStyle/>
          <a:p>
            <a:endParaRPr lang="en-US" b="1" dirty="0" smtClean="0">
              <a:latin typeface="Courier New" panose="02070309020205020404" pitchFamily="49" charset="0"/>
              <a:cs typeface="Courier New" panose="02070309020205020404" pitchFamily="49" charset="0"/>
            </a:endParaRPr>
          </a:p>
          <a:p>
            <a:endParaRPr lang="en-US" b="1" dirty="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!AGC </a:t>
            </a:r>
            <a:r>
              <a:rPr lang="en-US" b="1" dirty="0">
                <a:latin typeface="Courier New" panose="02070309020205020404" pitchFamily="49" charset="0"/>
                <a:cs typeface="Courier New" panose="02070309020205020404" pitchFamily="49" charset="0"/>
              </a:rPr>
              <a:t>06/007 AGC NAV ILS RWY 28 LOC/GP OUT OF SERVICE </a:t>
            </a:r>
            <a:r>
              <a:rPr lang="en-US" b="1" dirty="0" smtClean="0">
                <a:latin typeface="Courier New" panose="02070309020205020404" pitchFamily="49" charset="0"/>
                <a:cs typeface="Courier New" panose="02070309020205020404" pitchFamily="49" charset="0"/>
              </a:rPr>
              <a:t>1406041200-1406041500</a:t>
            </a:r>
          </a:p>
          <a:p>
            <a:endParaRPr lang="en-US" b="1" dirty="0">
              <a:latin typeface="Courier New" panose="02070309020205020404" pitchFamily="49" charset="0"/>
              <a:cs typeface="Courier New" panose="02070309020205020404" pitchFamily="49" charset="0"/>
            </a:endParaRPr>
          </a:p>
          <a:p>
            <a:pPr>
              <a:buFontTx/>
              <a:buNone/>
            </a:pPr>
            <a:r>
              <a:rPr lang="en-US" b="1" dirty="0" smtClean="0">
                <a:latin typeface="Courier New" panose="02070309020205020404" pitchFamily="49" charset="0"/>
                <a:cs typeface="Courier New" panose="02070309020205020404" pitchFamily="49" charset="0"/>
              </a:rPr>
              <a:t>(A1334/14 NOTAMN</a:t>
            </a:r>
            <a:endParaRPr lang="en-US" b="1" dirty="0">
              <a:latin typeface="Courier New" panose="02070309020205020404" pitchFamily="49" charset="0"/>
              <a:cs typeface="Courier New" panose="02070309020205020404" pitchFamily="49" charset="0"/>
            </a:endParaRPr>
          </a:p>
          <a:p>
            <a:pPr>
              <a:buFontTx/>
              <a:buNone/>
            </a:pPr>
            <a:r>
              <a:rPr lang="en-US" b="1" dirty="0" smtClean="0">
                <a:latin typeface="Courier New" panose="02070309020205020404" pitchFamily="49" charset="0"/>
                <a:cs typeface="Courier New" panose="02070309020205020404" pitchFamily="49" charset="0"/>
              </a:rPr>
              <a:t>Q) KZOB/QICAS/I/NBO/A/000/999/4021N07955W005</a:t>
            </a:r>
          </a:p>
          <a:p>
            <a:pPr>
              <a:buFontTx/>
              <a:buNone/>
            </a:pPr>
            <a:r>
              <a:rPr lang="en-US" b="1" dirty="0" smtClean="0">
                <a:latin typeface="Courier New" panose="02070309020205020404" pitchFamily="49" charset="0"/>
                <a:cs typeface="Courier New" panose="02070309020205020404" pitchFamily="49" charset="0"/>
              </a:rPr>
              <a:t>A) KAGC B) 1406041200 C) 1406041500</a:t>
            </a:r>
          </a:p>
          <a:p>
            <a:pPr>
              <a:buFontTx/>
              <a:buNone/>
            </a:pPr>
            <a:r>
              <a:rPr lang="en-US" b="1" dirty="0" smtClean="0">
                <a:latin typeface="Courier New" panose="02070309020205020404" pitchFamily="49" charset="0"/>
                <a:cs typeface="Courier New" panose="02070309020205020404" pitchFamily="49" charset="0"/>
              </a:rPr>
              <a:t>E) ILS RWY 28 LOCALIZER/GP UNSERVICEABLE</a:t>
            </a:r>
          </a:p>
          <a:p>
            <a:pPr>
              <a:buFontTx/>
              <a:buNone/>
            </a:pPr>
            <a:endParaRPr lang="en-US" b="1" dirty="0"/>
          </a:p>
          <a:p>
            <a:pPr>
              <a:buFontTx/>
              <a:buNone/>
            </a:pPr>
            <a:endParaRPr lang="en-US" b="1" dirty="0" smtClean="0"/>
          </a:p>
          <a:p>
            <a:pPr>
              <a:buFontTx/>
              <a:buNone/>
            </a:pPr>
            <a:endParaRPr lang="en-US" b="1" dirty="0"/>
          </a:p>
        </p:txBody>
      </p:sp>
      <p:sp>
        <p:nvSpPr>
          <p:cNvPr id="5" name="Rectangle 4"/>
          <p:cNvSpPr/>
          <p:nvPr/>
        </p:nvSpPr>
        <p:spPr bwMode="auto">
          <a:xfrm>
            <a:off x="327087" y="99628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4380931" y="171961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endParaRPr>
          </a:p>
        </p:txBody>
      </p:sp>
      <p:sp>
        <p:nvSpPr>
          <p:cNvPr id="8" name="Rectangle 7"/>
          <p:cNvSpPr/>
          <p:nvPr/>
        </p:nvSpPr>
        <p:spPr>
          <a:xfrm>
            <a:off x="327087" y="978300"/>
            <a:ext cx="8475719" cy="2308324"/>
          </a:xfrm>
          <a:prstGeom prst="rect">
            <a:avLst/>
          </a:prstGeom>
        </p:spPr>
        <p:txBody>
          <a:bodyPr wrap="square">
            <a:spAutoFit/>
          </a:bodyPr>
          <a:lstStyle/>
          <a:p>
            <a:pPr>
              <a:buFontTx/>
              <a:buNone/>
            </a:pPr>
            <a:r>
              <a:rPr lang="en-US" b="1" dirty="0">
                <a:solidFill>
                  <a:srgbClr val="C00000"/>
                </a:solidFill>
              </a:rPr>
              <a:t>The conventional domestic NOTAM has very limited</a:t>
            </a:r>
          </a:p>
          <a:p>
            <a:pPr>
              <a:buFontTx/>
              <a:buNone/>
            </a:pPr>
            <a:r>
              <a:rPr lang="en-US" b="1" dirty="0">
                <a:solidFill>
                  <a:srgbClr val="C00000"/>
                </a:solidFill>
              </a:rPr>
              <a:t>potential for filtering through automation.  It is basically</a:t>
            </a:r>
          </a:p>
          <a:p>
            <a:pPr>
              <a:buFontTx/>
              <a:buNone/>
            </a:pPr>
            <a:r>
              <a:rPr lang="en-US" b="1" dirty="0">
                <a:solidFill>
                  <a:srgbClr val="C00000"/>
                </a:solidFill>
              </a:rPr>
              <a:t>the same format that has been in use since NOTAMs were </a:t>
            </a:r>
            <a:r>
              <a:rPr lang="en-US" b="1" dirty="0" smtClean="0">
                <a:solidFill>
                  <a:srgbClr val="C00000"/>
                </a:solidFill>
              </a:rPr>
              <a:t>invented</a:t>
            </a:r>
            <a:endParaRPr lang="en-US" b="1" dirty="0">
              <a:solidFill>
                <a:srgbClr val="C00000"/>
              </a:solidFill>
            </a:endParaRPr>
          </a:p>
          <a:p>
            <a:pPr>
              <a:buFontTx/>
              <a:buNone/>
            </a:pPr>
            <a:r>
              <a:rPr lang="en-US" b="1" dirty="0" smtClean="0">
                <a:solidFill>
                  <a:srgbClr val="C00000"/>
                </a:solidFill>
              </a:rPr>
              <a:t>The ICAO NOTAM, while at first glance even more</a:t>
            </a:r>
          </a:p>
          <a:p>
            <a:pPr>
              <a:buFontTx/>
              <a:buNone/>
            </a:pPr>
            <a:r>
              <a:rPr lang="en-US" b="1" dirty="0" smtClean="0">
                <a:solidFill>
                  <a:srgbClr val="C00000"/>
                </a:solidFill>
              </a:rPr>
              <a:t>cryptic than the domestic, holds one distinct advantage.</a:t>
            </a:r>
            <a:endParaRPr lang="en-US" b="1" dirty="0">
              <a:solidFill>
                <a:srgbClr val="C00000"/>
              </a:solidFill>
            </a:endParaRPr>
          </a:p>
        </p:txBody>
      </p:sp>
    </p:spTree>
    <p:extLst>
      <p:ext uri="{BB962C8B-B14F-4D97-AF65-F5344CB8AC3E}">
        <p14:creationId xmlns:p14="http://schemas.microsoft.com/office/powerpoint/2010/main" val="4091496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A Office2010 powerpoint slide_template">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CY Standard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tabLst/>
          <a:defRPr kumimoji="0" sz="2400" b="0" i="0" u="none" strike="noStrike" cap="none" normalizeH="0" baseline="-25000" dirty="0" smtClean="0">
            <a:ln>
              <a:noFill/>
            </a:ln>
            <a:solidFill>
              <a:schemeClr val="tx1"/>
            </a:solidFill>
            <a:effectLst/>
            <a:latin typeface="Arial" charset="0"/>
          </a:defRPr>
        </a:defPPr>
      </a:lstStyle>
    </a:spDef>
    <a:lnDef>
      <a:spPr bwMode="auto">
        <a:noFill/>
        <a:ln w="9525" cap="flat" cmpd="sng" algn="ctr">
          <a:solidFill>
            <a:schemeClr val="tx1"/>
          </a:solidFill>
          <a:prstDash val="solid"/>
          <a:round/>
          <a:headEnd type="none" w="med" len="med"/>
          <a:tailEnd type="none" w="med" len="med"/>
        </a:ln>
        <a:effectLst/>
      </a:spPr>
      <a:body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FAA Office2010 powerpoint slide_template</Template>
  <TotalTime>9049</TotalTime>
  <Words>4414</Words>
  <Application>Microsoft Office PowerPoint</Application>
  <PresentationFormat>On-screen Show (4:3)</PresentationFormat>
  <Paragraphs>705</Paragraphs>
  <Slides>36</Slides>
  <Notes>35</Notes>
  <HiddenSlides>0</HiddenSlides>
  <MMClips>0</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FAA Office2010 powerpoint slide_template</vt:lpstr>
      <vt:lpstr>3_Custom Design</vt:lpstr>
      <vt:lpstr>1_Custom Design</vt:lpstr>
      <vt:lpstr>Office Theme</vt:lpstr>
      <vt:lpstr>PowerPoint Presentation</vt:lpstr>
      <vt:lpstr>Annual Increase in NOTAM Volume</vt:lpstr>
      <vt:lpstr>History</vt:lpstr>
      <vt:lpstr>History</vt:lpstr>
      <vt:lpstr>History</vt:lpstr>
      <vt:lpstr>History</vt:lpstr>
      <vt:lpstr>History</vt:lpstr>
      <vt:lpstr>Modernization</vt:lpstr>
      <vt:lpstr>Modernization</vt:lpstr>
      <vt:lpstr>Modernization</vt:lpstr>
      <vt:lpstr>Modernization</vt:lpstr>
      <vt:lpstr>Modernization</vt:lpstr>
      <vt:lpstr>Modernization</vt:lpstr>
      <vt:lpstr>Modernization</vt:lpstr>
      <vt:lpstr>Modernization</vt:lpstr>
      <vt:lpstr>Modernization</vt:lpstr>
      <vt:lpstr>Modernization</vt:lpstr>
      <vt:lpstr>Modernization</vt:lpstr>
      <vt:lpstr>Modernization</vt:lpstr>
      <vt:lpstr>Digital NOTAM</vt:lpstr>
      <vt:lpstr>Digital NOTAM</vt:lpstr>
      <vt:lpstr>Digital NOTAM</vt:lpstr>
      <vt:lpstr>Digital NOTAM Implementation</vt:lpstr>
      <vt:lpstr>Digital NOTAM Implementation</vt:lpstr>
      <vt:lpstr>Digital NOTAM Implementation</vt:lpstr>
      <vt:lpstr>Digital NOTAM Implementation</vt:lpstr>
      <vt:lpstr>Digital NOTAM Implementation</vt:lpstr>
      <vt:lpstr>Digital NOTAM Implementation</vt:lpstr>
      <vt:lpstr>Digital NOTAM Implementation</vt:lpstr>
      <vt:lpstr>Digital NOTAM Implementation</vt:lpstr>
      <vt:lpstr>Digital NOTAM Implementation</vt:lpstr>
      <vt:lpstr>Digital NOTAM Implementation</vt:lpstr>
      <vt:lpstr>Digital NOTAM Implementation</vt:lpstr>
      <vt:lpstr>Progress</vt:lpstr>
      <vt:lpstr>NOTAM Modernization</vt:lpstr>
      <vt:lpstr>Contact Information</vt:lpstr>
    </vt:vector>
  </TitlesOfParts>
  <Company>Federal Aviation Administration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NOTAM System (FNS)</dc:title>
  <dc:creator>Diana Young</dc:creator>
  <cp:lastModifiedBy>Adam M. Gerhardt (TASC)</cp:lastModifiedBy>
  <cp:revision>548</cp:revision>
  <cp:lastPrinted>2014-06-10T19:34:26Z</cp:lastPrinted>
  <dcterms:created xsi:type="dcterms:W3CDTF">2012-05-18T13:01:03Z</dcterms:created>
  <dcterms:modified xsi:type="dcterms:W3CDTF">2014-08-25T00:53:42Z</dcterms:modified>
</cp:coreProperties>
</file>