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1" r:id="rId3"/>
    <p:sldId id="269" r:id="rId4"/>
    <p:sldId id="263" r:id="rId5"/>
    <p:sldId id="264" r:id="rId6"/>
    <p:sldId id="265" r:id="rId7"/>
    <p:sldId id="259" r:id="rId8"/>
  </p:sldIdLst>
  <p:sldSz cx="9144000" cy="6858000" type="screen4x3"/>
  <p:notesSz cx="6858000" cy="91995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2B5"/>
    <a:srgbClr val="53B7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7691" autoAdjust="0"/>
  </p:normalViewPr>
  <p:slideViewPr>
    <p:cSldViewPr>
      <p:cViewPr>
        <p:scale>
          <a:sx n="70" d="100"/>
          <a:sy n="70" d="100"/>
        </p:scale>
        <p:origin x="-1152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9978"/>
          </a:xfrm>
          <a:prstGeom prst="rect">
            <a:avLst/>
          </a:prstGeom>
        </p:spPr>
        <p:txBody>
          <a:bodyPr vert="horz" lIns="91746" tIns="45873" rIns="91746" bIns="4587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9978"/>
          </a:xfrm>
          <a:prstGeom prst="rect">
            <a:avLst/>
          </a:prstGeom>
        </p:spPr>
        <p:txBody>
          <a:bodyPr vert="horz" lIns="91746" tIns="45873" rIns="91746" bIns="45873" rtlCol="0"/>
          <a:lstStyle>
            <a:lvl1pPr algn="r">
              <a:defRPr sz="1200"/>
            </a:lvl1pPr>
          </a:lstStyle>
          <a:p>
            <a:fld id="{2CC37CE0-583E-490C-919C-3F9A437FE8D3}" type="datetimeFigureOut">
              <a:rPr lang="en-US" smtClean="0"/>
              <a:t>8/24/2014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30300" y="690563"/>
            <a:ext cx="4597400" cy="34496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46" tIns="45873" rIns="91746" bIns="4587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69793"/>
            <a:ext cx="5486400" cy="4139804"/>
          </a:xfrm>
          <a:prstGeom prst="rect">
            <a:avLst/>
          </a:prstGeom>
        </p:spPr>
        <p:txBody>
          <a:bodyPr vert="horz" lIns="91746" tIns="45873" rIns="91746" bIns="4587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37988"/>
            <a:ext cx="2971800" cy="459978"/>
          </a:xfrm>
          <a:prstGeom prst="rect">
            <a:avLst/>
          </a:prstGeom>
        </p:spPr>
        <p:txBody>
          <a:bodyPr vert="horz" lIns="91746" tIns="45873" rIns="91746" bIns="4587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737988"/>
            <a:ext cx="2971800" cy="459978"/>
          </a:xfrm>
          <a:prstGeom prst="rect">
            <a:avLst/>
          </a:prstGeom>
        </p:spPr>
        <p:txBody>
          <a:bodyPr vert="horz" lIns="91746" tIns="45873" rIns="91746" bIns="45873" rtlCol="0" anchor="b"/>
          <a:lstStyle>
            <a:lvl1pPr algn="r">
              <a:defRPr sz="1200"/>
            </a:lvl1pPr>
          </a:lstStyle>
          <a:p>
            <a:fld id="{2BA30C28-8139-48FD-BF14-7C47195E4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453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30C28-8139-48FD-BF14-7C47195E475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551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30C28-8139-48FD-BF14-7C47195E475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144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30C28-8139-48FD-BF14-7C47195E475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0623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30C28-8139-48FD-BF14-7C47195E475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0228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30C28-8139-48FD-BF14-7C47195E475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0742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30C28-8139-48FD-BF14-7C47195E475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653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30C28-8139-48FD-BF14-7C47195E475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946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1DA8-CB38-479E-913F-539868EFE85B}" type="datetimeFigureOut">
              <a:rPr lang="en-US" smtClean="0"/>
              <a:pPr/>
              <a:t>8/24/2014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3AC8-C928-4384-ADC3-85EBF3B358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1DA8-CB38-479E-913F-539868EFE85B}" type="datetimeFigureOut">
              <a:rPr lang="en-US" smtClean="0"/>
              <a:pPr/>
              <a:t>8/24/2014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3AC8-C928-4384-ADC3-85EBF3B358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1DA8-CB38-479E-913F-539868EFE85B}" type="datetimeFigureOut">
              <a:rPr lang="en-US" smtClean="0"/>
              <a:pPr/>
              <a:t>8/24/2014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3AC8-C928-4384-ADC3-85EBF3B358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1DA8-CB38-479E-913F-539868EFE85B}" type="datetimeFigureOut">
              <a:rPr lang="en-US" smtClean="0"/>
              <a:pPr/>
              <a:t>8/24/2014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3AC8-C928-4384-ADC3-85EBF3B358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1DA8-CB38-479E-913F-539868EFE85B}" type="datetimeFigureOut">
              <a:rPr lang="en-US" smtClean="0"/>
              <a:pPr/>
              <a:t>8/24/2014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3AC8-C928-4384-ADC3-85EBF3B358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1DA8-CB38-479E-913F-539868EFE85B}" type="datetimeFigureOut">
              <a:rPr lang="en-US" smtClean="0"/>
              <a:pPr/>
              <a:t>8/24/2014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3AC8-C928-4384-ADC3-85EBF3B358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1DA8-CB38-479E-913F-539868EFE85B}" type="datetimeFigureOut">
              <a:rPr lang="en-US" smtClean="0"/>
              <a:pPr/>
              <a:t>8/24/2014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3AC8-C928-4384-ADC3-85EBF3B358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1DA8-CB38-479E-913F-539868EFE85B}" type="datetimeFigureOut">
              <a:rPr lang="en-US" smtClean="0"/>
              <a:pPr/>
              <a:t>8/24/2014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3AC8-C928-4384-ADC3-85EBF3B358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1DA8-CB38-479E-913F-539868EFE85B}" type="datetimeFigureOut">
              <a:rPr lang="en-US" smtClean="0"/>
              <a:pPr/>
              <a:t>8/24/2014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3AC8-C928-4384-ADC3-85EBF3B358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1DA8-CB38-479E-913F-539868EFE85B}" type="datetimeFigureOut">
              <a:rPr lang="en-US" smtClean="0"/>
              <a:pPr/>
              <a:t>8/24/2014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3AC8-C928-4384-ADC3-85EBF3B358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1DA8-CB38-479E-913F-539868EFE85B}" type="datetimeFigureOut">
              <a:rPr lang="en-US" smtClean="0"/>
              <a:pPr/>
              <a:t>8/24/2014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93AC8-C928-4384-ADC3-85EBF3B358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81DA8-CB38-479E-913F-539868EFE85B}" type="datetimeFigureOut">
              <a:rPr lang="en-US" smtClean="0"/>
              <a:pPr/>
              <a:t>8/24/2014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93AC8-C928-4384-ADC3-85EBF3B358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jeanne.giering@faa.gov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6700" y="5715000"/>
            <a:ext cx="441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Presented By: Jeanne Giering, Director,  Flight Service</a:t>
            </a:r>
          </a:p>
          <a:p>
            <a:endParaRPr lang="en-US" sz="2000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646093"/>
            <a:ext cx="441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Delivering Digital</a:t>
            </a:r>
          </a:p>
          <a:p>
            <a:pPr algn="ctr"/>
            <a:r>
              <a:rPr lang="en-US" sz="2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NOTAMs</a:t>
            </a:r>
            <a:endParaRPr lang="en-US" sz="28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2133600"/>
            <a:ext cx="4648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5F2B5"/>
                </a:solidFill>
              </a:rPr>
              <a:t>Future Direction of NOTAM Policy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4582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Global Harmonization of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Enhancing Global Leadership</a:t>
            </a:r>
          </a:p>
          <a:p>
            <a:r>
              <a:rPr lang="en-US" dirty="0" smtClean="0"/>
              <a:t>Ensuring Global Interoperability </a:t>
            </a:r>
          </a:p>
          <a:p>
            <a:r>
              <a:rPr lang="en-US" dirty="0" smtClean="0"/>
              <a:t>Infrastructure Modernization</a:t>
            </a:r>
          </a:p>
          <a:p>
            <a:r>
              <a:rPr lang="en-US" dirty="0" smtClean="0"/>
              <a:t>Industry Transformation</a:t>
            </a:r>
          </a:p>
          <a:p>
            <a:r>
              <a:rPr lang="en-US" dirty="0"/>
              <a:t>Key Strategic Initiatives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300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Policy Transition to Flight Services</a:t>
            </a:r>
          </a:p>
          <a:p>
            <a:r>
              <a:rPr lang="en-US" dirty="0" smtClean="0"/>
              <a:t>FAA Policy vs ICAO Policy</a:t>
            </a:r>
          </a:p>
          <a:p>
            <a:r>
              <a:rPr lang="en-US" dirty="0" smtClean="0"/>
              <a:t>Historic Source of NOTAM Information</a:t>
            </a:r>
          </a:p>
          <a:p>
            <a:r>
              <a:rPr lang="en-US" dirty="0" smtClean="0"/>
              <a:t>System improvements</a:t>
            </a:r>
          </a:p>
          <a:p>
            <a:r>
              <a:rPr lang="en-US" dirty="0" smtClean="0"/>
              <a:t>Program Achievements and Successes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116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Vision For NOTAM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Expanded Standardized </a:t>
            </a:r>
            <a:r>
              <a:rPr lang="en-US" dirty="0"/>
              <a:t>ICAO Format</a:t>
            </a:r>
          </a:p>
          <a:p>
            <a:r>
              <a:rPr lang="en-US" dirty="0" smtClean="0"/>
              <a:t>Issued </a:t>
            </a:r>
            <a:r>
              <a:rPr lang="en-US" dirty="0"/>
              <a:t>by </a:t>
            </a:r>
            <a:r>
              <a:rPr lang="en-US" dirty="0" smtClean="0"/>
              <a:t>Originator</a:t>
            </a:r>
            <a:endParaRPr lang="en-US" dirty="0"/>
          </a:p>
          <a:p>
            <a:r>
              <a:rPr lang="en-US" dirty="0"/>
              <a:t>Increased Automation for Issuers</a:t>
            </a:r>
          </a:p>
          <a:p>
            <a:r>
              <a:rPr lang="en-US" dirty="0" smtClean="0"/>
              <a:t>Coordination Development</a:t>
            </a:r>
          </a:p>
          <a:p>
            <a:r>
              <a:rPr lang="en-US" dirty="0" smtClean="0"/>
              <a:t>Delivery Improvement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780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NOTAM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ICAO Series/Keywords</a:t>
            </a:r>
          </a:p>
          <a:p>
            <a:r>
              <a:rPr lang="en-US" dirty="0" smtClean="0"/>
              <a:t>Sentence Structure and Format</a:t>
            </a:r>
          </a:p>
          <a:p>
            <a:r>
              <a:rPr lang="en-US" dirty="0" smtClean="0"/>
              <a:t>Policy and Procedures</a:t>
            </a:r>
          </a:p>
          <a:p>
            <a:r>
              <a:rPr lang="en-US" dirty="0" smtClean="0"/>
              <a:t>Other Policy Changes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295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Importance of NOTAMs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038599"/>
          </a:xfrm>
        </p:spPr>
        <p:txBody>
          <a:bodyPr/>
          <a:lstStyle/>
          <a:p>
            <a:r>
              <a:rPr lang="en-US" dirty="0" smtClean="0"/>
              <a:t>Critical to the NAS</a:t>
            </a:r>
          </a:p>
          <a:p>
            <a:r>
              <a:rPr lang="en-US" dirty="0" smtClean="0"/>
              <a:t>Potential Hazards</a:t>
            </a:r>
          </a:p>
          <a:p>
            <a:r>
              <a:rPr lang="en-US" dirty="0" smtClean="0"/>
              <a:t>Global Implications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270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228600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Contact Information</a:t>
            </a:r>
            <a:endParaRPr lang="en-US" sz="4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2057400"/>
            <a:ext cx="84582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en-US" sz="3200" dirty="0">
                <a:solidFill>
                  <a:prstClr val="black"/>
                </a:solidFill>
                <a:latin typeface="Arial" pitchFamily="34" charset="0"/>
              </a:rPr>
              <a:t>Jeanne </a:t>
            </a:r>
            <a:r>
              <a:rPr lang="en-US" sz="3200" dirty="0" smtClean="0">
                <a:solidFill>
                  <a:prstClr val="black"/>
                </a:solidFill>
                <a:latin typeface="Arial" pitchFamily="34" charset="0"/>
              </a:rPr>
              <a:t>Giering: </a:t>
            </a:r>
            <a:r>
              <a:rPr lang="en-US" sz="3200" dirty="0" smtClean="0">
                <a:solidFill>
                  <a:prstClr val="black"/>
                </a:solidFill>
                <a:latin typeface="Arial" pitchFamily="34" charset="0"/>
                <a:hlinkClick r:id="rId3"/>
              </a:rPr>
              <a:t>jeanne.giering@faa.gov</a:t>
            </a:r>
            <a:endParaRPr lang="en-US" sz="3200" dirty="0">
              <a:solidFill>
                <a:prstClr val="black"/>
              </a:solidFill>
              <a:latin typeface="Arial" pitchFamily="34" charset="0"/>
            </a:endParaRPr>
          </a:p>
          <a:p>
            <a:pPr lvl="0" fontAlgn="base">
              <a:spcBef>
                <a:spcPct val="50000"/>
              </a:spcBef>
              <a:spcAft>
                <a:spcPct val="0"/>
              </a:spcAft>
            </a:pPr>
            <a:endParaRPr lang="en-US" sz="3200" dirty="0" smtClean="0">
              <a:solidFill>
                <a:prstClr val="black"/>
              </a:solidFill>
              <a:latin typeface="Arial" pitchFamily="34" charset="0"/>
            </a:endParaRPr>
          </a:p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en-US" sz="3200" dirty="0" smtClean="0">
                <a:solidFill>
                  <a:prstClr val="black"/>
                </a:solidFill>
                <a:latin typeface="Arial" pitchFamily="34" charset="0"/>
              </a:rPr>
              <a:t>Office</a:t>
            </a:r>
            <a:r>
              <a:rPr lang="en-US" sz="3200" dirty="0">
                <a:solidFill>
                  <a:prstClr val="black"/>
                </a:solidFill>
                <a:latin typeface="Arial" pitchFamily="34" charset="0"/>
              </a:rPr>
              <a:t>: </a:t>
            </a:r>
            <a:r>
              <a:rPr lang="en-US" sz="3200" dirty="0" smtClean="0">
                <a:solidFill>
                  <a:prstClr val="black"/>
                </a:solidFill>
                <a:latin typeface="Arial" pitchFamily="34" charset="0"/>
              </a:rPr>
              <a:t>202-267-6500</a:t>
            </a:r>
            <a:endParaRPr lang="en-US" sz="3200" dirty="0">
              <a:solidFill>
                <a:prstClr val="black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959</TotalTime>
  <Words>117</Words>
  <Application>Microsoft Office PowerPoint</Application>
  <PresentationFormat>On-screen Show (4:3)</PresentationFormat>
  <Paragraphs>47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Global Harmonization of Operations</vt:lpstr>
      <vt:lpstr>Background</vt:lpstr>
      <vt:lpstr>Vision For NOTAM Policy</vt:lpstr>
      <vt:lpstr>NOTAM Order</vt:lpstr>
      <vt:lpstr>Importance of NOTAMs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Shannon</dc:creator>
  <cp:lastModifiedBy>Adam M. Gerhardt (TASC)</cp:lastModifiedBy>
  <cp:revision>50</cp:revision>
  <cp:lastPrinted>2014-08-20T18:18:01Z</cp:lastPrinted>
  <dcterms:created xsi:type="dcterms:W3CDTF">2012-06-25T19:22:03Z</dcterms:created>
  <dcterms:modified xsi:type="dcterms:W3CDTF">2014-08-24T23:58:16Z</dcterms:modified>
</cp:coreProperties>
</file>