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8" r:id="rId5"/>
    <p:sldId id="257" r:id="rId6"/>
    <p:sldId id="269" r:id="rId7"/>
    <p:sldId id="270" r:id="rId8"/>
    <p:sldId id="271" r:id="rId9"/>
    <p:sldId id="266" r:id="rId10"/>
    <p:sldId id="272" r:id="rId11"/>
    <p:sldId id="273" r:id="rId12"/>
    <p:sldId id="259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2B5"/>
    <a:srgbClr val="53B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D:\APTF\FAA_Präsi\iata-cmyk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172200"/>
            <a:ext cx="904875" cy="54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81DA8-CB38-479E-913F-539868EFE85B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heinz.conrad@lhsystems.com" TargetMode="External"/><Relationship Id="rId2" Type="http://schemas.openxmlformats.org/officeDocument/2006/relationships/hyperlink" Target="mailto:synnottj@iata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walter.emmerling@condor.co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7150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Presented By: 	Heinz Conrad</a:t>
            </a:r>
          </a:p>
          <a:p>
            <a:endParaRPr lang="en-US" sz="20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46093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Delivering Digital</a:t>
            </a:r>
          </a:p>
          <a:p>
            <a:pPr algn="ctr"/>
            <a:r>
              <a:rPr lang="en-US" sz="28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NOTAMs</a:t>
            </a:r>
            <a:endParaRPr lang="en-US" sz="2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905000"/>
            <a:ext cx="464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F5F2B5"/>
                </a:solidFill>
              </a:rPr>
              <a:t>NOTAM Impact on </a:t>
            </a:r>
            <a:br>
              <a:rPr lang="en-US" sz="4000" smtClean="0">
                <a:solidFill>
                  <a:srgbClr val="F5F2B5"/>
                </a:solidFill>
              </a:rPr>
            </a:br>
            <a:r>
              <a:rPr lang="en-US" sz="4000" smtClean="0">
                <a:solidFill>
                  <a:srgbClr val="F5F2B5"/>
                </a:solidFill>
              </a:rPr>
              <a:t>Obstacle Clearance and </a:t>
            </a:r>
            <a:br>
              <a:rPr lang="en-US" sz="4000" smtClean="0">
                <a:solidFill>
                  <a:srgbClr val="F5F2B5"/>
                </a:solidFill>
              </a:rPr>
            </a:br>
            <a:r>
              <a:rPr lang="en-US" sz="4000" smtClean="0">
                <a:solidFill>
                  <a:srgbClr val="F5F2B5"/>
                </a:solidFill>
              </a:rPr>
              <a:t>Engine-Out Analysis</a:t>
            </a:r>
            <a:endParaRPr lang="en-US" sz="4000">
              <a:solidFill>
                <a:srgbClr val="F5F2B5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113954"/>
            <a:ext cx="2362200" cy="388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de-DE" sz="3200" smtClean="0"/>
              <a:t>Example 3 - Clustered Obstacles</a:t>
            </a:r>
            <a:endParaRPr lang="de-DE" sz="3200"/>
          </a:p>
        </p:txBody>
      </p:sp>
      <p:sp>
        <p:nvSpPr>
          <p:cNvPr id="11" name="Textfeld 10"/>
          <p:cNvSpPr txBox="1"/>
          <p:nvPr/>
        </p:nvSpPr>
        <p:spPr>
          <a:xfrm>
            <a:off x="762000" y="1219200"/>
            <a:ext cx="7543800" cy="584775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de-DE" sz="1600" b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 MULTIPLE TREES 1500 FT to 2000 FT FM DEP END RWY,</a:t>
            </a:r>
            <a:br>
              <a:rPr lang="de-DE" sz="1600" b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600" b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UP TO 60 FT MSL ...</a:t>
            </a:r>
            <a:endParaRPr lang="de-DE" sz="1600" b="1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057400"/>
            <a:ext cx="4724400" cy="157223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69172"/>
            <a:ext cx="5181599" cy="172202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715000" y="2438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In reality the situation might be like this.</a:t>
            </a:r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5791200" y="460702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However, with the given information, we have to assume the situation to be like this.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353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de-DE" sz="3200" smtClean="0"/>
              <a:t>Example 3 - Clustered Obstacles</a:t>
            </a:r>
            <a:endParaRPr lang="de-DE" sz="3200"/>
          </a:p>
        </p:txBody>
      </p:sp>
      <p:sp>
        <p:nvSpPr>
          <p:cNvPr id="8" name="Textfeld 7"/>
          <p:cNvSpPr txBox="1"/>
          <p:nvPr/>
        </p:nvSpPr>
        <p:spPr>
          <a:xfrm>
            <a:off x="533400" y="12954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smtClean="0">
                <a:solidFill>
                  <a:srgbClr val="0070C0"/>
                </a:solidFill>
              </a:rPr>
              <a:t>Better Alternatives:</a:t>
            </a:r>
            <a:endParaRPr lang="de-DE" sz="2400">
              <a:solidFill>
                <a:srgbClr val="0070C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42925" y="1757065"/>
            <a:ext cx="79248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mtClean="0">
                <a:solidFill>
                  <a:srgbClr val="0070C0"/>
                </a:solidFill>
              </a:rPr>
              <a:t>If a large number of obstacles is located on a confined space (eg forests), it makes no sense to provide information on each individual obstacle.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mtClean="0">
                <a:solidFill>
                  <a:srgbClr val="0070C0"/>
                </a:solidFill>
              </a:rPr>
              <a:t>A better way to provide obstacle information in this case is to define a sloped surface that is not protruded by any obstacle.</a:t>
            </a:r>
            <a:endParaRPr lang="de-DE">
              <a:solidFill>
                <a:srgbClr val="0070C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3124200"/>
            <a:ext cx="5029200" cy="1813137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733425" y="5105400"/>
            <a:ext cx="7543800" cy="830997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de-DE" sz="1600" b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 MULTIPLE TREES 1500 FT to 2000 FT FM DEP END RWY,</a:t>
            </a:r>
            <a:br>
              <a:rPr lang="de-DE" sz="1600" b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600" b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OBST NOT PRODRUDING SURFACE OF 1.8 DEG STARTING AT</a:t>
            </a:r>
            <a:br>
              <a:rPr lang="de-DE" sz="1600" b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600" b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DEP END RWY ...</a:t>
            </a:r>
            <a:endParaRPr lang="de-DE" sz="1600" b="1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30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smtClean="0">
                <a:solidFill>
                  <a:schemeClr val="tx2">
                    <a:lumMod val="75000"/>
                  </a:schemeClr>
                </a:solidFill>
              </a:rPr>
              <a:t>Contact Information</a:t>
            </a:r>
            <a:endParaRPr lang="en-US" sz="40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/>
          <p:nvPr/>
        </p:nvSpPr>
        <p:spPr>
          <a:xfrm>
            <a:off x="361950" y="1524000"/>
            <a:ext cx="79438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chemeClr val="tx2">
                    <a:lumMod val="75000"/>
                  </a:schemeClr>
                </a:solidFill>
              </a:rPr>
              <a:t>John Synnott, IATA	</a:t>
            </a:r>
            <a:r>
              <a:rPr lang="en-US" sz="200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00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synnottj@iata.org</a:t>
            </a:r>
            <a:endParaRPr lang="en-US" sz="200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00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smtClean="0">
                <a:solidFill>
                  <a:schemeClr val="tx2">
                    <a:lumMod val="75000"/>
                  </a:schemeClr>
                </a:solidFill>
              </a:rPr>
              <a:t>Heinz Conrad, Lufthansa		</a:t>
            </a:r>
            <a:r>
              <a:rPr lang="en-US" sz="200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heinz.conrad@lhsystems.com</a:t>
            </a:r>
            <a:endParaRPr lang="en-US" sz="200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smtClean="0">
                <a:solidFill>
                  <a:schemeClr val="tx2">
                    <a:lumMod val="75000"/>
                  </a:schemeClr>
                </a:solidFill>
              </a:rPr>
              <a:t>Walter Emmerling, Condor	</a:t>
            </a:r>
            <a:r>
              <a:rPr lang="en-US" sz="200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walter.emmerling@condor.com</a:t>
            </a:r>
            <a:endParaRPr lang="en-US" sz="200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228600" y="2286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smtClean="0">
                <a:solidFill>
                  <a:schemeClr val="tx2">
                    <a:lumMod val="75000"/>
                  </a:schemeClr>
                </a:solidFill>
              </a:rPr>
              <a:t>Questions ?</a:t>
            </a:r>
            <a:endParaRPr lang="en-US" sz="400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1" y="1066800"/>
            <a:ext cx="7231919" cy="4040407"/>
          </a:xfrm>
          <a:prstGeom prst="rect">
            <a:avLst/>
          </a:prstGeom>
        </p:spPr>
      </p:pic>
      <p:sp>
        <p:nvSpPr>
          <p:cNvPr id="5" name="Rectangle 2"/>
          <p:cNvSpPr/>
          <p:nvPr/>
        </p:nvSpPr>
        <p:spPr>
          <a:xfrm>
            <a:off x="5867400" y="5257800"/>
            <a:ext cx="289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smtClean="0">
                <a:solidFill>
                  <a:schemeClr val="tx2">
                    <a:lumMod val="75000"/>
                  </a:schemeClr>
                </a:solidFill>
              </a:rPr>
              <a:t>Thank You !</a:t>
            </a:r>
            <a:endParaRPr lang="en-US" sz="400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5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smtClean="0"/>
              <a:t>Operators are legally required to determine a maximum takeoff weight for each takeoff.</a:t>
            </a:r>
          </a:p>
          <a:p>
            <a:r>
              <a:rPr lang="en-US" sz="2400" smtClean="0"/>
              <a:t>By regulation they have to assume that an engine fails during takeoff run and that the subsequent flight path is flown with one engine out.</a:t>
            </a:r>
          </a:p>
          <a:p>
            <a:r>
              <a:rPr lang="en-US" sz="2400" smtClean="0"/>
              <a:t>The SIDs as published by the authorities assume all engine performance and thus, might require climb gradients which can’t be matched in an engine out case without unduly weight restrictions.</a:t>
            </a:r>
          </a:p>
          <a:p>
            <a:r>
              <a:rPr lang="en-US" sz="2400" smtClean="0"/>
              <a:t>Operators therefore develop engine out procedures, that might significantly deviate from the SIDs and, by avoiding limiting obstacles or terrain, are optimized for takeoff weight.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783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Unclear NOTAM or airport information about obstacles have been identified as a source of unduly restriction in takeoff weight.</a:t>
            </a:r>
          </a:p>
          <a:p>
            <a:r>
              <a:rPr lang="en-US" sz="2400" smtClean="0"/>
              <a:t>To address this issue, the IATA APTF (Airplane Performance Task Force) working group has drafted a paper in 2010:</a:t>
            </a:r>
          </a:p>
          <a:p>
            <a:pPr marL="457200" lvl="1" indent="0">
              <a:buNone/>
            </a:pPr>
            <a:r>
              <a:rPr lang="en-US" smtClean="0"/>
              <a:t>“</a:t>
            </a:r>
            <a:r>
              <a:rPr lang="en-US" sz="2400" smtClean="0"/>
              <a:t>Educational Paper on Obstacle Clearance and Engine-Out Analysis – A summary for NOTAM releasing authorities”</a:t>
            </a:r>
            <a:endParaRPr lang="en-US" sz="240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smtClean="0"/>
              <a:t>This presentation shall serve as a short review of this paper.</a:t>
            </a:r>
            <a:endParaRPr lang="en-US" sz="2400"/>
          </a:p>
          <a:p>
            <a:pPr marL="342900" lvl="1" indent="-342900">
              <a:buFont typeface="Arial" pitchFamily="34" charset="0"/>
              <a:buChar char="•"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22651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143000"/>
            <a:ext cx="6500814" cy="284238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de-DE" sz="3200" smtClean="0"/>
              <a:t>Takeoff Obstacle Clearance</a:t>
            </a:r>
            <a:endParaRPr lang="de-DE" sz="320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3" y="4410075"/>
            <a:ext cx="5295900" cy="1685925"/>
          </a:xfrm>
        </p:spPr>
      </p:pic>
      <p:sp>
        <p:nvSpPr>
          <p:cNvPr id="10" name="Textfeld 9"/>
          <p:cNvSpPr txBox="1"/>
          <p:nvPr/>
        </p:nvSpPr>
        <p:spPr>
          <a:xfrm>
            <a:off x="5410200" y="4343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err="1" smtClean="0">
                <a:solidFill>
                  <a:srgbClr val="0070C0"/>
                </a:solidFill>
              </a:rPr>
              <a:t>Vertical</a:t>
            </a:r>
            <a:r>
              <a:rPr lang="de-DE" smtClean="0">
                <a:solidFill>
                  <a:srgbClr val="0070C0"/>
                </a:solidFill>
              </a:rPr>
              <a:t> </a:t>
            </a:r>
            <a:r>
              <a:rPr lang="de-DE" err="1">
                <a:solidFill>
                  <a:srgbClr val="0070C0"/>
                </a:solidFill>
              </a:rPr>
              <a:t>o</a:t>
            </a:r>
            <a:r>
              <a:rPr lang="de-DE" err="1" smtClean="0">
                <a:solidFill>
                  <a:srgbClr val="0070C0"/>
                </a:solidFill>
              </a:rPr>
              <a:t>bstacle</a:t>
            </a:r>
            <a:r>
              <a:rPr lang="de-DE" smtClean="0">
                <a:solidFill>
                  <a:srgbClr val="0070C0"/>
                </a:solidFill>
              </a:rPr>
              <a:t> </a:t>
            </a:r>
            <a:r>
              <a:rPr lang="de-DE" err="1" smtClean="0">
                <a:solidFill>
                  <a:srgbClr val="0070C0"/>
                </a:solidFill>
              </a:rPr>
              <a:t>clearance</a:t>
            </a:r>
            <a:endParaRPr lang="de-DE">
              <a:solidFill>
                <a:srgbClr val="0070C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80986" y="1295400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mtClean="0">
                <a:solidFill>
                  <a:srgbClr val="0070C0"/>
                </a:solidFill>
              </a:rPr>
              <a:t>Horizontal </a:t>
            </a:r>
            <a:r>
              <a:rPr lang="de-DE" err="1" smtClean="0">
                <a:solidFill>
                  <a:srgbClr val="0070C0"/>
                </a:solidFill>
              </a:rPr>
              <a:t>area</a:t>
            </a:r>
            <a:r>
              <a:rPr lang="de-DE" smtClean="0">
                <a:solidFill>
                  <a:srgbClr val="0070C0"/>
                </a:solidFill>
              </a:rPr>
              <a:t> </a:t>
            </a:r>
            <a:r>
              <a:rPr lang="de-DE" err="1" smtClean="0">
                <a:solidFill>
                  <a:srgbClr val="0070C0"/>
                </a:solidFill>
              </a:rPr>
              <a:t>around</a:t>
            </a:r>
            <a:r>
              <a:rPr lang="de-DE" smtClean="0">
                <a:solidFill>
                  <a:srgbClr val="0070C0"/>
                </a:solidFill>
              </a:rPr>
              <a:t> </a:t>
            </a:r>
            <a:r>
              <a:rPr lang="de-DE" err="1" smtClean="0">
                <a:solidFill>
                  <a:srgbClr val="0070C0"/>
                </a:solidFill>
              </a:rPr>
              <a:t>the</a:t>
            </a:r>
            <a:r>
              <a:rPr lang="de-DE" smtClean="0">
                <a:solidFill>
                  <a:srgbClr val="0070C0"/>
                </a:solidFill>
              </a:rPr>
              <a:t> </a:t>
            </a:r>
            <a:r>
              <a:rPr lang="de-DE" err="1" smtClean="0">
                <a:solidFill>
                  <a:srgbClr val="0070C0"/>
                </a:solidFill>
              </a:rPr>
              <a:t>intended</a:t>
            </a:r>
            <a:r>
              <a:rPr lang="de-DE" smtClean="0">
                <a:solidFill>
                  <a:srgbClr val="0070C0"/>
                </a:solidFill>
              </a:rPr>
              <a:t> </a:t>
            </a:r>
            <a:r>
              <a:rPr lang="de-DE" err="1" smtClean="0">
                <a:solidFill>
                  <a:srgbClr val="0070C0"/>
                </a:solidFill>
              </a:rPr>
              <a:t>flight</a:t>
            </a:r>
            <a:r>
              <a:rPr lang="de-DE" smtClean="0">
                <a:solidFill>
                  <a:srgbClr val="0070C0"/>
                </a:solidFill>
              </a:rPr>
              <a:t> </a:t>
            </a:r>
            <a:r>
              <a:rPr lang="de-DE" err="1" smtClean="0">
                <a:solidFill>
                  <a:srgbClr val="0070C0"/>
                </a:solidFill>
              </a:rPr>
              <a:t>path</a:t>
            </a:r>
            <a:r>
              <a:rPr lang="de-DE" smtClean="0">
                <a:solidFill>
                  <a:srgbClr val="0070C0"/>
                </a:solidFill>
              </a:rPr>
              <a:t> </a:t>
            </a:r>
            <a:r>
              <a:rPr lang="de-DE" err="1" smtClean="0">
                <a:solidFill>
                  <a:srgbClr val="0070C0"/>
                </a:solidFill>
              </a:rPr>
              <a:t>where</a:t>
            </a:r>
            <a:r>
              <a:rPr lang="de-DE" smtClean="0">
                <a:solidFill>
                  <a:srgbClr val="0070C0"/>
                </a:solidFill>
              </a:rPr>
              <a:t> </a:t>
            </a:r>
            <a:r>
              <a:rPr lang="de-DE" err="1" smtClean="0">
                <a:solidFill>
                  <a:srgbClr val="0070C0"/>
                </a:solidFill>
              </a:rPr>
              <a:t>obstacles</a:t>
            </a:r>
            <a:r>
              <a:rPr lang="de-DE" smtClean="0">
                <a:solidFill>
                  <a:srgbClr val="0070C0"/>
                </a:solidFill>
              </a:rPr>
              <a:t> </a:t>
            </a:r>
            <a:r>
              <a:rPr lang="de-DE" err="1" smtClean="0">
                <a:solidFill>
                  <a:srgbClr val="0070C0"/>
                </a:solidFill>
              </a:rPr>
              <a:t>have</a:t>
            </a:r>
            <a:r>
              <a:rPr lang="de-DE" smtClean="0">
                <a:solidFill>
                  <a:srgbClr val="0070C0"/>
                </a:solidFill>
              </a:rPr>
              <a:t> </a:t>
            </a:r>
            <a:r>
              <a:rPr lang="de-DE" err="1" smtClean="0">
                <a:solidFill>
                  <a:srgbClr val="0070C0"/>
                </a:solidFill>
              </a:rPr>
              <a:t>to</a:t>
            </a:r>
            <a:r>
              <a:rPr lang="de-DE" smtClean="0">
                <a:solidFill>
                  <a:srgbClr val="0070C0"/>
                </a:solidFill>
              </a:rPr>
              <a:t> </a:t>
            </a:r>
            <a:r>
              <a:rPr lang="de-DE" err="1" smtClean="0">
                <a:solidFill>
                  <a:srgbClr val="0070C0"/>
                </a:solidFill>
              </a:rPr>
              <a:t>be</a:t>
            </a:r>
            <a:r>
              <a:rPr lang="de-DE" smtClean="0">
                <a:solidFill>
                  <a:srgbClr val="0070C0"/>
                </a:solidFill>
              </a:rPr>
              <a:t> </a:t>
            </a:r>
            <a:r>
              <a:rPr lang="de-DE" err="1" smtClean="0">
                <a:solidFill>
                  <a:srgbClr val="0070C0"/>
                </a:solidFill>
              </a:rPr>
              <a:t>taken</a:t>
            </a:r>
            <a:r>
              <a:rPr lang="de-DE" smtClean="0">
                <a:solidFill>
                  <a:srgbClr val="0070C0"/>
                </a:solidFill>
              </a:rPr>
              <a:t> </a:t>
            </a:r>
            <a:r>
              <a:rPr lang="de-DE" err="1" smtClean="0">
                <a:solidFill>
                  <a:srgbClr val="0070C0"/>
                </a:solidFill>
              </a:rPr>
              <a:t>into</a:t>
            </a:r>
            <a:r>
              <a:rPr lang="de-DE" smtClean="0">
                <a:solidFill>
                  <a:srgbClr val="0070C0"/>
                </a:solidFill>
              </a:rPr>
              <a:t> </a:t>
            </a:r>
            <a:r>
              <a:rPr lang="de-DE" err="1" smtClean="0">
                <a:solidFill>
                  <a:srgbClr val="0070C0"/>
                </a:solidFill>
              </a:rPr>
              <a:t>account</a:t>
            </a:r>
            <a:r>
              <a:rPr lang="de-DE" smtClean="0">
                <a:solidFill>
                  <a:srgbClr val="0070C0"/>
                </a:solidFill>
              </a:rPr>
              <a:t>.</a:t>
            </a:r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6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199"/>
            <a:ext cx="7943850" cy="471487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343400" y="2667000"/>
            <a:ext cx="1143000" cy="646331"/>
          </a:xfrm>
          <a:prstGeom prst="rect">
            <a:avLst/>
          </a:prstGeom>
          <a:solidFill>
            <a:schemeClr val="bg1">
              <a:alpha val="28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rgbClr val="92D050"/>
                </a:solidFill>
              </a:rPr>
              <a:t>intended</a:t>
            </a:r>
            <a:br>
              <a:rPr lang="de-DE" b="1" smtClean="0">
                <a:solidFill>
                  <a:srgbClr val="92D050"/>
                </a:solidFill>
              </a:rPr>
            </a:br>
            <a:r>
              <a:rPr lang="de-DE" b="1" smtClean="0">
                <a:solidFill>
                  <a:srgbClr val="92D050"/>
                </a:solidFill>
              </a:rPr>
              <a:t>Flightpath</a:t>
            </a:r>
            <a:endParaRPr lang="de-DE" b="1">
              <a:solidFill>
                <a:srgbClr val="92D05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 rot="483405">
            <a:off x="5638800" y="2061652"/>
            <a:ext cx="1219200" cy="369332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rgbClr val="7030A0"/>
                </a:solidFill>
              </a:rPr>
              <a:t>ICAO Cone</a:t>
            </a:r>
            <a:endParaRPr lang="de-DE" b="1">
              <a:solidFill>
                <a:srgbClr val="7030A0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de-DE" sz="3200" smtClean="0"/>
              <a:t>Obstacle Selection</a:t>
            </a:r>
            <a:endParaRPr lang="de-DE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de-DE" sz="3200" smtClean="0"/>
              <a:t>Example 1 - Obstacle Position</a:t>
            </a:r>
            <a:endParaRPr lang="de-DE" sz="3200"/>
          </a:p>
        </p:txBody>
      </p:sp>
      <p:sp>
        <p:nvSpPr>
          <p:cNvPr id="4" name="Textfeld 3"/>
          <p:cNvSpPr txBox="1"/>
          <p:nvPr/>
        </p:nvSpPr>
        <p:spPr>
          <a:xfrm>
            <a:off x="762000" y="1219200"/>
            <a:ext cx="7543800" cy="338554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de-DE" sz="1600" b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 TEMPORARY CRANE, 292 FT MSL, 4232 FEET SW OF RWY 07R ...</a:t>
            </a:r>
            <a:endParaRPr lang="de-DE" sz="1600" b="1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828800"/>
            <a:ext cx="8353425" cy="4238625"/>
          </a:xfrm>
          <a:prstGeom prst="rect">
            <a:avLst/>
          </a:prstGeom>
        </p:spPr>
      </p:pic>
      <p:grpSp>
        <p:nvGrpSpPr>
          <p:cNvPr id="11" name="Gruppieren 10"/>
          <p:cNvGrpSpPr/>
          <p:nvPr/>
        </p:nvGrpSpPr>
        <p:grpSpPr>
          <a:xfrm>
            <a:off x="6019800" y="900410"/>
            <a:ext cx="762000" cy="699790"/>
            <a:chOff x="6019800" y="900410"/>
            <a:chExt cx="762000" cy="699790"/>
          </a:xfrm>
        </p:grpSpPr>
        <p:sp>
          <p:nvSpPr>
            <p:cNvPr id="7" name="Ellipse 6"/>
            <p:cNvSpPr/>
            <p:nvPr/>
          </p:nvSpPr>
          <p:spPr>
            <a:xfrm>
              <a:off x="6019800" y="1143000"/>
              <a:ext cx="4572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6324600" y="90041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smtClean="0">
                  <a:solidFill>
                    <a:srgbClr val="FF0000"/>
                  </a:solidFill>
                </a:rPr>
                <a:t>?</a:t>
              </a:r>
              <a:endParaRPr lang="de-DE" sz="2400" b="1">
                <a:solidFill>
                  <a:srgbClr val="FF0000"/>
                </a:solidFill>
              </a:endParaRPr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5486400" y="4876800"/>
            <a:ext cx="3338512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mtClean="0"/>
              <a:t>Difference in TO Weight:</a:t>
            </a:r>
          </a:p>
          <a:p>
            <a:r>
              <a:rPr lang="de-DE" smtClean="0"/>
              <a:t>MD80:	3380 kg/7450 Lbs</a:t>
            </a:r>
          </a:p>
          <a:p>
            <a:r>
              <a:rPr lang="de-DE" smtClean="0"/>
              <a:t>B767-300W: 12890 kg/28400 Lbs</a:t>
            </a:r>
          </a:p>
          <a:p>
            <a:r>
              <a:rPr lang="de-DE" smtClean="0"/>
              <a:t>B777-200ER: 18900 kg/41650 Lbs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68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de-DE" sz="3200" smtClean="0"/>
              <a:t>Example 1 – Obstacle Position</a:t>
            </a:r>
            <a:endParaRPr lang="de-DE" sz="320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6000"/>
            <a:ext cx="7562850" cy="345757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433887" y="2667000"/>
            <a:ext cx="142875" cy="152400"/>
          </a:xfrm>
          <a:prstGeom prst="ellipse">
            <a:avLst/>
          </a:prstGeom>
          <a:solidFill>
            <a:srgbClr val="00B050">
              <a:alpha val="48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mit Pfeil 9"/>
          <p:cNvCxnSpPr>
            <a:stCxn id="6" idx="3"/>
          </p:cNvCxnSpPr>
          <p:nvPr/>
        </p:nvCxnSpPr>
        <p:spPr>
          <a:xfrm flipH="1">
            <a:off x="2286001" y="2797082"/>
            <a:ext cx="2168810" cy="246071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838200" y="1639669"/>
            <a:ext cx="348615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mtClean="0">
                <a:solidFill>
                  <a:srgbClr val="0070C0"/>
                </a:solidFill>
              </a:rPr>
              <a:t>Provide distance and heading from an unambiguous reference point (eg Airport Reference Point).</a:t>
            </a:r>
            <a:endParaRPr lang="de-DE">
              <a:solidFill>
                <a:srgbClr val="0070C0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2209799" y="5257800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914400" y="11430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smtClean="0">
                <a:solidFill>
                  <a:srgbClr val="0070C0"/>
                </a:solidFill>
              </a:rPr>
              <a:t>Better Alternatives:</a:t>
            </a:r>
            <a:endParaRPr lang="de-DE" sz="2400">
              <a:solidFill>
                <a:srgbClr val="0070C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438400" y="5321325"/>
            <a:ext cx="34861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mtClean="0">
                <a:solidFill>
                  <a:srgbClr val="0070C0"/>
                </a:solidFill>
              </a:rPr>
              <a:t>Provide (WGS 84) coordinates.</a:t>
            </a:r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05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81200"/>
            <a:ext cx="4010025" cy="2286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de-DE" sz="3200" smtClean="0"/>
              <a:t>Example 2 - Obstacle Height</a:t>
            </a:r>
            <a:endParaRPr lang="de-DE" sz="3200"/>
          </a:p>
        </p:txBody>
      </p:sp>
      <p:sp>
        <p:nvSpPr>
          <p:cNvPr id="4" name="Textfeld 3"/>
          <p:cNvSpPr txBox="1"/>
          <p:nvPr/>
        </p:nvSpPr>
        <p:spPr>
          <a:xfrm>
            <a:off x="762000" y="1219200"/>
            <a:ext cx="7543800" cy="338554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de-DE" sz="1600" b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 WIP 300 FT FM DEP END RWY, EQPMT UP TO 30 FT AGL ...</a:t>
            </a:r>
            <a:endParaRPr lang="de-DE" sz="1600" b="1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6807000" y="829448"/>
            <a:ext cx="1047071" cy="766406"/>
            <a:chOff x="6807000" y="829448"/>
            <a:chExt cx="1047071" cy="766406"/>
          </a:xfrm>
        </p:grpSpPr>
        <p:sp>
          <p:nvSpPr>
            <p:cNvPr id="7" name="Ellipse 6"/>
            <p:cNvSpPr/>
            <p:nvPr/>
          </p:nvSpPr>
          <p:spPr>
            <a:xfrm>
              <a:off x="6807000" y="1163854"/>
              <a:ext cx="432000" cy="43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7076831" y="829448"/>
              <a:ext cx="777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smtClean="0">
                  <a:solidFill>
                    <a:srgbClr val="FF0000"/>
                  </a:solidFill>
                </a:rPr>
                <a:t>?</a:t>
              </a:r>
              <a:endParaRPr lang="de-DE" sz="2400" b="1">
                <a:solidFill>
                  <a:srgbClr val="FF0000"/>
                </a:solidFill>
              </a:endParaRPr>
            </a:p>
          </p:txBody>
        </p:sp>
      </p:grpSp>
      <p:sp>
        <p:nvSpPr>
          <p:cNvPr id="10" name="Legende mit Linie 1 9"/>
          <p:cNvSpPr/>
          <p:nvPr/>
        </p:nvSpPr>
        <p:spPr>
          <a:xfrm>
            <a:off x="1219200" y="3581400"/>
            <a:ext cx="533400" cy="533400"/>
          </a:xfrm>
          <a:prstGeom prst="borderCallout1">
            <a:avLst>
              <a:gd name="adj1" fmla="val -6250"/>
              <a:gd name="adj2" fmla="val 50596"/>
              <a:gd name="adj3" fmla="val -271429"/>
              <a:gd name="adj4" fmla="val 56310"/>
            </a:avLst>
          </a:prstGeom>
          <a:solidFill>
            <a:srgbClr val="0070C0">
              <a:alpha val="48000"/>
            </a:srgbClr>
          </a:solidFill>
          <a:ln w="63500">
            <a:solidFill>
              <a:srgbClr val="0070C0">
                <a:alpha val="4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ige Legende 13"/>
          <p:cNvSpPr/>
          <p:nvPr/>
        </p:nvSpPr>
        <p:spPr>
          <a:xfrm>
            <a:off x="3429000" y="3581400"/>
            <a:ext cx="381000" cy="381000"/>
          </a:xfrm>
          <a:prstGeom prst="wedgeRectCallout">
            <a:avLst>
              <a:gd name="adj1" fmla="val 56667"/>
              <a:gd name="adj2" fmla="val -65000"/>
            </a:avLst>
          </a:prstGeom>
          <a:solidFill>
            <a:srgbClr val="0070C0">
              <a:alpha val="49000"/>
            </a:srgbClr>
          </a:solidFill>
          <a:ln>
            <a:solidFill>
              <a:srgbClr val="0070C0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ige Legende 14"/>
          <p:cNvSpPr/>
          <p:nvPr/>
        </p:nvSpPr>
        <p:spPr>
          <a:xfrm>
            <a:off x="3819525" y="2933700"/>
            <a:ext cx="381000" cy="381000"/>
          </a:xfrm>
          <a:prstGeom prst="wedgeRectCallout">
            <a:avLst>
              <a:gd name="adj1" fmla="val 79167"/>
              <a:gd name="adj2" fmla="val 50000"/>
            </a:avLst>
          </a:prstGeom>
          <a:solidFill>
            <a:srgbClr val="0070C0">
              <a:alpha val="49000"/>
            </a:srgbClr>
          </a:solidFill>
          <a:ln>
            <a:solidFill>
              <a:srgbClr val="0070C0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4419600" y="2933700"/>
            <a:ext cx="1676400" cy="723900"/>
          </a:xfrm>
          <a:prstGeom prst="ellipse">
            <a:avLst/>
          </a:prstGeom>
          <a:solidFill>
            <a:schemeClr val="bg1">
              <a:alpha val="42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rgbClr val="FF0000"/>
                </a:solidFill>
              </a:rPr>
              <a:t>Elevation?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 rot="1440782">
            <a:off x="3884750" y="3586376"/>
            <a:ext cx="1676400" cy="723900"/>
          </a:xfrm>
          <a:prstGeom prst="ellipse">
            <a:avLst/>
          </a:prstGeom>
          <a:solidFill>
            <a:schemeClr val="bg1">
              <a:alpha val="42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rgbClr val="FF0000"/>
                </a:solidFill>
              </a:rPr>
              <a:t>Elevation?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133600" y="1595854"/>
            <a:ext cx="2857500" cy="646331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rgbClr val="0070C0"/>
                </a:solidFill>
              </a:rPr>
              <a:t>We generally know about these elevations</a:t>
            </a:r>
            <a:endParaRPr lang="de-DE" b="1">
              <a:solidFill>
                <a:srgbClr val="0070C0"/>
              </a:solidFill>
            </a:endParaRPr>
          </a:p>
        </p:txBody>
      </p:sp>
      <p:cxnSp>
        <p:nvCxnSpPr>
          <p:cNvPr id="20" name="Gerade Verbindung mit Pfeil 19"/>
          <p:cNvCxnSpPr/>
          <p:nvPr/>
        </p:nvCxnSpPr>
        <p:spPr>
          <a:xfrm flipH="1">
            <a:off x="1609725" y="1919019"/>
            <a:ext cx="523875" cy="214581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3429000" y="2242185"/>
            <a:ext cx="304800" cy="958215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5876925" y="35814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>
                <a:solidFill>
                  <a:srgbClr val="FF0000"/>
                </a:solidFill>
              </a:rPr>
              <a:t>We generally do </a:t>
            </a:r>
            <a:r>
              <a:rPr lang="de-DE" b="1" smtClean="0">
                <a:solidFill>
                  <a:srgbClr val="FF0000"/>
                </a:solidFill>
              </a:rPr>
              <a:t>not </a:t>
            </a:r>
            <a:r>
              <a:rPr lang="de-DE" smtClean="0">
                <a:solidFill>
                  <a:srgbClr val="FF0000"/>
                </a:solidFill>
              </a:rPr>
              <a:t>know about elevations beyond the runway end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609600" y="487233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smtClean="0">
                <a:solidFill>
                  <a:srgbClr val="0070C0"/>
                </a:solidFill>
              </a:rPr>
              <a:t>Better Alternatives:</a:t>
            </a:r>
            <a:endParaRPr lang="de-DE" sz="2400">
              <a:solidFill>
                <a:srgbClr val="0070C0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685800" y="5297269"/>
            <a:ext cx="7924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mtClean="0">
                <a:solidFill>
                  <a:srgbClr val="0070C0"/>
                </a:solidFill>
              </a:rPr>
              <a:t>- Provide the obstacle elevation in reference to mean sea level (MSL).</a:t>
            </a:r>
          </a:p>
          <a:p>
            <a:r>
              <a:rPr lang="de-DE" smtClean="0">
                <a:solidFill>
                  <a:srgbClr val="0070C0"/>
                </a:solidFill>
              </a:rPr>
              <a:t>- If you deem a height AGL information useful, also provide the ground elevation.</a:t>
            </a:r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5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de-DE" sz="3200" smtClean="0"/>
              <a:t>Example 2 - Obstacle Height</a:t>
            </a:r>
            <a:endParaRPr lang="de-DE" sz="3200"/>
          </a:p>
        </p:txBody>
      </p:sp>
      <p:sp>
        <p:nvSpPr>
          <p:cNvPr id="6" name="Textfeld 5"/>
          <p:cNvSpPr txBox="1"/>
          <p:nvPr/>
        </p:nvSpPr>
        <p:spPr>
          <a:xfrm>
            <a:off x="609600" y="12192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smtClean="0">
                <a:solidFill>
                  <a:srgbClr val="0070C0"/>
                </a:solidFill>
              </a:rPr>
              <a:t>If we assumed the ground elevation to equal the RWY end elevation, then ...</a:t>
            </a:r>
            <a:endParaRPr lang="de-DE" sz="2400">
              <a:solidFill>
                <a:srgbClr val="0070C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0"/>
            <a:ext cx="4229100" cy="162877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71950"/>
            <a:ext cx="4276725" cy="177165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334000" y="21336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>
                <a:solidFill>
                  <a:srgbClr val="00B050"/>
                </a:solidFill>
              </a:rPr>
              <a:t>... in this case our assumption would be conservative.</a:t>
            </a:r>
            <a:br>
              <a:rPr lang="de-DE" smtClean="0">
                <a:solidFill>
                  <a:srgbClr val="00B050"/>
                </a:solidFill>
              </a:rPr>
            </a:br>
            <a:r>
              <a:rPr lang="de-DE" smtClean="0">
                <a:solidFill>
                  <a:srgbClr val="00B050"/>
                </a:solidFill>
              </a:rPr>
              <a:t>(we would limit our takeoff weight)</a:t>
            </a:r>
            <a:endParaRPr lang="de-DE">
              <a:solidFill>
                <a:srgbClr val="00B05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295900" y="4438471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>
                <a:solidFill>
                  <a:srgbClr val="FF0000"/>
                </a:solidFill>
              </a:rPr>
              <a:t>... but in this case our assumption would be unsafe !</a:t>
            </a:r>
            <a:br>
              <a:rPr lang="de-DE" smtClean="0">
                <a:solidFill>
                  <a:srgbClr val="FF0000"/>
                </a:solidFill>
              </a:rPr>
            </a:br>
            <a:r>
              <a:rPr lang="de-DE" smtClean="0">
                <a:solidFill>
                  <a:srgbClr val="FF0000"/>
                </a:solidFill>
              </a:rPr>
              <a:t>(the obstacle is higher than we think it is)</a:t>
            </a:r>
            <a:endParaRPr lang="de-D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7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515</Words>
  <Application>Microsoft Office PowerPoint</Application>
  <PresentationFormat>On-screen Show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Background</vt:lpstr>
      <vt:lpstr>Background</vt:lpstr>
      <vt:lpstr>Takeoff Obstacle Clearance</vt:lpstr>
      <vt:lpstr>Obstacle Selection</vt:lpstr>
      <vt:lpstr>Example 1 - Obstacle Position</vt:lpstr>
      <vt:lpstr>Example 1 – Obstacle Position</vt:lpstr>
      <vt:lpstr>Example 2 - Obstacle Height</vt:lpstr>
      <vt:lpstr>Example 2 - Obstacle Height</vt:lpstr>
      <vt:lpstr>Example 3 - Clustered Obstacles</vt:lpstr>
      <vt:lpstr>Example 3 - Clustered Obstacles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Shannon</dc:creator>
  <cp:lastModifiedBy>Adam M. Gerhardt (TASC)</cp:lastModifiedBy>
  <cp:revision>45</cp:revision>
  <dcterms:created xsi:type="dcterms:W3CDTF">2012-06-25T19:22:03Z</dcterms:created>
  <dcterms:modified xsi:type="dcterms:W3CDTF">2014-08-05T18:34:50Z</dcterms:modified>
</cp:coreProperties>
</file>