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1" r:id="rId3"/>
    <p:sldId id="261" r:id="rId4"/>
    <p:sldId id="276" r:id="rId5"/>
    <p:sldId id="263" r:id="rId6"/>
    <p:sldId id="266" r:id="rId7"/>
    <p:sldId id="277" r:id="rId8"/>
    <p:sldId id="285" r:id="rId9"/>
    <p:sldId id="270" r:id="rId10"/>
    <p:sldId id="271" r:id="rId11"/>
    <p:sldId id="265" r:id="rId12"/>
    <p:sldId id="275" r:id="rId13"/>
    <p:sldId id="267" r:id="rId14"/>
    <p:sldId id="282" r:id="rId15"/>
    <p:sldId id="279" r:id="rId16"/>
    <p:sldId id="274" r:id="rId17"/>
    <p:sldId id="273" r:id="rId18"/>
    <p:sldId id="25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2B5"/>
    <a:srgbClr val="53B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8F082-9114-B847-981E-94E22173B8A1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15EB9-3166-0C4C-9C0E-BED3EB749A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75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15EB9-3166-0C4C-9C0E-BED3EB749A0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iPad Air, mounting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15EB9-3166-0C4C-9C0E-BED3EB749A0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Walk through DCA to AUS flight on Jepp</a:t>
            </a:r>
          </a:p>
          <a:p>
            <a:r>
              <a:rPr lang="en-US" dirty="0" smtClean="0"/>
              <a:t>We are Own</a:t>
            </a:r>
            <a:r>
              <a:rPr lang="en-US" baseline="0" dirty="0" smtClean="0"/>
              <a:t> ship capable but prohibited to use.</a:t>
            </a:r>
          </a:p>
          <a:p>
            <a:r>
              <a:rPr lang="en-US" baseline="0" dirty="0" smtClean="0"/>
              <a:t>Can’t use aircraft Wifi on flight deck.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15EB9-3166-0C4C-9C0E-BED3EB749A0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to be timely</a:t>
            </a:r>
            <a:r>
              <a:rPr lang="en-US" baseline="0" dirty="0" smtClean="0"/>
              <a:t> and recallable.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15EB9-3166-0C4C-9C0E-BED3EB749A09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21 pages in package.  3 devoted to NOTAMS</a:t>
            </a:r>
            <a:r>
              <a:rPr lang="en-US" baseline="0" dirty="0" smtClean="0"/>
              <a:t> with two alternates.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15EB9-3166-0C4C-9C0E-BED3EB749A0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Took 4 minutes to translate/28 NM.</a:t>
            </a:r>
            <a:r>
              <a:rPr lang="en-US" baseline="0" dirty="0" smtClean="0"/>
              <a:t>  ATC traffic call and one freq change.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15EB9-3166-0C4C-9C0E-BED3EB749A0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would</a:t>
            </a:r>
            <a:r>
              <a:rPr lang="en-US" baseline="0" dirty="0" smtClean="0"/>
              <a:t> be nice to have this automatically update airport diagram page.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15EB9-3166-0C4C-9C0E-BED3EB749A09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81DA8-CB38-479E-913F-539868EFE85B}" type="datetimeFigureOut">
              <a:rPr lang="en-US" smtClean="0"/>
              <a:pPr/>
              <a:t>8/21/2014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93AC8-C928-4384-ADC3-85EBF3B358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gwoolman@swapa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71500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By: 	GUY WOOLMAN</a:t>
            </a:r>
          </a:p>
          <a:p>
            <a:r>
              <a:rPr lang="en-US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SOUTHWEST AIRLINES PILOTS’ ASSOCIATION</a:t>
            </a:r>
          </a:p>
          <a:p>
            <a:endParaRPr lang="en-US" sz="20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46093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Delivering Digital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NOTAMs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9050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5F2B5"/>
                </a:solidFill>
              </a:rPr>
              <a:t>Airline Operations Pilot Perspective</a:t>
            </a:r>
            <a:endParaRPr lang="en-US" sz="6000" dirty="0">
              <a:solidFill>
                <a:srgbClr val="F5F2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0"/>
            <a:ext cx="66294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Our NOTAM products</a:t>
            </a: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Paper weather/NOTAM package</a:t>
            </a:r>
          </a:p>
          <a:p>
            <a:r>
              <a:rPr lang="en-US" sz="2400" dirty="0" smtClean="0"/>
              <a:t>ACARS</a:t>
            </a:r>
          </a:p>
          <a:p>
            <a:r>
              <a:rPr lang="en-US" sz="2400" dirty="0" smtClean="0"/>
              <a:t>Still very much in the ‘70s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2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66294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Pilot Mental Model</a:t>
            </a: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Does my information paint an accurate picture?</a:t>
            </a:r>
            <a:endParaRPr lang="en-US" sz="2000" dirty="0" smtClean="0"/>
          </a:p>
          <a:p>
            <a:pPr lvl="1"/>
            <a:r>
              <a:rPr lang="en-US" sz="2000" dirty="0" smtClean="0"/>
              <a:t>Is it recallable at the right time</a:t>
            </a:r>
          </a:p>
          <a:p>
            <a:r>
              <a:rPr lang="en-US" sz="2400" dirty="0" smtClean="0"/>
              <a:t>Hardware is available now</a:t>
            </a:r>
          </a:p>
          <a:p>
            <a:r>
              <a:rPr lang="en-US" sz="2400" dirty="0" smtClean="0"/>
              <a:t>Some Apps are better than others</a:t>
            </a:r>
          </a:p>
          <a:p>
            <a:r>
              <a:rPr lang="en-US" sz="2400" dirty="0" smtClean="0"/>
              <a:t>All are evolving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66294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NOTAM examples</a:t>
            </a: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Helpful</a:t>
            </a:r>
          </a:p>
          <a:p>
            <a:pPr lvl="1"/>
            <a:r>
              <a:rPr lang="en-US" sz="2000" dirty="0" smtClean="0"/>
              <a:t>  Southwest cover sheet</a:t>
            </a:r>
          </a:p>
          <a:p>
            <a:pPr lvl="2"/>
            <a:r>
              <a:rPr lang="en-US" sz="1600" dirty="0" smtClean="0"/>
              <a:t>Covers biggies we might overlook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00200"/>
            <a:ext cx="32766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14400"/>
            <a:ext cx="680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Cave man graphical</a:t>
            </a:r>
          </a:p>
          <a:p>
            <a:r>
              <a:rPr lang="en-US" sz="2400" dirty="0" smtClean="0"/>
              <a:t> 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25527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133600"/>
            <a:ext cx="3867999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5400"/>
            <a:ext cx="8532072" cy="8912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838200"/>
            <a:ext cx="4990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Workaround.  We have to remember to remember!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66294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It’s time to get the monkey off our backs</a:t>
            </a: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438400"/>
            <a:ext cx="3911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6294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What do we need?</a:t>
            </a:r>
            <a:br>
              <a:rPr lang="en-US" sz="3111" dirty="0" smtClean="0"/>
            </a:br>
            <a:r>
              <a:rPr lang="en-US" sz="2667" dirty="0" smtClean="0"/>
              <a:t>	</a:t>
            </a:r>
            <a:br>
              <a:rPr lang="en-US" sz="2667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Accuracy is crucial.  Data in has to be good</a:t>
            </a:r>
          </a:p>
          <a:p>
            <a:r>
              <a:rPr lang="en-US" sz="2400" dirty="0" smtClean="0"/>
              <a:t>Timely</a:t>
            </a:r>
          </a:p>
          <a:p>
            <a:r>
              <a:rPr lang="en-US" sz="2400" dirty="0" smtClean="0"/>
              <a:t>Graphic display great aids mental model</a:t>
            </a:r>
          </a:p>
          <a:p>
            <a:pPr lvl="1"/>
            <a:r>
              <a:rPr lang="en-US" sz="2000" dirty="0" smtClean="0"/>
              <a:t>Deeper dive capable</a:t>
            </a:r>
          </a:p>
          <a:p>
            <a:r>
              <a:rPr lang="en-US" sz="2400" dirty="0" smtClean="0"/>
              <a:t>Sort, filter, sift, graphical. </a:t>
            </a:r>
            <a:endParaRPr lang="en-US" sz="1600" dirty="0" smtClean="0"/>
          </a:p>
          <a:p>
            <a:r>
              <a:rPr lang="en-US" sz="2400" dirty="0" smtClean="0"/>
              <a:t>Meet the need from GA to Dispatchers, Pilots</a:t>
            </a:r>
          </a:p>
          <a:p>
            <a:pPr lvl="1"/>
            <a:r>
              <a:rPr lang="en-US" sz="2000" dirty="0" smtClean="0"/>
              <a:t>SWA pilots have 3-4 NOTAM pages/flight</a:t>
            </a:r>
          </a:p>
          <a:p>
            <a:pPr lvl="1"/>
            <a:r>
              <a:rPr lang="en-US" sz="2000" dirty="0" smtClean="0"/>
              <a:t>Dispatchers have 25-50 pages.  Work multiple city pairs.</a:t>
            </a:r>
          </a:p>
          <a:p>
            <a:r>
              <a:rPr lang="en-US" sz="2400" dirty="0" smtClean="0"/>
              <a:t>Tie in to new technology.  Synthetic vision etc</a:t>
            </a:r>
          </a:p>
          <a:p>
            <a:r>
              <a:rPr lang="en-US" sz="2400" dirty="0" smtClean="0"/>
              <a:t>Get users involved from the beginning.</a:t>
            </a:r>
          </a:p>
          <a:p>
            <a:endParaRPr lang="en-US" sz="24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2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66294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dirty="0" smtClean="0"/>
              <a:t>THE CHALLENGE</a:t>
            </a:r>
            <a:br>
              <a:rPr lang="en-US" sz="2667" dirty="0" smtClean="0"/>
            </a:b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Government, academia, industry.  We need your help.</a:t>
            </a:r>
          </a:p>
          <a:p>
            <a:r>
              <a:rPr lang="en-US" sz="2400" dirty="0" smtClean="0"/>
              <a:t>Will you accept the challenge?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2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228600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Guy Woolman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Southwest Airlines Safety/Technical Pilot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gwoolman@swapa.org</a:t>
            </a: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Brookview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Plaza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1450 Empire Central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Suite 737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Dallas, TX 75247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Cell:  972-898-0725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5461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Contact Information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990600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Southwest Scope of Operations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981200"/>
            <a:ext cx="698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Fly from 3200-3500 flights a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U.S, </a:t>
            </a:r>
            <a:r>
              <a:rPr lang="en-US" sz="2400" dirty="0" smtClean="0"/>
              <a:t>Caribbean </a:t>
            </a:r>
            <a:r>
              <a:rPr lang="en-US" sz="2400" dirty="0" smtClean="0"/>
              <a:t>and Mexico</a:t>
            </a:r>
          </a:p>
        </p:txBody>
      </p:sp>
      <p:pic>
        <p:nvPicPr>
          <p:cNvPr id="9" name="P 1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0" y="2819400"/>
            <a:ext cx="5257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11" dirty="0" smtClean="0"/>
              <a:t>Progress</a:t>
            </a:r>
            <a:r>
              <a:rPr lang="en-US" dirty="0" smtClean="0"/>
              <a:t>	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624" y="12954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Pilots of yesteryear would need lots of training to fly today’s aircraft.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Would readily adapt to today’s Airman Information.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636" y="2438400"/>
            <a:ext cx="1500424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 smtClean="0"/>
              <a:t>Photo of pre ‘11 pilot brain bag</a:t>
            </a:r>
            <a:r>
              <a:rPr lang="en-US" dirty="0" smtClean="0"/>
              <a:t>	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From this personal bag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09800"/>
            <a:ext cx="6295039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2011-Jun 2014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To this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5609"/>
          <a:stretch/>
        </p:blipFill>
        <p:spPr>
          <a:xfrm>
            <a:off x="609600" y="2209800"/>
            <a:ext cx="3566615" cy="2592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729"/>
          <a:stretch/>
        </p:blipFill>
        <p:spPr>
          <a:xfrm>
            <a:off x="5063317" y="2209800"/>
            <a:ext cx="3557015" cy="25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Need for EFB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Added route complexity/airports</a:t>
            </a:r>
          </a:p>
          <a:p>
            <a:r>
              <a:rPr lang="en-US" sz="2400" dirty="0" smtClean="0"/>
              <a:t>Real Estate limited on Flight Deck</a:t>
            </a:r>
          </a:p>
          <a:p>
            <a:r>
              <a:rPr lang="en-US" sz="2400" dirty="0" smtClean="0"/>
              <a:t>Decrease aircraft weight/fuel burn</a:t>
            </a:r>
          </a:p>
          <a:p>
            <a:r>
              <a:rPr lang="en-US" sz="2400" dirty="0" smtClean="0"/>
              <a:t>Reduce OJI</a:t>
            </a:r>
          </a:p>
          <a:p>
            <a:r>
              <a:rPr lang="en-US" sz="2400" dirty="0" smtClean="0"/>
              <a:t>By product.  Easier to use for pilots.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75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 SWA EFB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2743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86200"/>
            <a:ext cx="3733801" cy="1918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772290"/>
            <a:ext cx="3867150" cy="3103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286000"/>
            <a:ext cx="22225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0700" y="635000"/>
            <a:ext cx="11847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This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1689100"/>
            <a:ext cx="4597400" cy="34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85800"/>
            <a:ext cx="66294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111" dirty="0" smtClean="0"/>
              <a:t>EFB Demonstration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Washington Reagan to Austin, Texas</a:t>
            </a:r>
          </a:p>
          <a:p>
            <a:pPr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92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5068</TotalTime>
  <Words>351</Words>
  <Application>Microsoft Office PowerPoint</Application>
  <PresentationFormat>On-screen Show (4:3)</PresentationFormat>
  <Paragraphs>95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Progress  </vt:lpstr>
      <vt:lpstr>  Photo of pre ‘11 pilot brain bag  </vt:lpstr>
      <vt:lpstr>2011-Jun 2014</vt:lpstr>
      <vt:lpstr>Need for EFB </vt:lpstr>
      <vt:lpstr> SWA EFB  </vt:lpstr>
      <vt:lpstr>PowerPoint Presentation</vt:lpstr>
      <vt:lpstr>   EFB Demonstration   </vt:lpstr>
      <vt:lpstr>  Our NOTAM products   </vt:lpstr>
      <vt:lpstr>   Pilot Mental Model   </vt:lpstr>
      <vt:lpstr>   NOTAM examples    </vt:lpstr>
      <vt:lpstr>PowerPoint Presentation</vt:lpstr>
      <vt:lpstr>PowerPoint Presentation</vt:lpstr>
      <vt:lpstr>   It’s time to get the monkey off our backs    </vt:lpstr>
      <vt:lpstr>   What do we need?    </vt:lpstr>
      <vt:lpstr>   THE CHALLENGE 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Shannon</dc:creator>
  <cp:lastModifiedBy>Adam M. Gerhardt (TASC)</cp:lastModifiedBy>
  <cp:revision>33</cp:revision>
  <dcterms:created xsi:type="dcterms:W3CDTF">2014-08-20T01:01:10Z</dcterms:created>
  <dcterms:modified xsi:type="dcterms:W3CDTF">2014-08-21T13:01:02Z</dcterms:modified>
</cp:coreProperties>
</file>