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8" r:id="rId8"/>
    <p:sldId id="267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Sprague@mwa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1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Mark Sprague, C.M.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NOTAMs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50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Airport</a:t>
            </a:r>
          </a:p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Operations</a:t>
            </a:r>
            <a:endParaRPr lang="en-US" sz="6000" dirty="0">
              <a:solidFill>
                <a:srgbClr val="F5F2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209800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Sprague, C.M.</a:t>
            </a:r>
          </a:p>
          <a:p>
            <a:r>
              <a:rPr lang="en-US" dirty="0" smtClean="0"/>
              <a:t>Airport Operations Duty Manager, NOTAM Administrator, 139 Coordinator</a:t>
            </a:r>
          </a:p>
          <a:p>
            <a:endParaRPr lang="en-US" dirty="0"/>
          </a:p>
          <a:p>
            <a:r>
              <a:rPr lang="en-US" dirty="0" smtClean="0"/>
              <a:t>Ronald Reagan Washington National Airport</a:t>
            </a:r>
          </a:p>
          <a:p>
            <a:r>
              <a:rPr lang="en-US" dirty="0" smtClean="0"/>
              <a:t>MA-110</a:t>
            </a:r>
          </a:p>
          <a:p>
            <a:r>
              <a:rPr lang="en-US" dirty="0" smtClean="0"/>
              <a:t>1 Aviation Circle</a:t>
            </a:r>
          </a:p>
          <a:p>
            <a:r>
              <a:rPr lang="en-US" dirty="0" smtClean="0"/>
              <a:t>Washington, DC 20001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Mark.Sprague@mwaa.com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703.417.8050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About DCA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25056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400" y="15240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Ronald Reagan Washington National Airport – DCA</a:t>
            </a:r>
          </a:p>
          <a:p>
            <a:endParaRPr lang="en-US" dirty="0" smtClean="0"/>
          </a:p>
          <a:p>
            <a:r>
              <a:rPr lang="en-US" dirty="0" smtClean="0"/>
              <a:t>Located in Arlington, VA</a:t>
            </a:r>
          </a:p>
          <a:p>
            <a:r>
              <a:rPr lang="en-US" dirty="0" smtClean="0"/>
              <a:t>3 Miles from Washington DC</a:t>
            </a:r>
          </a:p>
          <a:p>
            <a:endParaRPr lang="en-US" dirty="0" smtClean="0"/>
          </a:p>
          <a:p>
            <a:r>
              <a:rPr lang="en-US" dirty="0" smtClean="0"/>
              <a:t>Situated on 860 acres (130 of those unusable)</a:t>
            </a:r>
          </a:p>
          <a:p>
            <a:r>
              <a:rPr lang="en-US" dirty="0" smtClean="0"/>
              <a:t>Serving almost 20 million passengers annually</a:t>
            </a:r>
          </a:p>
          <a:p>
            <a:r>
              <a:rPr lang="en-US" dirty="0" smtClean="0"/>
              <a:t>Slot Controlled Airport</a:t>
            </a:r>
          </a:p>
          <a:p>
            <a:r>
              <a:rPr lang="en-US" dirty="0" smtClean="0"/>
              <a:t>About 900 flights a day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Runway 1/19 </a:t>
            </a:r>
            <a:r>
              <a:rPr lang="en-US" dirty="0" smtClean="0"/>
              <a:t>(North – South):  Primary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Runway 15/33 </a:t>
            </a:r>
            <a:r>
              <a:rPr lang="en-US" dirty="0" smtClean="0"/>
              <a:t>(NW – SE):  Secondary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Runway 4/22 </a:t>
            </a:r>
            <a:r>
              <a:rPr lang="en-US" dirty="0" smtClean="0"/>
              <a:t>(NE – SW):  Closed for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DCA Limitations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8" y="1409700"/>
            <a:ext cx="5096932" cy="4305300"/>
          </a:xfrm>
        </p:spPr>
      </p:pic>
      <p:sp>
        <p:nvSpPr>
          <p:cNvPr id="5" name="TextBox 4"/>
          <p:cNvSpPr txBox="1"/>
          <p:nvPr/>
        </p:nvSpPr>
        <p:spPr>
          <a:xfrm>
            <a:off x="5715000" y="12954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 locked and efficient use of land in imperative.</a:t>
            </a:r>
          </a:p>
          <a:p>
            <a:endParaRPr lang="en-US" dirty="0" smtClean="0"/>
          </a:p>
          <a:p>
            <a:r>
              <a:rPr lang="en-US" dirty="0" smtClean="0"/>
              <a:t>Shorter Runway Lengths</a:t>
            </a:r>
          </a:p>
          <a:p>
            <a:endParaRPr lang="en-US" dirty="0" smtClean="0"/>
          </a:p>
          <a:p>
            <a:r>
              <a:rPr lang="en-US" dirty="0" smtClean="0"/>
              <a:t>Prohibited </a:t>
            </a:r>
            <a:r>
              <a:rPr lang="en-US" dirty="0"/>
              <a:t>Airspace in DC</a:t>
            </a:r>
          </a:p>
          <a:p>
            <a:endParaRPr lang="en-US" dirty="0" smtClean="0"/>
          </a:p>
          <a:p>
            <a:r>
              <a:rPr lang="en-US" dirty="0" smtClean="0"/>
              <a:t>Need both Primary and Secondary Runways Operational for the capacity of traffic. </a:t>
            </a:r>
          </a:p>
          <a:p>
            <a:endParaRPr lang="en-US" dirty="0"/>
          </a:p>
          <a:p>
            <a:r>
              <a:rPr lang="en-US" dirty="0" smtClean="0"/>
              <a:t>Scheduling  of maintenance along with Construction during night time hours.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Airport Operations</a:t>
            </a:r>
            <a:br>
              <a:rPr lang="en-US" dirty="0" smtClean="0"/>
            </a:br>
            <a:r>
              <a:rPr lang="en-US" dirty="0" smtClean="0"/>
              <a:t>Responsibilities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5205372" cy="3049680"/>
          </a:xfrm>
        </p:spPr>
      </p:pic>
      <p:sp>
        <p:nvSpPr>
          <p:cNvPr id="8" name="TextBox 7"/>
          <p:cNvSpPr txBox="1"/>
          <p:nvPr/>
        </p:nvSpPr>
        <p:spPr>
          <a:xfrm>
            <a:off x="6019800" y="1600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Airport in compliance</a:t>
            </a:r>
          </a:p>
          <a:p>
            <a:endParaRPr lang="en-US" dirty="0"/>
          </a:p>
          <a:p>
            <a:r>
              <a:rPr lang="en-US" dirty="0" smtClean="0"/>
              <a:t>Scheduling of maintenance</a:t>
            </a:r>
          </a:p>
          <a:p>
            <a:endParaRPr lang="en-US" dirty="0"/>
          </a:p>
          <a:p>
            <a:r>
              <a:rPr lang="en-US" dirty="0" smtClean="0"/>
              <a:t>Controlling  the airport during abnormal conditions.</a:t>
            </a:r>
          </a:p>
          <a:p>
            <a:endParaRPr lang="en-US" dirty="0"/>
          </a:p>
          <a:p>
            <a:r>
              <a:rPr lang="en-US" dirty="0" smtClean="0"/>
              <a:t>Disseminate changed conditions using the Digital NOTAM </a:t>
            </a:r>
            <a:r>
              <a:rPr lang="en-US" dirty="0"/>
              <a:t>S</a:t>
            </a:r>
            <a:r>
              <a:rPr lang="en-US" dirty="0" smtClean="0"/>
              <a:t>ystem.</a:t>
            </a:r>
          </a:p>
          <a:p>
            <a:endParaRPr lang="en-US" dirty="0"/>
          </a:p>
          <a:p>
            <a:r>
              <a:rPr lang="en-US" dirty="0" smtClean="0"/>
              <a:t>75 NOTAMs per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Benefits of the Digital </a:t>
            </a:r>
            <a:r>
              <a:rPr lang="en-US" dirty="0"/>
              <a:t>NOTAMs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77" y="1781175"/>
            <a:ext cx="2432446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</a:t>
            </a:r>
          </a:p>
          <a:p>
            <a:endParaRPr lang="en-US" dirty="0"/>
          </a:p>
          <a:p>
            <a:r>
              <a:rPr lang="en-US" dirty="0" smtClean="0"/>
              <a:t>Web Based</a:t>
            </a:r>
          </a:p>
          <a:p>
            <a:endParaRPr lang="en-US" dirty="0"/>
          </a:p>
          <a:p>
            <a:r>
              <a:rPr lang="en-US" dirty="0" smtClean="0"/>
              <a:t>Time Interval</a:t>
            </a:r>
          </a:p>
          <a:p>
            <a:endParaRPr lang="en-US" dirty="0"/>
          </a:p>
          <a:p>
            <a:r>
              <a:rPr lang="en-US" dirty="0" smtClean="0"/>
              <a:t>Record Keeping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1000" y="3657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91000" y="4191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191000" y="4800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91000" y="5334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2600" y="3581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Unlimited Access to Demo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982134"/>
            <a:ext cx="243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Airport Personnel sending information.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4724400"/>
            <a:ext cx="243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Seconds !!!!!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Utilization of the Digital NOTAMs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65288"/>
            <a:ext cx="4267200" cy="3761325"/>
          </a:xfrm>
        </p:spPr>
      </p:pic>
      <p:sp>
        <p:nvSpPr>
          <p:cNvPr id="5" name="TextBox 4"/>
          <p:cNvSpPr txBox="1"/>
          <p:nvPr/>
        </p:nvSpPr>
        <p:spPr>
          <a:xfrm>
            <a:off x="5334000" y="1676400"/>
            <a:ext cx="358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Runway, Taxiway, Apron Closures</a:t>
            </a:r>
          </a:p>
          <a:p>
            <a:endParaRPr lang="en-US" dirty="0"/>
          </a:p>
          <a:p>
            <a:r>
              <a:rPr lang="en-US" dirty="0" smtClean="0"/>
              <a:t>Inclement Weather – </a:t>
            </a:r>
          </a:p>
          <a:p>
            <a:r>
              <a:rPr lang="en-US" dirty="0" smtClean="0"/>
              <a:t>Winter Operations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Field Conditions</a:t>
            </a:r>
          </a:p>
          <a:p>
            <a:endParaRPr lang="en-US" dirty="0"/>
          </a:p>
          <a:p>
            <a:r>
              <a:rPr lang="en-US" dirty="0"/>
              <a:t>Paint Markings</a:t>
            </a:r>
          </a:p>
          <a:p>
            <a:endParaRPr lang="en-US" dirty="0"/>
          </a:p>
          <a:p>
            <a:r>
              <a:rPr lang="en-US" dirty="0" smtClean="0"/>
              <a:t>Unlit, Replacing, or Damaged Signs</a:t>
            </a:r>
          </a:p>
          <a:p>
            <a:endParaRPr lang="en-US" dirty="0" smtClean="0"/>
          </a:p>
          <a:p>
            <a:r>
              <a:rPr lang="en-US" dirty="0" smtClean="0"/>
              <a:t>Obstructions</a:t>
            </a:r>
          </a:p>
          <a:p>
            <a:endParaRPr lang="en-US" dirty="0" smtClean="0"/>
          </a:p>
          <a:p>
            <a:r>
              <a:rPr lang="en-US" dirty="0" smtClean="0"/>
              <a:t>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Explaining This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4918583" cy="4038600"/>
          </a:xfrm>
        </p:spPr>
      </p:pic>
    </p:spTree>
    <p:extLst>
      <p:ext uri="{BB962C8B-B14F-4D97-AF65-F5344CB8AC3E}">
        <p14:creationId xmlns:p14="http://schemas.microsoft.com/office/powerpoint/2010/main" val="508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Practical Application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33525"/>
            <a:ext cx="3036684" cy="1991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2356261" cy="4267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3657600"/>
            <a:ext cx="4038600" cy="22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Primary Runway CLOSED</a:t>
            </a:r>
          </a:p>
          <a:p>
            <a:r>
              <a:rPr lang="en-US" sz="1900" dirty="0" smtClean="0"/>
              <a:t>Secondary Runway OPEN</a:t>
            </a:r>
          </a:p>
          <a:p>
            <a:r>
              <a:rPr lang="en-US" sz="1900" dirty="0" smtClean="0"/>
              <a:t>Gave ATCT Taxi Routes</a:t>
            </a:r>
          </a:p>
          <a:p>
            <a:r>
              <a:rPr lang="en-US" sz="1900" dirty="0" smtClean="0"/>
              <a:t>NOTAMs Issued</a:t>
            </a:r>
          </a:p>
          <a:p>
            <a:r>
              <a:rPr lang="en-US" sz="1900" dirty="0" smtClean="0"/>
              <a:t>Repair</a:t>
            </a:r>
            <a:r>
              <a:rPr lang="en-US" sz="1900" dirty="0"/>
              <a:t>:  1 hr : 30 min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9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5600"/>
            <a:ext cx="6248400" cy="3059216"/>
          </a:xfrm>
        </p:spPr>
        <p:txBody>
          <a:bodyPr>
            <a:normAutofit/>
          </a:bodyPr>
          <a:lstStyle/>
          <a:p>
            <a:r>
              <a:rPr lang="en-US" sz="1800" b="1" u="sng" dirty="0" smtClean="0"/>
              <a:t>Operations:</a:t>
            </a:r>
            <a:r>
              <a:rPr lang="en-US" sz="1800" dirty="0" smtClean="0"/>
              <a:t>  Knowing your airport</a:t>
            </a:r>
          </a:p>
          <a:p>
            <a:endParaRPr lang="en-US" sz="1800" dirty="0" smtClean="0"/>
          </a:p>
          <a:p>
            <a:r>
              <a:rPr lang="en-US" sz="1800" b="1" u="sng" dirty="0" smtClean="0"/>
              <a:t>For The User:</a:t>
            </a:r>
            <a:r>
              <a:rPr lang="en-US" sz="1800" dirty="0" smtClean="0"/>
              <a:t>  Painting a picture of the changed condition</a:t>
            </a:r>
          </a:p>
          <a:p>
            <a:endParaRPr lang="en-US" sz="1800" dirty="0" smtClean="0"/>
          </a:p>
          <a:p>
            <a:r>
              <a:rPr lang="en-US" sz="1800" b="1" u="sng" dirty="0" smtClean="0"/>
              <a:t>Digital NOTAMs:</a:t>
            </a:r>
            <a:r>
              <a:rPr lang="en-US" sz="1800" b="1" dirty="0" smtClean="0"/>
              <a:t> </a:t>
            </a:r>
            <a:r>
              <a:rPr lang="en-US" sz="1800" dirty="0" smtClean="0"/>
              <a:t>Fast, accurate, and efficient</a:t>
            </a:r>
          </a:p>
          <a:p>
            <a:endParaRPr lang="en-US" sz="1800" dirty="0" smtClean="0"/>
          </a:p>
          <a:p>
            <a:r>
              <a:rPr lang="en-US" sz="1800" b="1" u="sng" dirty="0" smtClean="0"/>
              <a:t>Effective:</a:t>
            </a:r>
            <a:r>
              <a:rPr lang="en-US" sz="1800" dirty="0" smtClean="0"/>
              <a:t>  Proven by the practical example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4191000" cy="15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280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About DCA</vt:lpstr>
      <vt:lpstr>DCA Limitations</vt:lpstr>
      <vt:lpstr>Airport Operations Responsibilities</vt:lpstr>
      <vt:lpstr>  Benefits of the Digital NOTAMs </vt:lpstr>
      <vt:lpstr> Utilization of the Digital NOTAMs</vt:lpstr>
      <vt:lpstr>Explaining This ?</vt:lpstr>
      <vt:lpstr>Practical Application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Adam M. Gerhardt (TASC)</cp:lastModifiedBy>
  <cp:revision>78</cp:revision>
  <cp:lastPrinted>2014-08-12T02:58:54Z</cp:lastPrinted>
  <dcterms:created xsi:type="dcterms:W3CDTF">2012-06-25T19:22:03Z</dcterms:created>
  <dcterms:modified xsi:type="dcterms:W3CDTF">2014-08-19T13:50:42Z</dcterms:modified>
</cp:coreProperties>
</file>