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75" r:id="rId4"/>
    <p:sldId id="270" r:id="rId5"/>
    <p:sldId id="271" r:id="rId6"/>
    <p:sldId id="285" r:id="rId7"/>
    <p:sldId id="282" r:id="rId8"/>
    <p:sldId id="273" r:id="rId9"/>
    <p:sldId id="286" r:id="rId10"/>
    <p:sldId id="278" r:id="rId11"/>
    <p:sldId id="279" r:id="rId12"/>
    <p:sldId id="280" r:id="rId13"/>
    <p:sldId id="281" r:id="rId14"/>
    <p:sldId id="267"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F5F2B5"/>
    <a:srgbClr val="53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1944"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B519D-EFDF-4516-A778-AA1B5508096B}" type="datetimeFigureOut">
              <a:rPr lang="en-US" smtClean="0"/>
              <a:t>8/1/2014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A4D4D-D0CF-469A-9DD8-843121BE6D88}" type="slidenum">
              <a:rPr lang="en-US" smtClean="0"/>
              <a:t>‹#›</a:t>
            </a:fld>
            <a:endParaRPr lang="en-US"/>
          </a:p>
        </p:txBody>
      </p:sp>
    </p:spTree>
    <p:extLst>
      <p:ext uri="{BB962C8B-B14F-4D97-AF65-F5344CB8AC3E}">
        <p14:creationId xmlns:p14="http://schemas.microsoft.com/office/powerpoint/2010/main" val="226048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NextGen implementation is organized into foundational and transformational programs, and other activities that enable operational capabilities and improvements.</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We will have much of our foundational infrastructure in place in the near future.</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By 2015, the agency expects to have largely completed the infrastructure that will enable additional layers of operational improvements, with TAMR being completed at large TRACONs by May of 2016.</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Think of this foundation as an iPad, on which NextGen “apps” can be loaded to provide benefit in the NAS.</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The iPad, itself, is not NextGen, but the capabilities it enables are. </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It is on this foundation that the FAA will continue to implement the transformational technologies that provide operational benefits to users throughout the NAS.</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Performance Based Navigation (PBN) will improve operational efficiencies much like upgrades to the U.S. interstate system improved our highways. Because we have updated our automation systems, we can increase use of PBN to deliver benefits to users like savings in time, fuel, and reduced emissions.</a:t>
            </a:r>
          </a:p>
          <a:p>
            <a:pPr defTabSz="448650" eaLnBrk="0" fontAlgn="base" hangingPunct="0">
              <a:spcBef>
                <a:spcPct val="30000"/>
              </a:spcBef>
              <a:spcAft>
                <a:spcPct val="0"/>
              </a:spcAft>
              <a:defRPr/>
            </a:pPr>
            <a:endParaRPr lang="en-US" dirty="0">
              <a:solidFill>
                <a:prstClr val="black"/>
              </a:solidFill>
            </a:endParaRPr>
          </a:p>
          <a:p>
            <a:pPr marL="165128" indent="-165128" defTabSz="442419">
              <a:spcBef>
                <a:spcPct val="0"/>
              </a:spcBef>
            </a:pPr>
            <a:endParaRPr lang="en-US" dirty="0"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29057" indent="-280406" eaLnBrk="0" hangingPunct="0">
              <a:defRPr sz="2400">
                <a:solidFill>
                  <a:schemeClr val="tx1"/>
                </a:solidFill>
                <a:latin typeface="Calibri" pitchFamily="34" charset="0"/>
                <a:ea typeface="MS PGothic" pitchFamily="34" charset="-128"/>
              </a:defRPr>
            </a:lvl2pPr>
            <a:lvl3pPr marL="1121626" indent="-224325" eaLnBrk="0" hangingPunct="0">
              <a:defRPr sz="2400">
                <a:solidFill>
                  <a:schemeClr val="tx1"/>
                </a:solidFill>
                <a:latin typeface="Calibri" pitchFamily="34" charset="0"/>
                <a:ea typeface="MS PGothic" pitchFamily="34" charset="-128"/>
              </a:defRPr>
            </a:lvl3pPr>
            <a:lvl4pPr marL="1570276" indent="-224325" eaLnBrk="0" hangingPunct="0">
              <a:defRPr sz="2400">
                <a:solidFill>
                  <a:schemeClr val="tx1"/>
                </a:solidFill>
                <a:latin typeface="Calibri" pitchFamily="34" charset="0"/>
                <a:ea typeface="MS PGothic" pitchFamily="34" charset="-128"/>
              </a:defRPr>
            </a:lvl4pPr>
            <a:lvl5pPr marL="2018927" indent="-224325" eaLnBrk="0" hangingPunct="0">
              <a:defRPr sz="2400">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731430D-6CA8-4301-A035-C47CA6A19472}" type="slidenum">
              <a:rPr lang="en-US" sz="1200">
                <a:solidFill>
                  <a:srgbClr val="000000"/>
                </a:solidFill>
              </a:rPr>
              <a:pPr eaLnBrk="1" hangingPunct="1"/>
              <a:t>3</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charset="0"/>
              </a:rPr>
              <a:t>- SWIM is all about making important information easily accessible.  The cost and time to develop SOA services has been reduced.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984F0F65-E19A-406A-B475-C40AB2F3F296}" type="slidenum">
              <a:rPr lang="en-US" sz="1200">
                <a:latin typeface="Times New Roman" charset="0"/>
              </a:rPr>
              <a:pPr eaLnBrk="1" hangingPunct="1"/>
              <a:t>6</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r>
              <a:rPr lang="en-US" dirty="0" smtClean="0"/>
              <a:t>Highlights:</a:t>
            </a:r>
          </a:p>
          <a:p>
            <a:pPr eaLnBrk="1" hangingPunct="1"/>
            <a:endParaRPr lang="en-US" dirty="0" smtClean="0"/>
          </a:p>
          <a:p>
            <a:pPr eaLnBrk="1" hangingPunct="1">
              <a:buFontTx/>
              <a:buChar char="-"/>
            </a:pPr>
            <a:r>
              <a:rPr lang="en-US" dirty="0" smtClean="0"/>
              <a:t>To have a net-centric enterprise, a reliable, high-performance network is necessary</a:t>
            </a:r>
          </a:p>
          <a:p>
            <a:pPr eaLnBrk="1" hangingPunct="1">
              <a:buFontTx/>
              <a:buChar char="-"/>
            </a:pPr>
            <a:r>
              <a:rPr lang="en-US" dirty="0" smtClean="0"/>
              <a:t>Having the all-digital, ubiquitous network for the FAA (FTI) creates ripe environment for realizing network centric milestones (inclusive of SWIM)</a:t>
            </a:r>
          </a:p>
        </p:txBody>
      </p:sp>
      <p:sp>
        <p:nvSpPr>
          <p:cNvPr id="18436" name="Slide Number Placeholder 3"/>
          <p:cNvSpPr>
            <a:spLocks noGrp="1"/>
          </p:cNvSpPr>
          <p:nvPr>
            <p:ph type="sldNum" sz="quarter" idx="5"/>
          </p:nvPr>
        </p:nvSpPr>
        <p:spPr>
          <a:noFill/>
        </p:spPr>
        <p:txBody>
          <a:bodyPr/>
          <a:lstStyle/>
          <a:p>
            <a:fld id="{41481FE3-CDC6-4980-BC3B-8432714C8794}" type="slidenum">
              <a:rPr lang="en-US" smtClean="0">
                <a:solidFill>
                  <a:srgbClr val="000000"/>
                </a:solidFill>
              </a:rPr>
              <a:pPr/>
              <a:t>7</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2F3D45AE-AB39-4D34-8BDC-0AD7FD7DA640}" type="slidenum">
              <a:rPr lang="en-US" altLang="en-US" sz="1200">
                <a:latin typeface="Times New Roman" pitchFamily="18" charset="0"/>
              </a:rPr>
              <a:pPr eaLnBrk="1" hangingPunct="1"/>
              <a:t>14</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40" t="2494" r="1574" b="88653"/>
          <a:stretch/>
        </p:blipFill>
        <p:spPr>
          <a:xfrm>
            <a:off x="24468" y="6172200"/>
            <a:ext cx="2988734" cy="601134"/>
          </a:xfrm>
          <a:prstGeom prst="rect">
            <a:avLst/>
          </a:prstGeom>
        </p:spPr>
      </p:pic>
      <p:sp>
        <p:nvSpPr>
          <p:cNvPr id="8" name="Rectangle 7"/>
          <p:cNvSpPr/>
          <p:nvPr userDrawn="1"/>
        </p:nvSpPr>
        <p:spPr>
          <a:xfrm>
            <a:off x="6019800" y="152400"/>
            <a:ext cx="2971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9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81DA8-CB38-479E-913F-539868EFE85B}" type="datetimeFigureOut">
              <a:rPr lang="en-US" smtClean="0"/>
              <a:pPr/>
              <a:t>8/1/2014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Layout">
    <p:spTree>
      <p:nvGrpSpPr>
        <p:cNvPr id="1" name=""/>
        <p:cNvGrpSpPr/>
        <p:nvPr/>
      </p:nvGrpSpPr>
      <p:grpSpPr>
        <a:xfrm>
          <a:off x="0" y="0"/>
          <a:ext cx="0" cy="0"/>
          <a:chOff x="0" y="0"/>
          <a:chExt cx="0" cy="0"/>
        </a:xfrm>
      </p:grpSpPr>
      <p:sp>
        <p:nvSpPr>
          <p:cNvPr id="12" name="Content Placeholder 10"/>
          <p:cNvSpPr>
            <a:spLocks noGrp="1"/>
          </p:cNvSpPr>
          <p:nvPr>
            <p:ph sz="quarter" idx="13"/>
          </p:nvPr>
        </p:nvSpPr>
        <p:spPr>
          <a:xfrm>
            <a:off x="485421" y="990600"/>
            <a:ext cx="8218311" cy="5184422"/>
          </a:xfrm>
          <a:prstGeom prst="rect">
            <a:avLst/>
          </a:prstGeom>
        </p:spPr>
        <p:txBody>
          <a:bodyPr lIns="0" tIns="0" rIns="0" bIns="0">
            <a:normAutofit/>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5"/>
          <p:cNvSpPr>
            <a:spLocks noGrp="1" noChangeArrowheads="1"/>
          </p:cNvSpPr>
          <p:nvPr>
            <p:ph type="title"/>
          </p:nvPr>
        </p:nvSpPr>
        <p:spPr bwMode="auto">
          <a:xfrm>
            <a:off x="722312" y="0"/>
            <a:ext cx="6242932" cy="778933"/>
          </a:xfrm>
          <a:prstGeom prst="rect">
            <a:avLst/>
          </a:prstGeom>
          <a:noFill/>
          <a:ln w="9525">
            <a:noFill/>
            <a:miter lim="800000"/>
            <a:headEnd/>
            <a:tailEnd/>
          </a:ln>
        </p:spPr>
        <p:txBody>
          <a:bodyPr lIns="0" tIns="0" rIns="0" bIns="0">
            <a:normAutofit/>
          </a:bodyPr>
          <a:lstStyle>
            <a:lvl1pPr algn="l">
              <a:defRPr sz="2600" b="1" i="0">
                <a:latin typeface="Arial" pitchFamily="34" charset="0"/>
                <a:cs typeface="Arial" pitchFamily="34" charset="0"/>
              </a:defRPr>
            </a:lvl1pPr>
          </a:lstStyle>
          <a:p>
            <a:pPr lvl="0"/>
            <a:r>
              <a:rPr lang="en-US" smtClean="0"/>
              <a:t>Click to edit Master title style</a:t>
            </a:r>
            <a:endParaRPr lang="en-US" dirty="0" smtClean="0"/>
          </a:p>
        </p:txBody>
      </p:sp>
      <p:sp>
        <p:nvSpPr>
          <p:cNvPr id="4" name="Date Placeholder 2"/>
          <p:cNvSpPr>
            <a:spLocks noGrp="1"/>
          </p:cNvSpPr>
          <p:nvPr>
            <p:ph type="dt" sz="half" idx="14"/>
          </p:nvPr>
        </p:nvSpPr>
        <p:spPr>
          <a:xfrm>
            <a:off x="457200" y="6356350"/>
            <a:ext cx="2133600" cy="365125"/>
          </a:xfrm>
          <a:prstGeom prst="rect">
            <a:avLst/>
          </a:prstGeom>
        </p:spPr>
        <p:txBody>
          <a:bodyPr/>
          <a:lstStyle>
            <a:lvl1pPr>
              <a:defRPr smtClean="0">
                <a:latin typeface="Times New Roman" charset="0"/>
                <a:cs typeface="Arial" charset="0"/>
              </a:defRPr>
            </a:lvl1pPr>
          </a:lstStyle>
          <a:p>
            <a:pPr>
              <a:defRPr/>
            </a:pPr>
            <a:endParaRPr lang="en-US"/>
          </a:p>
        </p:txBody>
      </p:sp>
    </p:spTree>
    <p:extLst>
      <p:ext uri="{BB962C8B-B14F-4D97-AF65-F5344CB8AC3E}">
        <p14:creationId xmlns:p14="http://schemas.microsoft.com/office/powerpoint/2010/main" val="394658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1DA8-CB38-479E-913F-539868EFE85B}" type="datetimeFigureOut">
              <a:rPr lang="en-US" smtClean="0"/>
              <a:pPr/>
              <a:t>8/1/2014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3AC8-C928-4384-ADC3-85EBF3B358E7}" type="slidenum">
              <a:rPr lang="en-US" smtClean="0"/>
              <a:pPr/>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ndy.isaksen@faa.gov" TargetMode="External"/><Relationship Id="rId2" Type="http://schemas.openxmlformats.org/officeDocument/2006/relationships/hyperlink" Target="mailto:jim.robb@fa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 y="646093"/>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NOTAMs</a:t>
            </a:r>
            <a:endParaRPr lang="en-US" sz="2800" i="1" dirty="0">
              <a:solidFill>
                <a:schemeClr val="bg1"/>
              </a:solidFill>
              <a:latin typeface="Times New Roman" pitchFamily="18" charset="0"/>
              <a:cs typeface="Times New Roman" pitchFamily="18" charset="0"/>
            </a:endParaRPr>
          </a:p>
        </p:txBody>
      </p:sp>
      <p:sp>
        <p:nvSpPr>
          <p:cNvPr id="3" name="TextBox 2"/>
          <p:cNvSpPr txBox="1"/>
          <p:nvPr/>
        </p:nvSpPr>
        <p:spPr>
          <a:xfrm>
            <a:off x="152400" y="1905000"/>
            <a:ext cx="4648200" cy="2862322"/>
          </a:xfrm>
          <a:prstGeom prst="rect">
            <a:avLst/>
          </a:prstGeom>
          <a:noFill/>
        </p:spPr>
        <p:txBody>
          <a:bodyPr wrap="square" rtlCol="0">
            <a:spAutoFit/>
          </a:bodyPr>
          <a:lstStyle/>
          <a:p>
            <a:pPr algn="ctr"/>
            <a:r>
              <a:rPr lang="en-US" sz="3600" dirty="0" smtClean="0">
                <a:solidFill>
                  <a:srgbClr val="F5F2B5"/>
                </a:solidFill>
              </a:rPr>
              <a:t>Delivering Digital NOTAMs over </a:t>
            </a:r>
          </a:p>
          <a:p>
            <a:pPr algn="ctr"/>
            <a:r>
              <a:rPr lang="en-US" sz="3600" dirty="0" smtClean="0">
                <a:solidFill>
                  <a:srgbClr val="F5F2B5"/>
                </a:solidFill>
              </a:rPr>
              <a:t>FAA </a:t>
            </a:r>
            <a:r>
              <a:rPr lang="en-US" sz="3600" dirty="0">
                <a:solidFill>
                  <a:srgbClr val="F5F2B5"/>
                </a:solidFill>
              </a:rPr>
              <a:t>System Wide Information Management (SWIM</a:t>
            </a:r>
            <a:r>
              <a:rPr lang="en-US" sz="3600" dirty="0" smtClean="0">
                <a:solidFill>
                  <a:srgbClr val="F5F2B5"/>
                </a:solidFill>
              </a:rPr>
              <a:t>)</a:t>
            </a:r>
            <a:endParaRPr lang="en-US" sz="3600" dirty="0">
              <a:solidFill>
                <a:srgbClr val="F5F2B5"/>
              </a:solidFill>
            </a:endParaRPr>
          </a:p>
        </p:txBody>
      </p:sp>
      <p:sp>
        <p:nvSpPr>
          <p:cNvPr id="4" name="TextBox 3"/>
          <p:cNvSpPr txBox="1"/>
          <p:nvPr/>
        </p:nvSpPr>
        <p:spPr>
          <a:xfrm>
            <a:off x="381000" y="5486400"/>
            <a:ext cx="4419600" cy="1015663"/>
          </a:xfrm>
          <a:prstGeom prst="rect">
            <a:avLst/>
          </a:prstGeom>
          <a:noFill/>
        </p:spPr>
        <p:txBody>
          <a:bodyPr wrap="square" rtlCol="0">
            <a:spAutoFit/>
          </a:bodyPr>
          <a:lstStyle/>
          <a:p>
            <a:r>
              <a:rPr lang="en-US" sz="2000" i="1" dirty="0" smtClean="0">
                <a:solidFill>
                  <a:schemeClr val="bg1"/>
                </a:solidFill>
                <a:latin typeface="Times New Roman" pitchFamily="18" charset="0"/>
                <a:cs typeface="Times New Roman" pitchFamily="18" charset="0"/>
              </a:rPr>
              <a:t>Presented By:  Jim Robb</a:t>
            </a:r>
          </a:p>
          <a:p>
            <a:endParaRPr lang="en-US" sz="2000" i="1"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Date:</a:t>
            </a:r>
            <a:r>
              <a:rPr lang="en-US" sz="2000" i="1" dirty="0">
                <a:solidFill>
                  <a:schemeClr val="bg1"/>
                </a:solidFill>
                <a:latin typeface="Times New Roman" pitchFamily="18" charset="0"/>
                <a:cs typeface="Times New Roman" pitchFamily="18" charset="0"/>
              </a:rPr>
              <a:t> </a:t>
            </a:r>
            <a:r>
              <a:rPr lang="en-US" sz="2000" i="1" dirty="0" smtClean="0">
                <a:solidFill>
                  <a:schemeClr val="bg1"/>
                </a:solidFill>
                <a:latin typeface="Times New Roman" pitchFamily="18" charset="0"/>
                <a:cs typeface="Times New Roman" pitchFamily="18" charset="0"/>
              </a:rPr>
              <a:t> August 25</a:t>
            </a:r>
            <a:r>
              <a:rPr lang="en-US" sz="2000" i="1" baseline="30000" dirty="0" smtClean="0">
                <a:solidFill>
                  <a:schemeClr val="bg1"/>
                </a:solidFill>
                <a:latin typeface="Times New Roman" pitchFamily="18" charset="0"/>
                <a:cs typeface="Times New Roman" pitchFamily="18" charset="0"/>
              </a:rPr>
              <a:t>th</a:t>
            </a:r>
            <a:r>
              <a:rPr lang="en-US" sz="2000" i="1" dirty="0">
                <a:solidFill>
                  <a:schemeClr val="bg1"/>
                </a:solidFill>
                <a:latin typeface="Times New Roman" pitchFamily="18" charset="0"/>
                <a:cs typeface="Times New Roman" pitchFamily="18" charset="0"/>
              </a:rPr>
              <a:t>,</a:t>
            </a:r>
            <a:r>
              <a:rPr lang="en-US" sz="2000" i="1" dirty="0" smtClean="0">
                <a:solidFill>
                  <a:schemeClr val="bg1"/>
                </a:solidFill>
                <a:latin typeface="Times New Roman" pitchFamily="18" charset="0"/>
                <a:cs typeface="Times New Roman" pitchFamily="18" charset="0"/>
              </a:rPr>
              <a:t> 2014</a:t>
            </a:r>
            <a:endParaRPr lang="en-US" sz="20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76200"/>
            <a:ext cx="8229600" cy="838200"/>
          </a:xfrm>
        </p:spPr>
        <p:txBody>
          <a:bodyPr>
            <a:normAutofit/>
          </a:bodyPr>
          <a:lstStyle/>
          <a:p>
            <a:pPr algn="l"/>
            <a:r>
              <a:rPr lang="en-US" altLang="en-US" sz="3200" dirty="0" smtClean="0">
                <a:solidFill>
                  <a:srgbClr val="17375E"/>
                </a:solidFill>
              </a:rPr>
              <a:t>AIM FNS Available via SWIM</a:t>
            </a:r>
          </a:p>
        </p:txBody>
      </p:sp>
      <p:sp>
        <p:nvSpPr>
          <p:cNvPr id="10243" name="Content Placeholder 2"/>
          <p:cNvSpPr>
            <a:spLocks noGrp="1"/>
          </p:cNvSpPr>
          <p:nvPr>
            <p:ph idx="1"/>
          </p:nvPr>
        </p:nvSpPr>
        <p:spPr>
          <a:xfrm>
            <a:off x="434975" y="1143000"/>
            <a:ext cx="8264525" cy="4795838"/>
          </a:xfrm>
        </p:spPr>
        <p:txBody>
          <a:bodyPr>
            <a:noAutofit/>
          </a:bodyPr>
          <a:lstStyle/>
          <a:p>
            <a:r>
              <a:rPr lang="en-US" altLang="en-US" sz="2200" b="0" dirty="0" smtClean="0"/>
              <a:t>The Federal NOTAM System (FNS) is a component of the NAS, and a centerpiece of the FAA’s Aeronautical Information Management (AIM) Modernization plan.</a:t>
            </a:r>
          </a:p>
          <a:p>
            <a:r>
              <a:rPr lang="en-US" altLang="en-US" sz="2200" b="0" dirty="0" smtClean="0"/>
              <a:t>FNS-NDS, NOTAM Distribution Service is a Web Service (WS) standards compliant system, intended for external query and use</a:t>
            </a:r>
          </a:p>
          <a:p>
            <a:r>
              <a:rPr lang="en-US" altLang="en-US" sz="2200" b="0" dirty="0" smtClean="0"/>
              <a:t>FNS-NDS offers numerous benefits including:</a:t>
            </a:r>
          </a:p>
          <a:p>
            <a:pPr lvl="1"/>
            <a:r>
              <a:rPr lang="en-US" altLang="en-US" sz="1800" dirty="0" smtClean="0"/>
              <a:t>uses Open Geospatial Consortium (OGC) Web Feature Service (WFS) 2.0 with FES 2.0 as the framework for distributing NOTAMs.</a:t>
            </a:r>
          </a:p>
          <a:p>
            <a:pPr lvl="1"/>
            <a:r>
              <a:rPr lang="en-US" altLang="en-US" sz="1800" dirty="0" smtClean="0"/>
              <a:t>uses the Aeronautical Information Exchange Model (AIXM), as the message payload.</a:t>
            </a:r>
          </a:p>
          <a:p>
            <a:pPr lvl="1"/>
            <a:r>
              <a:rPr lang="en-US" altLang="en-US" sz="1800" dirty="0" smtClean="0"/>
              <a:t>Schema used is harmonized between both the FAA and EUROCONTROL</a:t>
            </a:r>
          </a:p>
          <a:p>
            <a:r>
              <a:rPr lang="en-US" altLang="en-US" sz="2200" b="0" dirty="0" smtClean="0"/>
              <a:t>NOTAMs not originated through FNS are still included in FNS-NDS, but only contain limited data provided from the legacy system</a:t>
            </a:r>
          </a:p>
          <a:p>
            <a:pPr lvl="1"/>
            <a:endParaRPr lang="en-US" altLang="en-US" sz="1200" dirty="0" smtClean="0"/>
          </a:p>
        </p:txBody>
      </p:sp>
      <p:sp>
        <p:nvSpPr>
          <p:cNvPr id="10244" name="Slide Number Placeholder 3"/>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fld id="{9B797492-1B43-431E-B0A8-BCC6084D48A3}" type="slidenum">
              <a:rPr lang="en-US" altLang="en-US" sz="1400" b="0">
                <a:solidFill>
                  <a:schemeClr val="bg1"/>
                </a:solidFill>
                <a:latin typeface="Times New Roman" pitchFamily="18" charset="0"/>
              </a:rPr>
              <a:pPr eaLnBrk="1" hangingPunct="1">
                <a:spcBef>
                  <a:spcPct val="50000"/>
                </a:spcBef>
              </a:pPr>
              <a:t>10</a:t>
            </a:fld>
            <a:endParaRPr lang="en-US" altLang="en-US" sz="1400" b="0">
              <a:solidFill>
                <a:schemeClr val="bg1"/>
              </a:solidFill>
              <a:latin typeface="Times New Roman" pitchFamily="18" charset="0"/>
            </a:endParaRPr>
          </a:p>
        </p:txBody>
      </p:sp>
      <p:sp>
        <p:nvSpPr>
          <p:cNvPr id="5"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10</a:t>
            </a:fld>
            <a:endParaRPr lang="en-US" sz="2500" dirty="0"/>
          </a:p>
        </p:txBody>
      </p:sp>
    </p:spTree>
    <p:extLst>
      <p:ext uri="{BB962C8B-B14F-4D97-AF65-F5344CB8AC3E}">
        <p14:creationId xmlns:p14="http://schemas.microsoft.com/office/powerpoint/2010/main" val="41977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152400"/>
            <a:ext cx="8229600" cy="792162"/>
          </a:xfrm>
        </p:spPr>
        <p:txBody>
          <a:bodyPr>
            <a:normAutofit/>
          </a:bodyPr>
          <a:lstStyle/>
          <a:p>
            <a:pPr algn="l"/>
            <a:r>
              <a:rPr lang="en-US" altLang="en-US" sz="3200" dirty="0">
                <a:solidFill>
                  <a:srgbClr val="17375E"/>
                </a:solidFill>
              </a:rPr>
              <a:t>AIM FNS Available via </a:t>
            </a:r>
            <a:r>
              <a:rPr lang="en-US" altLang="en-US" sz="3200" dirty="0" smtClean="0">
                <a:solidFill>
                  <a:srgbClr val="17375E"/>
                </a:solidFill>
              </a:rPr>
              <a:t>SWIM </a:t>
            </a:r>
            <a:r>
              <a:rPr lang="en-US" altLang="en-US" sz="2000" dirty="0" smtClean="0">
                <a:solidFill>
                  <a:srgbClr val="17375E"/>
                </a:solidFill>
              </a:rPr>
              <a:t>(cont.)</a:t>
            </a:r>
          </a:p>
        </p:txBody>
      </p:sp>
      <p:sp>
        <p:nvSpPr>
          <p:cNvPr id="11267" name="Content Placeholder 2"/>
          <p:cNvSpPr>
            <a:spLocks noGrp="1"/>
          </p:cNvSpPr>
          <p:nvPr>
            <p:ph idx="1"/>
          </p:nvPr>
        </p:nvSpPr>
        <p:spPr>
          <a:xfrm>
            <a:off x="434975" y="954088"/>
            <a:ext cx="8264525" cy="4984750"/>
          </a:xfrm>
        </p:spPr>
        <p:txBody>
          <a:bodyPr>
            <a:noAutofit/>
          </a:bodyPr>
          <a:lstStyle/>
          <a:p>
            <a:pPr lvl="1"/>
            <a:endParaRPr lang="en-US" altLang="en-US" sz="2400" dirty="0" smtClean="0">
              <a:solidFill>
                <a:srgbClr val="FF0000"/>
              </a:solidFill>
            </a:endParaRPr>
          </a:p>
          <a:p>
            <a:r>
              <a:rPr lang="en-US" altLang="en-US" sz="2400" dirty="0" smtClean="0"/>
              <a:t>AIM Modernization “onramps” NDS to SWIM / NEMS using Web Service Proxies</a:t>
            </a:r>
          </a:p>
          <a:p>
            <a:r>
              <a:rPr lang="en-US" altLang="en-US" sz="2400" dirty="0" smtClean="0"/>
              <a:t>Service will be available to internal (NAS) and external users</a:t>
            </a:r>
          </a:p>
          <a:p>
            <a:r>
              <a:rPr lang="en-US" altLang="en-US" sz="2400" dirty="0" smtClean="0"/>
              <a:t>AIM Modernization Segment 2 will enhance the service by offering additional capabilities including query, error checking and subscription services based on WS-Notification.</a:t>
            </a:r>
          </a:p>
          <a:p>
            <a:pPr lvl="1"/>
            <a:endParaRPr lang="en-US" altLang="en-US" sz="2400" dirty="0" smtClean="0"/>
          </a:p>
        </p:txBody>
      </p:sp>
      <p:sp>
        <p:nvSpPr>
          <p:cNvPr id="11268" name="Slide Number Placeholder 3"/>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fld id="{FB7DCB88-515E-451E-A5AB-2043564F596D}" type="slidenum">
              <a:rPr lang="en-US" altLang="en-US" sz="1400" b="0">
                <a:solidFill>
                  <a:schemeClr val="bg1"/>
                </a:solidFill>
                <a:latin typeface="Times New Roman" pitchFamily="18" charset="0"/>
              </a:rPr>
              <a:pPr eaLnBrk="1" hangingPunct="1">
                <a:spcBef>
                  <a:spcPct val="50000"/>
                </a:spcBef>
              </a:pPr>
              <a:t>11</a:t>
            </a:fld>
            <a:endParaRPr lang="en-US" altLang="en-US" sz="1400" b="0">
              <a:solidFill>
                <a:schemeClr val="bg1"/>
              </a:solidFill>
              <a:latin typeface="Times New Roman" pitchFamily="18" charset="0"/>
            </a:endParaRPr>
          </a:p>
        </p:txBody>
      </p:sp>
      <p:sp>
        <p:nvSpPr>
          <p:cNvPr id="5"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11</a:t>
            </a:fld>
            <a:endParaRPr lang="en-US" sz="2500" dirty="0"/>
          </a:p>
        </p:txBody>
      </p:sp>
    </p:spTree>
    <p:extLst>
      <p:ext uri="{BB962C8B-B14F-4D97-AF65-F5344CB8AC3E}">
        <p14:creationId xmlns:p14="http://schemas.microsoft.com/office/powerpoint/2010/main" val="2232278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639762"/>
          </a:xfrm>
        </p:spPr>
        <p:txBody>
          <a:bodyPr>
            <a:normAutofit/>
          </a:bodyPr>
          <a:lstStyle/>
          <a:p>
            <a:pPr algn="l"/>
            <a:r>
              <a:rPr lang="en-US" altLang="en-US" sz="3200" dirty="0" smtClean="0">
                <a:solidFill>
                  <a:srgbClr val="17375E"/>
                </a:solidFill>
              </a:rPr>
              <a:t>Assumptions</a:t>
            </a:r>
          </a:p>
        </p:txBody>
      </p:sp>
      <p:sp>
        <p:nvSpPr>
          <p:cNvPr id="13315" name="Content Placeholder 2"/>
          <p:cNvSpPr>
            <a:spLocks noGrp="1"/>
          </p:cNvSpPr>
          <p:nvPr>
            <p:ph idx="1"/>
          </p:nvPr>
        </p:nvSpPr>
        <p:spPr>
          <a:xfrm>
            <a:off x="425450" y="1308100"/>
            <a:ext cx="8050213" cy="4391025"/>
          </a:xfrm>
        </p:spPr>
        <p:txBody>
          <a:bodyPr>
            <a:normAutofit/>
          </a:bodyPr>
          <a:lstStyle/>
          <a:p>
            <a:r>
              <a:rPr lang="en-US" altLang="en-US" sz="2400" b="0" dirty="0" smtClean="0"/>
              <a:t>FNS-NDS will be deployed in the Internal DMZ of the OEX NAS Enterprise Service gateway (NESG)</a:t>
            </a:r>
          </a:p>
          <a:p>
            <a:r>
              <a:rPr lang="en-US" altLang="en-US" sz="2400" b="0" dirty="0" smtClean="0"/>
              <a:t>FNS-NDS will onramp a Web Service Producer onto the NEMS node located in the Internal DMZ of the OEX NESG</a:t>
            </a:r>
          </a:p>
          <a:p>
            <a:r>
              <a:rPr lang="en-US" altLang="en-US" sz="2400" b="0" dirty="0" smtClean="0"/>
              <a:t>SWIM/NEMS will make the FNS-NDS Service available via Public DMZ. </a:t>
            </a:r>
          </a:p>
          <a:p>
            <a:endParaRPr lang="en-US" altLang="en-US" sz="2800" dirty="0" smtClean="0"/>
          </a:p>
        </p:txBody>
      </p:sp>
      <p:sp>
        <p:nvSpPr>
          <p:cNvPr id="13316" name="Slide Number Placeholder 3"/>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fld id="{CD111404-C1AD-4D21-8224-70984ED53FED}" type="slidenum">
              <a:rPr lang="en-US" altLang="en-US" sz="1400" b="0">
                <a:solidFill>
                  <a:schemeClr val="bg1"/>
                </a:solidFill>
                <a:latin typeface="Times New Roman" pitchFamily="18" charset="0"/>
              </a:rPr>
              <a:pPr eaLnBrk="1" hangingPunct="1">
                <a:spcBef>
                  <a:spcPct val="50000"/>
                </a:spcBef>
              </a:pPr>
              <a:t>12</a:t>
            </a:fld>
            <a:endParaRPr lang="en-US" altLang="en-US" sz="1400" b="0">
              <a:solidFill>
                <a:schemeClr val="bg1"/>
              </a:solidFill>
              <a:latin typeface="Times New Roman" pitchFamily="18" charset="0"/>
            </a:endParaRPr>
          </a:p>
        </p:txBody>
      </p:sp>
      <p:sp>
        <p:nvSpPr>
          <p:cNvPr id="5"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12</a:t>
            </a:fld>
            <a:endParaRPr lang="en-US" sz="2500" dirty="0"/>
          </a:p>
        </p:txBody>
      </p:sp>
    </p:spTree>
    <p:extLst>
      <p:ext uri="{BB962C8B-B14F-4D97-AF65-F5344CB8AC3E}">
        <p14:creationId xmlns:p14="http://schemas.microsoft.com/office/powerpoint/2010/main" val="381795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normAutofit/>
          </a:bodyPr>
          <a:lstStyle/>
          <a:p>
            <a:pPr algn="l"/>
            <a:r>
              <a:rPr lang="en-US" altLang="en-US" sz="3200" dirty="0" smtClean="0">
                <a:solidFill>
                  <a:srgbClr val="17375E"/>
                </a:solidFill>
              </a:rPr>
              <a:t>Technologies</a:t>
            </a:r>
            <a:endParaRPr lang="en-US" altLang="en-US" dirty="0" smtClean="0">
              <a:solidFill>
                <a:srgbClr val="17375E"/>
              </a:solidFill>
            </a:endParaRPr>
          </a:p>
        </p:txBody>
      </p:sp>
      <p:sp>
        <p:nvSpPr>
          <p:cNvPr id="15363" name="Content Placeholder 2"/>
          <p:cNvSpPr>
            <a:spLocks noGrp="1"/>
          </p:cNvSpPr>
          <p:nvPr>
            <p:ph idx="1"/>
          </p:nvPr>
        </p:nvSpPr>
        <p:spPr/>
        <p:txBody>
          <a:bodyPr/>
          <a:lstStyle/>
          <a:p>
            <a:r>
              <a:rPr lang="en-US" altLang="en-US" sz="2400" dirty="0" smtClean="0"/>
              <a:t>FNS-NDS will be deployed in the Internal DMZ of the OEX NAS Enterprise Service gateway (NESG</a:t>
            </a:r>
            <a:r>
              <a:rPr lang="en-US" altLang="en-US" sz="2400" dirty="0"/>
              <a:t>)</a:t>
            </a:r>
            <a:endParaRPr lang="en-US" altLang="en-US" sz="2400" dirty="0" smtClean="0"/>
          </a:p>
          <a:p>
            <a:r>
              <a:rPr lang="en-US" altLang="en-US" sz="2400" dirty="0" smtClean="0"/>
              <a:t>FNS-NDS will onramp a Web Service Producer onto the NEMS node located in the Internal DMZ of the OEX NESG</a:t>
            </a:r>
          </a:p>
          <a:p>
            <a:r>
              <a:rPr lang="en-US" altLang="en-US" sz="2400" dirty="0" smtClean="0"/>
              <a:t>NEMS will make the FNS-NDS Service available via Public DMZ</a:t>
            </a:r>
          </a:p>
        </p:txBody>
      </p:sp>
      <p:sp>
        <p:nvSpPr>
          <p:cNvPr id="15364" name="Slide Number Placeholder 3"/>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fld id="{7C55E8D9-061A-4661-A35A-FC69364D37E5}" type="slidenum">
              <a:rPr lang="en-US" altLang="en-US" sz="1400" b="0">
                <a:solidFill>
                  <a:schemeClr val="bg1"/>
                </a:solidFill>
                <a:latin typeface="Times New Roman" pitchFamily="18" charset="0"/>
              </a:rPr>
              <a:pPr eaLnBrk="1" hangingPunct="1">
                <a:spcBef>
                  <a:spcPct val="50000"/>
                </a:spcBef>
              </a:pPr>
              <a:t>13</a:t>
            </a:fld>
            <a:endParaRPr lang="en-US" altLang="en-US" sz="1400" b="0">
              <a:solidFill>
                <a:schemeClr val="bg1"/>
              </a:solidFill>
              <a:latin typeface="Times New Roman" pitchFamily="18" charset="0"/>
            </a:endParaRPr>
          </a:p>
        </p:txBody>
      </p:sp>
      <p:sp>
        <p:nvSpPr>
          <p:cNvPr id="5"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13</a:t>
            </a:fld>
            <a:endParaRPr lang="en-US" sz="2500" dirty="0"/>
          </a:p>
        </p:txBody>
      </p:sp>
    </p:spTree>
    <p:extLst>
      <p:ext uri="{BB962C8B-B14F-4D97-AF65-F5344CB8AC3E}">
        <p14:creationId xmlns:p14="http://schemas.microsoft.com/office/powerpoint/2010/main" val="376272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38150" y="76200"/>
            <a:ext cx="8477250" cy="1143000"/>
          </a:xfrm>
        </p:spPr>
        <p:txBody>
          <a:bodyPr>
            <a:normAutofit/>
          </a:bodyPr>
          <a:lstStyle/>
          <a:p>
            <a:pPr eaLnBrk="1" hangingPunct="1"/>
            <a:r>
              <a:rPr lang="en-US" altLang="en-US" sz="3200" dirty="0" smtClean="0">
                <a:solidFill>
                  <a:srgbClr val="17375E"/>
                </a:solidFill>
              </a:rPr>
              <a:t>Federal NOTAM System – NOTAM Distribution Service Overview</a:t>
            </a:r>
          </a:p>
        </p:txBody>
      </p:sp>
      <p:sp>
        <p:nvSpPr>
          <p:cNvPr id="36867" name="TextBox 3"/>
          <p:cNvSpPr txBox="1">
            <a:spLocks noChangeArrowheads="1"/>
          </p:cNvSpPr>
          <p:nvPr/>
        </p:nvSpPr>
        <p:spPr bwMode="auto">
          <a:xfrm>
            <a:off x="438150" y="1344613"/>
            <a:ext cx="725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None/>
            </a:pPr>
            <a:r>
              <a:rPr lang="en-US" altLang="en-US" sz="2000" dirty="0">
                <a:latin typeface="+mj-lt"/>
              </a:rPr>
              <a:t>Provides distribution of Notices to Airmen (NOTAMs)</a:t>
            </a:r>
          </a:p>
        </p:txBody>
      </p:sp>
      <p:sp>
        <p:nvSpPr>
          <p:cNvPr id="17" name="Rounded Rectangle 16"/>
          <p:cNvSpPr/>
          <p:nvPr/>
        </p:nvSpPr>
        <p:spPr>
          <a:xfrm>
            <a:off x="1427163" y="4908675"/>
            <a:ext cx="1052512" cy="595312"/>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buNone/>
              <a:defRPr/>
            </a:pPr>
            <a:r>
              <a:rPr lang="en-US" sz="1800" kern="0" dirty="0">
                <a:solidFill>
                  <a:prstClr val="white"/>
                </a:solidFill>
                <a:latin typeface="Calibri"/>
              </a:rPr>
              <a:t>FNS</a:t>
            </a:r>
          </a:p>
        </p:txBody>
      </p:sp>
      <p:sp>
        <p:nvSpPr>
          <p:cNvPr id="18" name="Rounded Rectangle 17"/>
          <p:cNvSpPr/>
          <p:nvPr/>
        </p:nvSpPr>
        <p:spPr>
          <a:xfrm>
            <a:off x="3324225" y="4908675"/>
            <a:ext cx="1052513" cy="595312"/>
          </a:xfrm>
          <a:prstGeom prst="roundRect">
            <a:avLst>
              <a:gd name="adj" fmla="val 23050"/>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buNone/>
              <a:defRPr/>
            </a:pPr>
            <a:r>
              <a:rPr lang="en-US" sz="1800" kern="0" dirty="0">
                <a:solidFill>
                  <a:prstClr val="white"/>
                </a:solidFill>
                <a:latin typeface="Calibri"/>
              </a:rPr>
              <a:t>NEMS</a:t>
            </a:r>
          </a:p>
        </p:txBody>
      </p:sp>
      <p:sp>
        <p:nvSpPr>
          <p:cNvPr id="36870" name="TextBox 25"/>
          <p:cNvSpPr txBox="1">
            <a:spLocks noChangeArrowheads="1"/>
          </p:cNvSpPr>
          <p:nvPr/>
        </p:nvSpPr>
        <p:spPr bwMode="auto">
          <a:xfrm>
            <a:off x="4448175" y="4319712"/>
            <a:ext cx="846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cs typeface="Arial" charset="0"/>
              </a:defRPr>
            </a:lvl1pPr>
            <a:lvl2pPr marL="742950" indent="-285750" defTabSz="457200" eaLnBrk="0" hangingPunct="0">
              <a:defRPr sz="2400">
                <a:solidFill>
                  <a:schemeClr val="tx1"/>
                </a:solidFill>
                <a:latin typeface="Arial" charset="0"/>
                <a:cs typeface="Arial" charset="0"/>
              </a:defRPr>
            </a:lvl2pPr>
            <a:lvl3pPr marL="1143000" indent="-228600" defTabSz="457200" eaLnBrk="0" hangingPunct="0">
              <a:defRPr sz="2400">
                <a:solidFill>
                  <a:schemeClr val="tx1"/>
                </a:solidFill>
                <a:latin typeface="Arial" charset="0"/>
                <a:cs typeface="Arial" charset="0"/>
              </a:defRPr>
            </a:lvl3pPr>
            <a:lvl4pPr marL="1600200" indent="-228600" defTabSz="457200" eaLnBrk="0" hangingPunct="0">
              <a:defRPr sz="2400">
                <a:solidFill>
                  <a:schemeClr val="tx1"/>
                </a:solidFill>
                <a:latin typeface="Arial" charset="0"/>
                <a:cs typeface="Arial" charset="0"/>
              </a:defRPr>
            </a:lvl4pPr>
            <a:lvl5pPr marL="2057400" indent="-228600" defTabSz="4572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ts val="0"/>
              </a:spcBef>
              <a:buNone/>
            </a:pPr>
            <a:r>
              <a:rPr lang="en-US" altLang="en-US" sz="1400" dirty="0">
                <a:solidFill>
                  <a:srgbClr val="000000"/>
                </a:solidFill>
                <a:latin typeface="Calibri" charset="0"/>
              </a:rPr>
              <a:t>Request/</a:t>
            </a:r>
          </a:p>
          <a:p>
            <a:pPr algn="ctr" eaLnBrk="1" hangingPunct="1">
              <a:spcBef>
                <a:spcPts val="0"/>
              </a:spcBef>
              <a:buNone/>
            </a:pPr>
            <a:r>
              <a:rPr lang="en-US" altLang="en-US" sz="1400" dirty="0">
                <a:solidFill>
                  <a:srgbClr val="000000"/>
                </a:solidFill>
                <a:latin typeface="Calibri" charset="0"/>
              </a:rPr>
              <a:t>Reply</a:t>
            </a:r>
          </a:p>
        </p:txBody>
      </p:sp>
      <p:sp>
        <p:nvSpPr>
          <p:cNvPr id="36871" name="TextBox 26"/>
          <p:cNvSpPr txBox="1">
            <a:spLocks noChangeArrowheads="1"/>
          </p:cNvSpPr>
          <p:nvPr/>
        </p:nvSpPr>
        <p:spPr bwMode="auto">
          <a:xfrm>
            <a:off x="4500563" y="5489700"/>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cs typeface="Arial" charset="0"/>
              </a:defRPr>
            </a:lvl1pPr>
            <a:lvl2pPr marL="742950" indent="-285750" defTabSz="457200" eaLnBrk="0" hangingPunct="0">
              <a:defRPr sz="2400">
                <a:solidFill>
                  <a:schemeClr val="tx1"/>
                </a:solidFill>
                <a:latin typeface="Arial" charset="0"/>
                <a:cs typeface="Arial" charset="0"/>
              </a:defRPr>
            </a:lvl2pPr>
            <a:lvl3pPr marL="1143000" indent="-228600" defTabSz="457200" eaLnBrk="0" hangingPunct="0">
              <a:defRPr sz="2400">
                <a:solidFill>
                  <a:schemeClr val="tx1"/>
                </a:solidFill>
                <a:latin typeface="Arial" charset="0"/>
                <a:cs typeface="Arial" charset="0"/>
              </a:defRPr>
            </a:lvl3pPr>
            <a:lvl4pPr marL="1600200" indent="-228600" defTabSz="457200" eaLnBrk="0" hangingPunct="0">
              <a:defRPr sz="2400">
                <a:solidFill>
                  <a:schemeClr val="tx1"/>
                </a:solidFill>
                <a:latin typeface="Arial" charset="0"/>
                <a:cs typeface="Arial" charset="0"/>
              </a:defRPr>
            </a:lvl4pPr>
            <a:lvl5pPr marL="2057400" indent="-228600" defTabSz="4572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algn="ctr" eaLnBrk="1" hangingPunct="1">
              <a:buNone/>
            </a:pPr>
            <a:r>
              <a:rPr lang="en-US" altLang="en-US" sz="1400" dirty="0">
                <a:solidFill>
                  <a:srgbClr val="000000"/>
                </a:solidFill>
                <a:latin typeface="Calibri" charset="0"/>
              </a:rPr>
              <a:t>Pub/Sub</a:t>
            </a:r>
          </a:p>
        </p:txBody>
      </p:sp>
      <p:sp>
        <p:nvSpPr>
          <p:cNvPr id="33" name="Rectangle 3"/>
          <p:cNvSpPr txBox="1">
            <a:spLocks noChangeArrowheads="1"/>
          </p:cNvSpPr>
          <p:nvPr/>
        </p:nvSpPr>
        <p:spPr>
          <a:xfrm>
            <a:off x="1781175" y="1838450"/>
            <a:ext cx="5407025" cy="2195512"/>
          </a:xfrm>
          <a:prstGeom prst="rect">
            <a:avLst/>
          </a:prstGeom>
        </p:spPr>
        <p:style>
          <a:lnRef idx="1">
            <a:schemeClr val="dk1"/>
          </a:lnRef>
          <a:fillRef idx="2">
            <a:schemeClr val="dk1"/>
          </a:fillRef>
          <a:effectRef idx="1">
            <a:schemeClr val="dk1"/>
          </a:effectRef>
          <a:fontRef idx="minor">
            <a:schemeClr val="dk1"/>
          </a:fontRef>
        </p:style>
        <p:txBody>
          <a:bodyPr/>
          <a:lstStyle>
            <a:lvl1pPr marL="342900" indent="-342900" algn="l" rtl="0" eaLnBrk="1" fontAlgn="base" hangingPunct="1">
              <a:spcBef>
                <a:spcPct val="20000"/>
              </a:spcBef>
              <a:spcAft>
                <a:spcPct val="0"/>
              </a:spcAft>
              <a:buChar char="•"/>
              <a:defRPr sz="2800" b="1">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defRPr/>
            </a:pPr>
            <a:r>
              <a:rPr lang="en-US" sz="1600" dirty="0" smtClean="0">
                <a:solidFill>
                  <a:srgbClr val="00003E"/>
                </a:solidFill>
                <a:latin typeface="+mn-lt"/>
                <a:cs typeface="Arial" panose="020B0604020202020204" pitchFamily="34" charset="0"/>
              </a:rPr>
              <a:t>Data feed that uses OGC WFS web-services</a:t>
            </a:r>
          </a:p>
          <a:p>
            <a:pPr lvl="1">
              <a:defRPr/>
            </a:pPr>
            <a:r>
              <a:rPr lang="en-US" sz="1400" dirty="0" smtClean="0">
                <a:solidFill>
                  <a:srgbClr val="00003E"/>
                </a:solidFill>
                <a:latin typeface="+mn-lt"/>
                <a:cs typeface="Arial" panose="020B0604020202020204" pitchFamily="34" charset="0"/>
              </a:rPr>
              <a:t>Enables graphical NOTAM representation</a:t>
            </a:r>
          </a:p>
          <a:p>
            <a:pPr>
              <a:defRPr/>
            </a:pPr>
            <a:r>
              <a:rPr lang="en-US" sz="1600" dirty="0" smtClean="0">
                <a:solidFill>
                  <a:srgbClr val="00003E"/>
                </a:solidFill>
                <a:latin typeface="+mn-lt"/>
                <a:cs typeface="Arial" panose="020B0604020202020204" pitchFamily="34" charset="0"/>
              </a:rPr>
              <a:t>Standards: </a:t>
            </a:r>
            <a:r>
              <a:rPr lang="en-US" sz="1600" b="0" dirty="0" smtClean="0">
                <a:solidFill>
                  <a:srgbClr val="00003E"/>
                </a:solidFill>
                <a:latin typeface="+mn-lt"/>
                <a:cs typeface="Arial" panose="020B0604020202020204" pitchFamily="34" charset="0"/>
              </a:rPr>
              <a:t>Aeronautical Information Exchange Model (AIXM) 5.1 format</a:t>
            </a:r>
          </a:p>
          <a:p>
            <a:pPr>
              <a:defRPr/>
            </a:pPr>
            <a:r>
              <a:rPr lang="en-US" sz="1600" dirty="0" smtClean="0">
                <a:solidFill>
                  <a:srgbClr val="00003E"/>
                </a:solidFill>
                <a:latin typeface="+mn-lt"/>
                <a:cs typeface="Arial" panose="020B0604020202020204" pitchFamily="34" charset="0"/>
              </a:rPr>
              <a:t>ALL or Some: </a:t>
            </a:r>
            <a:r>
              <a:rPr lang="en-US" sz="1600" b="0" dirty="0" smtClean="0">
                <a:solidFill>
                  <a:srgbClr val="00003E"/>
                </a:solidFill>
                <a:latin typeface="+mn-lt"/>
                <a:cs typeface="Arial" panose="020B0604020202020204" pitchFamily="34" charset="0"/>
              </a:rPr>
              <a:t>Query and select types of data</a:t>
            </a:r>
          </a:p>
          <a:p>
            <a:pPr>
              <a:defRPr/>
            </a:pPr>
            <a:r>
              <a:rPr lang="en-US" sz="1600" dirty="0" smtClean="0">
                <a:solidFill>
                  <a:srgbClr val="00003E"/>
                </a:solidFill>
                <a:latin typeface="+mn-lt"/>
                <a:cs typeface="Arial" panose="020B0604020202020204" pitchFamily="34" charset="0"/>
              </a:rPr>
              <a:t>External Market: </a:t>
            </a:r>
            <a:r>
              <a:rPr lang="en-US" sz="1600" b="0" dirty="0" smtClean="0">
                <a:solidFill>
                  <a:srgbClr val="00003E"/>
                </a:solidFill>
                <a:latin typeface="+mn-lt"/>
                <a:cs typeface="Arial" panose="020B0604020202020204" pitchFamily="34" charset="0"/>
              </a:rPr>
              <a:t>Enables 3rd party app development</a:t>
            </a:r>
          </a:p>
          <a:p>
            <a:pPr>
              <a:defRPr/>
            </a:pPr>
            <a:r>
              <a:rPr lang="en-US" sz="1600" dirty="0" smtClean="0">
                <a:solidFill>
                  <a:srgbClr val="00003E"/>
                </a:solidFill>
                <a:latin typeface="+mn-lt"/>
                <a:cs typeface="Arial" panose="020B0604020202020204" pitchFamily="34" charset="0"/>
              </a:rPr>
              <a:t>Standards: </a:t>
            </a:r>
            <a:r>
              <a:rPr lang="en-US" sz="1600" b="0" dirty="0" smtClean="0">
                <a:solidFill>
                  <a:srgbClr val="00003E"/>
                </a:solidFill>
                <a:latin typeface="+mn-lt"/>
                <a:cs typeface="Arial" panose="020B0604020202020204" pitchFamily="34" charset="0"/>
              </a:rPr>
              <a:t>Include info needed for fusing data</a:t>
            </a:r>
            <a:endParaRPr lang="en-US" sz="1600" b="0" dirty="0">
              <a:solidFill>
                <a:srgbClr val="00003E"/>
              </a:solidFill>
              <a:latin typeface="+mn-lt"/>
              <a:cs typeface="Arial" panose="020B0604020202020204" pitchFamily="34" charset="0"/>
            </a:endParaRPr>
          </a:p>
        </p:txBody>
      </p:sp>
      <p:pic>
        <p:nvPicPr>
          <p:cNvPr id="36873"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b="7741"/>
          <a:stretch>
            <a:fillRect/>
          </a:stretch>
        </p:blipFill>
        <p:spPr bwMode="auto">
          <a:xfrm>
            <a:off x="6413500" y="4237162"/>
            <a:ext cx="935038" cy="4810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4" name="Picture 28"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638" y="4387975"/>
            <a:ext cx="8953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V="1">
            <a:off x="6245225" y="4794375"/>
            <a:ext cx="468313" cy="280987"/>
          </a:xfrm>
          <a:prstGeom prst="straightConnector1">
            <a:avLst/>
          </a:prstGeom>
          <a:noFill/>
          <a:ln w="25400" cap="flat" cmpd="sng" algn="ctr">
            <a:solidFill>
              <a:srgbClr val="4F81BD"/>
            </a:solidFill>
            <a:prstDash val="solid"/>
            <a:headEnd type="none"/>
            <a:tailEnd type="triangle"/>
          </a:ln>
          <a:effectLst>
            <a:outerShdw blurRad="40000" dist="20000" dir="5400000" rotWithShape="0">
              <a:srgbClr val="000000">
                <a:alpha val="38000"/>
              </a:srgbClr>
            </a:outerShdw>
          </a:effectLst>
        </p:spPr>
      </p:cxnSp>
      <p:pic>
        <p:nvPicPr>
          <p:cNvPr id="36876" name="Picture 27" descr="MC90043475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825" y="441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7013" y="5540500"/>
            <a:ext cx="10033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8"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3175" y="4854700"/>
            <a:ext cx="7810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p:nvPr/>
        </p:nvCxnSpPr>
        <p:spPr>
          <a:xfrm>
            <a:off x="2682875" y="5399212"/>
            <a:ext cx="508000" cy="0"/>
          </a:xfrm>
          <a:prstGeom prst="straightConnector1">
            <a:avLst/>
          </a:prstGeom>
          <a:noFill/>
          <a:ln w="25400" cap="flat" cmpd="sng" algn="ctr">
            <a:solidFill>
              <a:srgbClr val="4F81BD"/>
            </a:solidFill>
            <a:prstDash val="solid"/>
            <a:headEnd type="none"/>
            <a:tailEnd type="triangle"/>
          </a:ln>
          <a:effectLst>
            <a:outerShdw blurRad="40000" dist="20000" dir="5400000" rotWithShape="0">
              <a:srgbClr val="000000">
                <a:alpha val="38000"/>
              </a:srgbClr>
            </a:outerShdw>
          </a:effectLst>
        </p:spPr>
      </p:cxnSp>
      <p:pic>
        <p:nvPicPr>
          <p:cNvPr id="36880"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7863" y="4854700"/>
            <a:ext cx="7810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Arrow Connector 31"/>
          <p:cNvCxnSpPr/>
          <p:nvPr/>
        </p:nvCxnSpPr>
        <p:spPr>
          <a:xfrm>
            <a:off x="4627563" y="5399212"/>
            <a:ext cx="508000" cy="0"/>
          </a:xfrm>
          <a:prstGeom prst="straightConnector1">
            <a:avLst/>
          </a:prstGeom>
          <a:noFill/>
          <a:ln w="25400" cap="flat" cmpd="sng" algn="ctr">
            <a:solidFill>
              <a:srgbClr val="4F81BD"/>
            </a:solidFill>
            <a:prstDash val="solid"/>
            <a:headEnd type="none"/>
            <a:tailEnd type="triangle"/>
          </a:ln>
          <a:effectLst>
            <a:outerShdw blurRad="40000" dist="20000" dir="5400000" rotWithShape="0">
              <a:srgbClr val="000000">
                <a:alpha val="38000"/>
              </a:srgbClr>
            </a:outerShdw>
          </a:effectLst>
        </p:spPr>
      </p:cxnSp>
      <p:pic>
        <p:nvPicPr>
          <p:cNvPr id="36882" name="Picture 13" descr="C:\Documents and Settings\Jocelyn CTR Cox\Local Settings\Temporary Internet Files\Content.IE5\K61BW53R\MC9004339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0825" y="4608637"/>
            <a:ext cx="9144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14</a:t>
            </a:fld>
            <a:endParaRPr lang="en-US" sz="2500" dirty="0"/>
          </a:p>
        </p:txBody>
      </p:sp>
    </p:spTree>
    <p:extLst>
      <p:ext uri="{BB962C8B-B14F-4D97-AF65-F5344CB8AC3E}">
        <p14:creationId xmlns:p14="http://schemas.microsoft.com/office/powerpoint/2010/main" val="410237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584775"/>
          </a:xfrm>
          <a:prstGeom prst="rect">
            <a:avLst/>
          </a:prstGeom>
        </p:spPr>
        <p:txBody>
          <a:bodyPr>
            <a:spAutoFit/>
          </a:bodyPr>
          <a:lstStyle/>
          <a:p>
            <a:r>
              <a:rPr lang="en-US" sz="3200" dirty="0" smtClean="0">
                <a:solidFill>
                  <a:schemeClr val="tx2">
                    <a:lumMod val="75000"/>
                  </a:schemeClr>
                </a:solidFill>
              </a:rPr>
              <a:t>Questions</a:t>
            </a:r>
            <a:endParaRPr lang="en-US" sz="3200" dirty="0">
              <a:solidFill>
                <a:schemeClr val="tx2">
                  <a:lumMod val="7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51164"/>
            <a:ext cx="7924800" cy="5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15</a:t>
            </a:fld>
            <a:endParaRPr lang="en-US" sz="2500" dirty="0"/>
          </a:p>
        </p:txBody>
      </p:sp>
    </p:spTree>
    <p:extLst>
      <p:ext uri="{BB962C8B-B14F-4D97-AF65-F5344CB8AC3E}">
        <p14:creationId xmlns:p14="http://schemas.microsoft.com/office/powerpoint/2010/main" val="36845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584775"/>
          </a:xfrm>
          <a:prstGeom prst="rect">
            <a:avLst/>
          </a:prstGeom>
        </p:spPr>
        <p:txBody>
          <a:bodyPr>
            <a:spAutoFit/>
          </a:bodyPr>
          <a:lstStyle/>
          <a:p>
            <a:r>
              <a:rPr lang="en-US" sz="3200" dirty="0" smtClean="0">
                <a:solidFill>
                  <a:schemeClr val="tx2">
                    <a:lumMod val="75000"/>
                  </a:schemeClr>
                </a:solidFill>
              </a:rPr>
              <a:t>Contact Information</a:t>
            </a:r>
            <a:endParaRPr lang="en-US" sz="3200" dirty="0">
              <a:solidFill>
                <a:schemeClr val="tx2">
                  <a:lumMod val="75000"/>
                </a:schemeClr>
              </a:solidFill>
            </a:endParaRPr>
          </a:p>
        </p:txBody>
      </p:sp>
      <p:sp>
        <p:nvSpPr>
          <p:cNvPr id="7"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16</a:t>
            </a:fld>
            <a:endParaRPr lang="en-US" sz="2500" dirty="0"/>
          </a:p>
        </p:txBody>
      </p:sp>
      <p:sp>
        <p:nvSpPr>
          <p:cNvPr id="5" name="Rectangle 9"/>
          <p:cNvSpPr txBox="1">
            <a:spLocks noChangeArrowheads="1"/>
          </p:cNvSpPr>
          <p:nvPr/>
        </p:nvSpPr>
        <p:spPr>
          <a:xfrm>
            <a:off x="457200" y="1143000"/>
            <a:ext cx="8229600" cy="4914900"/>
          </a:xfrm>
          <a:prstGeom prst="rect">
            <a:avLst/>
          </a:prstGeom>
          <a:ln>
            <a:noFill/>
          </a:ln>
        </p:spPr>
        <p:txBody>
          <a:bodyPr vert="horz" lIns="88896" tIns="50798" rIns="88896" bIns="5079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2813">
              <a:spcBef>
                <a:spcPts val="425"/>
              </a:spcBef>
              <a:buClr>
                <a:srgbClr val="000000"/>
              </a:buClr>
              <a:buFont typeface="Arial" pitchFamily="34" charset="0"/>
              <a:buNone/>
              <a:defRPr/>
            </a:pPr>
            <a:r>
              <a:rPr lang="en-US" sz="2400" dirty="0" smtClean="0">
                <a:cs typeface="Arial" pitchFamily="34" charset="0"/>
                <a:sym typeface="Arial" pitchFamily="34" charset="0"/>
              </a:rPr>
              <a:t>Jim Robb, SWIM Program Manager </a:t>
            </a:r>
          </a:p>
          <a:p>
            <a:pPr marL="0" indent="0" defTabSz="912813">
              <a:spcBef>
                <a:spcPts val="425"/>
              </a:spcBef>
              <a:buClr>
                <a:srgbClr val="000000"/>
              </a:buClr>
              <a:buFont typeface="Arial" pitchFamily="34" charset="0"/>
              <a:buNone/>
              <a:defRPr/>
            </a:pPr>
            <a:r>
              <a:rPr lang="en-US" sz="2400" dirty="0" smtClean="0">
                <a:cs typeface="Arial" pitchFamily="34" charset="0"/>
                <a:sym typeface="Arial" pitchFamily="34" charset="0"/>
              </a:rPr>
              <a:t>	email: </a:t>
            </a:r>
            <a:r>
              <a:rPr lang="en-US" sz="2400" dirty="0" smtClean="0">
                <a:cs typeface="Arial" pitchFamily="34" charset="0"/>
                <a:sym typeface="Arial" pitchFamily="34" charset="0"/>
                <a:hlinkClick r:id="rId2"/>
              </a:rPr>
              <a:t>jim.robb@faa.gov</a:t>
            </a:r>
            <a:endParaRPr lang="en-US" sz="2400" dirty="0" smtClean="0">
              <a:cs typeface="Arial" pitchFamily="34" charset="0"/>
              <a:sym typeface="Arial" pitchFamily="34" charset="0"/>
            </a:endParaRPr>
          </a:p>
          <a:p>
            <a:pPr marL="6350" lvl="1" indent="0">
              <a:spcBef>
                <a:spcPts val="2400"/>
              </a:spcBef>
              <a:buFontTx/>
              <a:buNone/>
            </a:pPr>
            <a:r>
              <a:rPr lang="en-US" altLang="en-US" sz="2400" dirty="0" smtClean="0"/>
              <a:t>Andy </a:t>
            </a:r>
            <a:r>
              <a:rPr lang="en-US" altLang="en-US" sz="2400" dirty="0" err="1" smtClean="0"/>
              <a:t>Isaksen</a:t>
            </a:r>
            <a:r>
              <a:rPr lang="en-US" altLang="en-US" sz="2400" dirty="0" smtClean="0"/>
              <a:t>, Enterprise Engineering Lead</a:t>
            </a:r>
          </a:p>
          <a:p>
            <a:pPr marL="908050" lvl="1" indent="0">
              <a:buFontTx/>
              <a:buNone/>
            </a:pPr>
            <a:r>
              <a:rPr lang="en-US" altLang="en-US" sz="2400" dirty="0" smtClean="0"/>
              <a:t>email: </a:t>
            </a:r>
            <a:r>
              <a:rPr lang="en-US" altLang="en-US" sz="2400" dirty="0" smtClean="0">
                <a:solidFill>
                  <a:schemeClr val="accent5">
                    <a:lumMod val="50000"/>
                  </a:schemeClr>
                </a:solidFill>
                <a:hlinkClick r:id="rId3"/>
              </a:rPr>
              <a:t>andy.isaksen@faa.gov</a:t>
            </a:r>
            <a:endParaRPr lang="en-US" altLang="en-US" sz="2400" dirty="0" smtClean="0">
              <a:solidFill>
                <a:schemeClr val="accent5">
                  <a:lumMod val="50000"/>
                </a:schemeClr>
              </a:solidFill>
            </a:endParaRPr>
          </a:p>
          <a:p>
            <a:pPr marL="908050" lvl="1" indent="0">
              <a:buFontTx/>
              <a:buNone/>
            </a:pPr>
            <a:endParaRPr lang="en-US" altLang="en-US" dirty="0" smtClean="0">
              <a:solidFill>
                <a:schemeClr val="accent5">
                  <a:lumMod val="50000"/>
                </a:schemeClr>
              </a:solidFill>
            </a:endParaRPr>
          </a:p>
          <a:p>
            <a:pPr marL="0" indent="0" defTabSz="912813">
              <a:spcBef>
                <a:spcPts val="425"/>
              </a:spcBef>
              <a:buClr>
                <a:srgbClr val="000000"/>
              </a:buClr>
              <a:buFont typeface="Arial" pitchFamily="34" charset="0"/>
              <a:buNone/>
              <a:defRPr/>
            </a:pPr>
            <a:endParaRPr lang="en-US" sz="2400" dirty="0" smtClean="0">
              <a:cs typeface="Arial" pitchFamily="34" charset="0"/>
              <a:sym typeface="Arial" pitchFamily="34" charset="0"/>
            </a:endParaRPr>
          </a:p>
          <a:p>
            <a:pPr marL="409575" lvl="1" indent="-168275" defTabSz="912813">
              <a:spcBef>
                <a:spcPts val="350"/>
              </a:spcBef>
              <a:buFontTx/>
              <a:buNone/>
              <a:defRPr/>
            </a:pPr>
            <a:endParaRPr lang="en-US" sz="800" dirty="0" smtClean="0">
              <a:cs typeface="Arial" pitchFamily="34" charset="0"/>
              <a:sym typeface="Arial" pitchFamily="34" charset="0"/>
            </a:endParaRPr>
          </a:p>
        </p:txBody>
      </p:sp>
    </p:spTree>
    <p:extLst>
      <p:ext uri="{BB962C8B-B14F-4D97-AF65-F5344CB8AC3E}">
        <p14:creationId xmlns:p14="http://schemas.microsoft.com/office/powerpoint/2010/main" val="51294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17375E"/>
                </a:solidFill>
              </a:rPr>
              <a:t>Agenda</a:t>
            </a:r>
            <a:endParaRPr lang="en-US" sz="3200" dirty="0">
              <a:solidFill>
                <a:srgbClr val="17375E"/>
              </a:solidFill>
            </a:endParaRPr>
          </a:p>
        </p:txBody>
      </p:sp>
      <p:sp>
        <p:nvSpPr>
          <p:cNvPr id="3" name="Content Placeholder 2"/>
          <p:cNvSpPr>
            <a:spLocks noGrp="1"/>
          </p:cNvSpPr>
          <p:nvPr>
            <p:ph idx="1"/>
          </p:nvPr>
        </p:nvSpPr>
        <p:spPr/>
        <p:txBody>
          <a:bodyPr>
            <a:normAutofit/>
          </a:bodyPr>
          <a:lstStyle/>
          <a:p>
            <a:r>
              <a:rPr lang="en-US" sz="2800" dirty="0" smtClean="0"/>
              <a:t>What is SWIM?</a:t>
            </a:r>
          </a:p>
          <a:p>
            <a:r>
              <a:rPr lang="en-US" sz="2800" dirty="0" smtClean="0"/>
              <a:t>NAS Enterprise Messaging Service (NEMS) Infrastructure</a:t>
            </a:r>
          </a:p>
          <a:p>
            <a:r>
              <a:rPr lang="en-US" sz="2800" dirty="0" smtClean="0"/>
              <a:t>Delivering Digital NOTAMs over SWIM</a:t>
            </a:r>
            <a:endParaRPr lang="en-US" sz="2800" dirty="0"/>
          </a:p>
        </p:txBody>
      </p:sp>
      <p:sp>
        <p:nvSpPr>
          <p:cNvPr id="5"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2</a:t>
            </a:fld>
            <a:endParaRPr lang="en-US" sz="2500" dirty="0"/>
          </a:p>
        </p:txBody>
      </p:sp>
    </p:spTree>
    <p:extLst>
      <p:ext uri="{BB962C8B-B14F-4D97-AF65-F5344CB8AC3E}">
        <p14:creationId xmlns:p14="http://schemas.microsoft.com/office/powerpoint/2010/main" val="187537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3</a:t>
            </a:fld>
            <a:endParaRPr lang="en-US" sz="2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909"/>
            <a:ext cx="9144002" cy="6216474"/>
          </a:xfrm>
          <a:prstGeom prst="rect">
            <a:avLst/>
          </a:prstGeom>
        </p:spPr>
      </p:pic>
      <p:sp>
        <p:nvSpPr>
          <p:cNvPr id="6" name="Text Box 34"/>
          <p:cNvSpPr txBox="1">
            <a:spLocks noChangeArrowheads="1"/>
          </p:cNvSpPr>
          <p:nvPr/>
        </p:nvSpPr>
        <p:spPr bwMode="white">
          <a:xfrm>
            <a:off x="901402" y="558715"/>
            <a:ext cx="271219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fontAlgn="auto" hangingPunct="1">
              <a:spcBef>
                <a:spcPct val="50000"/>
              </a:spcBef>
              <a:spcAft>
                <a:spcPts val="0"/>
              </a:spcAft>
              <a:buClr>
                <a:srgbClr val="C0504D"/>
              </a:buClr>
              <a:buFont typeface="Wingdings" pitchFamily="2" charset="2"/>
              <a:buNone/>
            </a:pPr>
            <a:r>
              <a:rPr lang="en-US" sz="1600" b="1" dirty="0">
                <a:solidFill>
                  <a:srgbClr val="1D2F68"/>
                </a:solidFill>
                <a:latin typeface="Arial" charset="0"/>
                <a:cs typeface="Arial" charset="0"/>
              </a:rPr>
              <a:t>Legacy System</a:t>
            </a:r>
          </a:p>
        </p:txBody>
      </p:sp>
      <p:sp>
        <p:nvSpPr>
          <p:cNvPr id="7" name="Text Box 38"/>
          <p:cNvSpPr txBox="1">
            <a:spLocks noChangeArrowheads="1"/>
          </p:cNvSpPr>
          <p:nvPr/>
        </p:nvSpPr>
        <p:spPr bwMode="white">
          <a:xfrm>
            <a:off x="5109851" y="560303"/>
            <a:ext cx="2219325"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auto" hangingPunct="1">
              <a:spcBef>
                <a:spcPct val="50000"/>
              </a:spcBef>
              <a:spcAft>
                <a:spcPts val="0"/>
              </a:spcAft>
              <a:buClr>
                <a:srgbClr val="C0504D"/>
              </a:buClr>
              <a:buFont typeface="Wingdings" pitchFamily="2" charset="2"/>
              <a:buNone/>
            </a:pPr>
            <a:r>
              <a:rPr lang="en-US" sz="1600" b="1" dirty="0">
                <a:solidFill>
                  <a:srgbClr val="1D2F68"/>
                </a:solidFill>
                <a:latin typeface="Arial" charset="0"/>
                <a:cs typeface="Arial" charset="0"/>
              </a:rPr>
              <a:t>NextGen</a:t>
            </a:r>
          </a:p>
        </p:txBody>
      </p:sp>
      <p:sp>
        <p:nvSpPr>
          <p:cNvPr id="8" name="Text Box 41"/>
          <p:cNvSpPr txBox="1">
            <a:spLocks noChangeArrowheads="1"/>
          </p:cNvSpPr>
          <p:nvPr/>
        </p:nvSpPr>
        <p:spPr bwMode="white">
          <a:xfrm>
            <a:off x="2863" y="939121"/>
            <a:ext cx="3698875" cy="18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Radar</a:t>
            </a:r>
          </a:p>
          <a:p>
            <a:pPr algn="r" eaLnBrk="1" fontAlgn="auto" hangingPunct="1">
              <a:lnSpc>
                <a:spcPct val="120000"/>
              </a:lnSpc>
              <a:spcBef>
                <a:spcPts val="0"/>
              </a:spcBef>
              <a:spcAft>
                <a:spcPts val="0"/>
              </a:spcAft>
              <a:buClr>
                <a:srgbClr val="C0504D"/>
              </a:buClr>
              <a:defRPr/>
            </a:pPr>
            <a:r>
              <a:rPr lang="en-US" sz="1200" b="1" dirty="0" smtClean="0">
                <a:solidFill>
                  <a:prstClr val="black"/>
                </a:solidFill>
                <a:latin typeface="Arial" charset="0"/>
                <a:cs typeface="Arial" charset="0"/>
              </a:rPr>
              <a:t>Inefficient Routes</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 Voice Communications</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Disparate Information </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Fragmented  Weather Forecasting</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Weather Restricted Visibility</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Forensic Safety Systems</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Nationwide Focus</a:t>
            </a:r>
          </a:p>
        </p:txBody>
      </p:sp>
      <p:sp>
        <p:nvSpPr>
          <p:cNvPr id="9" name="Text Box 42"/>
          <p:cNvSpPr txBox="1">
            <a:spLocks noChangeArrowheads="1"/>
          </p:cNvSpPr>
          <p:nvPr/>
        </p:nvSpPr>
        <p:spPr bwMode="white">
          <a:xfrm>
            <a:off x="5082863" y="939121"/>
            <a:ext cx="3560763" cy="18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Satellite</a:t>
            </a:r>
          </a:p>
          <a:p>
            <a:pPr eaLnBrk="1" fontAlgn="auto" hangingPunct="1">
              <a:lnSpc>
                <a:spcPct val="120000"/>
              </a:lnSpc>
              <a:spcBef>
                <a:spcPts val="0"/>
              </a:spcBef>
              <a:spcAft>
                <a:spcPts val="0"/>
              </a:spcAft>
              <a:buClr>
                <a:srgbClr val="C0504D"/>
              </a:buClr>
              <a:defRPr/>
            </a:pPr>
            <a:r>
              <a:rPr lang="en-US" sz="1200" b="1" dirty="0" smtClean="0">
                <a:solidFill>
                  <a:prstClr val="black"/>
                </a:solidFill>
                <a:latin typeface="Arial" charset="0"/>
                <a:cs typeface="Arial" charset="0"/>
              </a:rPr>
              <a:t>Performance Based Navigation (fuel savings)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Voice &amp; Digital Communications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Automated Decision Support Tools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Integrated Weather Information</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Improved Access in Low Visibility</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Prognostic Safety Systems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Focus on Congested Metroplexes</a:t>
            </a:r>
          </a:p>
        </p:txBody>
      </p:sp>
      <p:sp>
        <p:nvSpPr>
          <p:cNvPr id="10" name="Line 15"/>
          <p:cNvSpPr>
            <a:spLocks noChangeShapeType="1"/>
          </p:cNvSpPr>
          <p:nvPr/>
        </p:nvSpPr>
        <p:spPr bwMode="auto">
          <a:xfrm>
            <a:off x="1491198" y="901615"/>
            <a:ext cx="2120900" cy="0"/>
          </a:xfrm>
          <a:prstGeom prst="line">
            <a:avLst/>
          </a:prstGeom>
          <a:noFill/>
          <a:ln w="9525">
            <a:solidFill>
              <a:schemeClr val="tx1"/>
            </a:solidFill>
            <a:round/>
            <a:headEnd/>
            <a:tailEnd/>
          </a:ln>
          <a:effectLst>
            <a:prstShdw prst="shdw17" dist="17961" dir="13500000">
              <a:srgbClr val="808080">
                <a:alpha val="74997"/>
              </a:srgbClr>
            </a:prst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Line 16"/>
          <p:cNvSpPr>
            <a:spLocks noChangeShapeType="1"/>
          </p:cNvSpPr>
          <p:nvPr/>
        </p:nvSpPr>
        <p:spPr bwMode="auto">
          <a:xfrm>
            <a:off x="5159063" y="901615"/>
            <a:ext cx="2120900" cy="0"/>
          </a:xfrm>
          <a:prstGeom prst="line">
            <a:avLst/>
          </a:prstGeom>
          <a:noFill/>
          <a:ln w="9525">
            <a:solidFill>
              <a:schemeClr val="tx1"/>
            </a:solidFill>
            <a:round/>
            <a:headEnd/>
            <a:tailEnd/>
          </a:ln>
          <a:effectLst>
            <a:prstShdw prst="shdw17" dist="17961" dir="13500000">
              <a:srgbClr val="808080">
                <a:alpha val="74997"/>
              </a:srgbClr>
            </a:prst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2" name="AutoShape 9"/>
          <p:cNvSpPr>
            <a:spLocks noChangeArrowheads="1"/>
          </p:cNvSpPr>
          <p:nvPr/>
        </p:nvSpPr>
        <p:spPr bwMode="auto">
          <a:xfrm>
            <a:off x="4024001" y="1048703"/>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3" name="AutoShape 9"/>
          <p:cNvSpPr>
            <a:spLocks noChangeArrowheads="1"/>
          </p:cNvSpPr>
          <p:nvPr/>
        </p:nvSpPr>
        <p:spPr bwMode="auto">
          <a:xfrm>
            <a:off x="4024001" y="1265665"/>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4" name="AutoShape 9"/>
          <p:cNvSpPr>
            <a:spLocks noChangeArrowheads="1"/>
          </p:cNvSpPr>
          <p:nvPr/>
        </p:nvSpPr>
        <p:spPr bwMode="auto">
          <a:xfrm>
            <a:off x="4024001" y="1482628"/>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5" name="AutoShape 9"/>
          <p:cNvSpPr>
            <a:spLocks noChangeArrowheads="1"/>
          </p:cNvSpPr>
          <p:nvPr/>
        </p:nvSpPr>
        <p:spPr bwMode="auto">
          <a:xfrm>
            <a:off x="4024001" y="1702765"/>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6" name="AutoShape 9"/>
          <p:cNvSpPr>
            <a:spLocks noChangeArrowheads="1"/>
          </p:cNvSpPr>
          <p:nvPr/>
        </p:nvSpPr>
        <p:spPr bwMode="auto">
          <a:xfrm>
            <a:off x="4024001" y="1926078"/>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7" name="AutoShape 9"/>
          <p:cNvSpPr>
            <a:spLocks noChangeArrowheads="1"/>
          </p:cNvSpPr>
          <p:nvPr/>
        </p:nvSpPr>
        <p:spPr bwMode="auto">
          <a:xfrm>
            <a:off x="4024001" y="2138807"/>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8" name="AutoShape 9"/>
          <p:cNvSpPr>
            <a:spLocks noChangeArrowheads="1"/>
          </p:cNvSpPr>
          <p:nvPr/>
        </p:nvSpPr>
        <p:spPr bwMode="auto">
          <a:xfrm>
            <a:off x="4022413" y="2358945"/>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9" name="AutoShape 9"/>
          <p:cNvSpPr>
            <a:spLocks noChangeArrowheads="1"/>
          </p:cNvSpPr>
          <p:nvPr/>
        </p:nvSpPr>
        <p:spPr bwMode="auto">
          <a:xfrm>
            <a:off x="4022413" y="2573792"/>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pic>
        <p:nvPicPr>
          <p:cNvPr id="20" name="Picture 19"/>
          <p:cNvPicPr>
            <a:picLocks noChangeAspect="1"/>
          </p:cNvPicPr>
          <p:nvPr/>
        </p:nvPicPr>
        <p:blipFill>
          <a:blip r:embed="rId4"/>
          <a:stretch>
            <a:fillRect/>
          </a:stretch>
        </p:blipFill>
        <p:spPr>
          <a:xfrm>
            <a:off x="88616" y="69935"/>
            <a:ext cx="1828800" cy="403761"/>
          </a:xfrm>
          <a:prstGeom prst="rect">
            <a:avLst/>
          </a:prstGeom>
        </p:spPr>
      </p:pic>
      <p:sp>
        <p:nvSpPr>
          <p:cNvPr id="21" name="TextBox 20"/>
          <p:cNvSpPr txBox="1"/>
          <p:nvPr/>
        </p:nvSpPr>
        <p:spPr>
          <a:xfrm>
            <a:off x="1752188" y="29"/>
            <a:ext cx="5639625" cy="400110"/>
          </a:xfrm>
          <a:prstGeom prst="rect">
            <a:avLst/>
          </a:prstGeom>
          <a:noFill/>
        </p:spPr>
        <p:txBody>
          <a:bodyPr wrap="square" rtlCol="0">
            <a:spAutoFit/>
          </a:bodyPr>
          <a:lstStyle/>
          <a:p>
            <a:pPr algn="ctr" fontAlgn="auto">
              <a:spcBef>
                <a:spcPts val="0"/>
              </a:spcBef>
              <a:spcAft>
                <a:spcPts val="0"/>
              </a:spcAft>
            </a:pPr>
            <a:r>
              <a:rPr lang="en-US" sz="2000" b="1" dirty="0">
                <a:solidFill>
                  <a:srgbClr val="1D2F68"/>
                </a:solidFill>
                <a:ea typeface="ＭＳ Ｐゴシック" pitchFamily="34" charset="-128"/>
                <a:cs typeface="Arial" charset="0"/>
              </a:rPr>
              <a:t>Delivering NextGen Improvements</a:t>
            </a:r>
          </a:p>
        </p:txBody>
      </p:sp>
    </p:spTree>
    <p:extLst>
      <p:ext uri="{BB962C8B-B14F-4D97-AF65-F5344CB8AC3E}">
        <p14:creationId xmlns:p14="http://schemas.microsoft.com/office/powerpoint/2010/main" val="68728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6405"/>
          <a:stretch/>
        </p:blipFill>
        <p:spPr>
          <a:xfrm>
            <a:off x="869577" y="0"/>
            <a:ext cx="7360355" cy="6096000"/>
          </a:xfrm>
          <a:prstGeom prst="rect">
            <a:avLst/>
          </a:prstGeom>
        </p:spPr>
      </p:pic>
      <p:sp>
        <p:nvSpPr>
          <p:cNvPr id="3"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4</a:t>
            </a:fld>
            <a:endParaRPr lang="en-US" sz="2500" dirty="0"/>
          </a:p>
        </p:txBody>
      </p:sp>
    </p:spTree>
    <p:extLst>
      <p:ext uri="{BB962C8B-B14F-4D97-AF65-F5344CB8AC3E}">
        <p14:creationId xmlns:p14="http://schemas.microsoft.com/office/powerpoint/2010/main" val="401190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 y="0"/>
            <a:ext cx="4437529" cy="6858000"/>
          </a:xfrm>
          <a:prstGeom prst="rect">
            <a:avLst/>
          </a:prstGeom>
        </p:spPr>
      </p:pic>
      <p:sp>
        <p:nvSpPr>
          <p:cNvPr id="4" name="Content Placeholder 2"/>
          <p:cNvSpPr txBox="1">
            <a:spLocks/>
          </p:cNvSpPr>
          <p:nvPr/>
        </p:nvSpPr>
        <p:spPr>
          <a:xfrm>
            <a:off x="4876800" y="1447800"/>
            <a:ext cx="4267200" cy="4540623"/>
          </a:xfrm>
          <a:prstGeom prst="rect">
            <a:avLst/>
          </a:prstGeom>
        </p:spPr>
        <p:txBody>
          <a:bodyPr/>
          <a:lstStyle/>
          <a:p>
            <a:pPr marL="228600" indent="-228600" eaLnBrk="0" hangingPunct="0">
              <a:spcBef>
                <a:spcPts val="3600"/>
              </a:spcBef>
              <a:buFontTx/>
              <a:buChar char="•"/>
              <a:defRPr/>
            </a:pPr>
            <a:r>
              <a:rPr lang="en-US" sz="2000" kern="0" dirty="0">
                <a:latin typeface="+mn-lt"/>
                <a:ea typeface="ＭＳ Ｐゴシック" charset="-128"/>
                <a:cs typeface="+mn-cs"/>
              </a:rPr>
              <a:t>Replaces unique interfaces with modern standards-based data exchange</a:t>
            </a:r>
          </a:p>
          <a:p>
            <a:pPr marL="228600" indent="-228600" eaLnBrk="0" hangingPunct="0">
              <a:spcBef>
                <a:spcPts val="3600"/>
              </a:spcBef>
              <a:buFontTx/>
              <a:buChar char="•"/>
              <a:defRPr/>
            </a:pPr>
            <a:r>
              <a:rPr lang="en-US" sz="2000" kern="0" dirty="0">
                <a:latin typeface="+mn-lt"/>
                <a:ea typeface="ＭＳ Ｐゴシック" charset="-128"/>
                <a:cs typeface="+mn-cs"/>
              </a:rPr>
              <a:t>Provides SWIM users access to information without directly connecting to another system</a:t>
            </a:r>
          </a:p>
          <a:p>
            <a:pPr marL="228600" indent="-228600" eaLnBrk="0" hangingPunct="0">
              <a:spcBef>
                <a:spcPts val="3600"/>
              </a:spcBef>
              <a:buFontTx/>
              <a:buChar char="•"/>
              <a:defRPr/>
            </a:pPr>
            <a:r>
              <a:rPr lang="en-US" sz="2000" kern="0" dirty="0">
                <a:latin typeface="+mn-lt"/>
                <a:ea typeface="ＭＳ Ｐゴシック" charset="-128"/>
                <a:cs typeface="+mn-cs"/>
              </a:rPr>
              <a:t>Provides enterprise security for incoming and outgoing data</a:t>
            </a:r>
          </a:p>
        </p:txBody>
      </p:sp>
      <p:sp>
        <p:nvSpPr>
          <p:cNvPr id="5"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5</a:t>
            </a:fld>
            <a:endParaRPr lang="en-US" sz="2500" dirty="0"/>
          </a:p>
        </p:txBody>
      </p:sp>
    </p:spTree>
    <p:extLst>
      <p:ext uri="{BB962C8B-B14F-4D97-AF65-F5344CB8AC3E}">
        <p14:creationId xmlns:p14="http://schemas.microsoft.com/office/powerpoint/2010/main" val="296395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67179" y="685800"/>
            <a:ext cx="8910918" cy="779463"/>
          </a:xfrm>
          <a:ln/>
        </p:spPr>
        <p:txBody>
          <a:bodyPr>
            <a:normAutofit/>
          </a:bodyPr>
          <a:lstStyle/>
          <a:p>
            <a:r>
              <a:rPr lang="en-US" sz="3600" dirty="0" smtClean="0">
                <a:solidFill>
                  <a:srgbClr val="17375E"/>
                </a:solidFill>
                <a:latin typeface="+mn-lt"/>
                <a:cs typeface="Arial" charset="0"/>
              </a:rPr>
              <a:t>SWIM: </a:t>
            </a:r>
            <a:r>
              <a:rPr lang="en-US" sz="2400" b="0" dirty="0" smtClean="0">
                <a:solidFill>
                  <a:srgbClr val="17375E"/>
                </a:solidFill>
                <a:latin typeface="+mn-lt"/>
              </a:rPr>
              <a:t>Information </a:t>
            </a:r>
            <a:r>
              <a:rPr lang="en-US" sz="2400" b="0" dirty="0">
                <a:solidFill>
                  <a:srgbClr val="17375E"/>
                </a:solidFill>
                <a:latin typeface="+mn-lt"/>
              </a:rPr>
              <a:t>Access to </a:t>
            </a:r>
            <a:r>
              <a:rPr lang="en-US" sz="2400" b="0" dirty="0" smtClean="0">
                <a:solidFill>
                  <a:srgbClr val="17375E"/>
                </a:solidFill>
                <a:latin typeface="+mn-lt"/>
              </a:rPr>
              <a:t>Transform </a:t>
            </a:r>
            <a:r>
              <a:rPr lang="en-US" sz="2400" b="0" dirty="0">
                <a:solidFill>
                  <a:srgbClr val="17375E"/>
                </a:solidFill>
                <a:latin typeface="+mn-lt"/>
              </a:rPr>
              <a:t>the Aviation Community </a:t>
            </a:r>
            <a:endParaRPr lang="en-US" sz="3200" dirty="0" smtClean="0">
              <a:solidFill>
                <a:srgbClr val="17375E"/>
              </a:solidFill>
              <a:latin typeface="+mn-lt"/>
              <a:cs typeface="Arial" charset="0"/>
            </a:endParaRPr>
          </a:p>
        </p:txBody>
      </p:sp>
      <p:sp>
        <p:nvSpPr>
          <p:cNvPr id="16391" name="TextBox 11"/>
          <p:cNvSpPr txBox="1">
            <a:spLocks noChangeArrowheads="1"/>
          </p:cNvSpPr>
          <p:nvPr/>
        </p:nvSpPr>
        <p:spPr bwMode="auto">
          <a:xfrm>
            <a:off x="829473" y="5080748"/>
            <a:ext cx="2949846" cy="830996"/>
          </a:xfrm>
          <a:prstGeom prst="rect">
            <a:avLst/>
          </a:prstGeom>
          <a:solidFill>
            <a:srgbClr val="1D2F68"/>
          </a:solidFill>
          <a:ln w="9525">
            <a:solidFill>
              <a:schemeClr val="bg1"/>
            </a:solidFill>
            <a:round/>
            <a:headEnd/>
            <a:tailEnd/>
          </a:ln>
          <a:effectLst/>
          <a:scene3d>
            <a:camera prst="orthographicFront"/>
            <a:lightRig rig="threePt" dir="t"/>
          </a:scene3d>
          <a:sp3d extrusionH="76200" contourW="12700" prstMaterial="matte">
            <a:bevelT/>
            <a:extrusionClr>
              <a:schemeClr val="bg1"/>
            </a:extrusionClr>
            <a:contourClr>
              <a:srgbClr val="1D2F68"/>
            </a:contourClr>
          </a:sp3d>
        </p:spPr>
        <p:txBody>
          <a:bodyPr anchor="ctr"/>
          <a:lstStyle>
            <a:defPPr>
              <a:defRPr lang="en-US"/>
            </a:defPPr>
            <a:lvl1pPr eaLnBrk="0" hangingPunct="0">
              <a:defRPr>
                <a:latin typeface="Times New Roman" charset="0"/>
              </a:defRPr>
            </a:lvl1pPr>
          </a:lstStyle>
          <a:p>
            <a:pPr algn="ctr" eaLnBrk="1" hangingPunct="1">
              <a:spcBef>
                <a:spcPts val="1200"/>
              </a:spcBef>
              <a:buNone/>
            </a:pPr>
            <a:r>
              <a:rPr lang="en-US" sz="1200" b="1" dirty="0">
                <a:solidFill>
                  <a:schemeClr val="bg1"/>
                </a:solidFill>
                <a:latin typeface="Arial" charset="0"/>
                <a:cs typeface="Arial" charset="0"/>
              </a:rPr>
              <a:t>Legacy operating environment:</a:t>
            </a:r>
          </a:p>
          <a:p>
            <a:pPr algn="ctr" eaLnBrk="1" hangingPunct="1">
              <a:spcBef>
                <a:spcPts val="600"/>
              </a:spcBef>
              <a:buNone/>
            </a:pPr>
            <a:r>
              <a:rPr lang="en-US" sz="1200" dirty="0">
                <a:solidFill>
                  <a:schemeClr val="bg1"/>
                </a:solidFill>
                <a:latin typeface="Arial" charset="0"/>
                <a:cs typeface="Arial" charset="0"/>
              </a:rPr>
              <a:t>Point-to-point connections</a:t>
            </a:r>
          </a:p>
        </p:txBody>
      </p:sp>
      <p:sp>
        <p:nvSpPr>
          <p:cNvPr id="16392" name="TextBox 12"/>
          <p:cNvSpPr txBox="1">
            <a:spLocks noChangeArrowheads="1"/>
          </p:cNvSpPr>
          <p:nvPr/>
        </p:nvSpPr>
        <p:spPr bwMode="auto">
          <a:xfrm>
            <a:off x="5293523" y="5080748"/>
            <a:ext cx="2949846" cy="830997"/>
          </a:xfrm>
          <a:prstGeom prst="rect">
            <a:avLst/>
          </a:prstGeom>
          <a:solidFill>
            <a:srgbClr val="1D2F68"/>
          </a:solidFill>
          <a:ln w="9525">
            <a:solidFill>
              <a:schemeClr val="bg1"/>
            </a:solidFill>
            <a:round/>
            <a:headEnd/>
            <a:tailEnd/>
          </a:ln>
          <a:effectLst/>
          <a:scene3d>
            <a:camera prst="orthographicFront"/>
            <a:lightRig rig="threePt" dir="t"/>
          </a:scene3d>
          <a:sp3d extrusionH="76200" contourW="12700" prstMaterial="matte">
            <a:bevelT/>
            <a:extrusionClr>
              <a:schemeClr val="bg1"/>
            </a:extrusionClr>
            <a:contourClr>
              <a:srgbClr val="1D2F68"/>
            </a:contourClr>
          </a:sp3d>
        </p:spPr>
        <p:txBody>
          <a:bodyPr anchor="ctr"/>
          <a:lstStyle>
            <a:defPPr>
              <a:defRPr lang="en-US"/>
            </a:defPPr>
            <a:lvl1pPr algn="ctr" eaLnBrk="1" hangingPunct="1">
              <a:spcBef>
                <a:spcPts val="1200"/>
              </a:spcBef>
              <a:buNone/>
              <a:defRPr sz="1200" b="1">
                <a:solidFill>
                  <a:schemeClr val="bg1"/>
                </a:solidFill>
                <a:cs typeface="Arial" charset="0"/>
              </a:defRPr>
            </a:lvl1pPr>
          </a:lstStyle>
          <a:p>
            <a:r>
              <a:rPr lang="en-US" dirty="0"/>
              <a:t>SWIM operating environment:</a:t>
            </a:r>
          </a:p>
          <a:p>
            <a:pPr>
              <a:spcBef>
                <a:spcPts val="600"/>
              </a:spcBef>
            </a:pPr>
            <a:r>
              <a:rPr lang="en-US" b="0" dirty="0"/>
              <a:t>Data Exchange</a:t>
            </a:r>
          </a:p>
          <a:p>
            <a:pPr>
              <a:spcBef>
                <a:spcPts val="0"/>
              </a:spcBef>
            </a:pPr>
            <a:r>
              <a:rPr lang="en-US" b="0" dirty="0"/>
              <a:t>(Published once, consumed by many)</a:t>
            </a:r>
          </a:p>
        </p:txBody>
      </p:sp>
      <p:sp>
        <p:nvSpPr>
          <p:cNvPr id="9"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6</a:t>
            </a:fld>
            <a:endParaRPr lang="en-US" sz="25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79" y="1752600"/>
            <a:ext cx="8650242" cy="3105918"/>
          </a:xfrm>
          <a:prstGeom prst="rect">
            <a:avLst/>
          </a:prstGeom>
        </p:spPr>
      </p:pic>
    </p:spTree>
    <p:extLst>
      <p:ext uri="{BB962C8B-B14F-4D97-AF65-F5344CB8AC3E}">
        <p14:creationId xmlns:p14="http://schemas.microsoft.com/office/powerpoint/2010/main" val="314801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50075" y="2489956"/>
            <a:ext cx="1737360" cy="738664"/>
          </a:xfrm>
          <a:prstGeom prst="rect">
            <a:avLst/>
          </a:prstGeom>
          <a:noFill/>
        </p:spPr>
        <p:txBody>
          <a:bodyPr wrap="square">
            <a:spAutoFit/>
          </a:bodyPr>
          <a:lstStyle/>
          <a:p>
            <a:pPr eaLnBrk="0" hangingPunct="0">
              <a:spcBef>
                <a:spcPts val="0"/>
              </a:spcBef>
              <a:buFontTx/>
              <a:buNone/>
              <a:defRPr/>
            </a:pPr>
            <a:r>
              <a:rPr lang="en-US" sz="1400" b="1" dirty="0">
                <a:solidFill>
                  <a:schemeClr val="tx2">
                    <a:lumMod val="75000"/>
                  </a:schemeClr>
                </a:solidFill>
                <a:latin typeface="+mn-lt"/>
                <a:cs typeface="Arial" pitchFamily="34" charset="0"/>
              </a:rPr>
              <a:t>Common Support:</a:t>
            </a:r>
          </a:p>
          <a:p>
            <a:pPr eaLnBrk="0" hangingPunct="0">
              <a:spcBef>
                <a:spcPts val="0"/>
              </a:spcBef>
              <a:buFontTx/>
              <a:buNone/>
              <a:defRPr/>
            </a:pPr>
            <a:r>
              <a:rPr lang="en-US" sz="1400" dirty="0">
                <a:solidFill>
                  <a:schemeClr val="tx2">
                    <a:lumMod val="75000"/>
                  </a:schemeClr>
                </a:solidFill>
                <a:latin typeface="+mn-lt"/>
                <a:cs typeface="Arial" pitchFamily="34" charset="0"/>
              </a:rPr>
              <a:t>Data Standards &amp; </a:t>
            </a:r>
            <a:br>
              <a:rPr lang="en-US" sz="1400" dirty="0">
                <a:solidFill>
                  <a:schemeClr val="tx2">
                    <a:lumMod val="75000"/>
                  </a:schemeClr>
                </a:solidFill>
                <a:latin typeface="+mn-lt"/>
                <a:cs typeface="Arial" pitchFamily="34" charset="0"/>
              </a:rPr>
            </a:br>
            <a:r>
              <a:rPr lang="en-US" sz="1400" dirty="0">
                <a:solidFill>
                  <a:schemeClr val="tx2">
                    <a:lumMod val="75000"/>
                  </a:schemeClr>
                </a:solidFill>
                <a:latin typeface="+mn-lt"/>
                <a:cs typeface="Arial" pitchFamily="34" charset="0"/>
              </a:rPr>
              <a:t>Harmonization</a:t>
            </a:r>
          </a:p>
        </p:txBody>
      </p:sp>
      <p:sp>
        <p:nvSpPr>
          <p:cNvPr id="14" name="TextBox 13"/>
          <p:cNvSpPr txBox="1"/>
          <p:nvPr/>
        </p:nvSpPr>
        <p:spPr>
          <a:xfrm>
            <a:off x="6949440" y="1435625"/>
            <a:ext cx="1737360" cy="954107"/>
          </a:xfrm>
          <a:prstGeom prst="rect">
            <a:avLst/>
          </a:prstGeom>
          <a:noFill/>
        </p:spPr>
        <p:txBody>
          <a:bodyPr wrap="square">
            <a:spAutoFit/>
          </a:bodyPr>
          <a:lstStyle/>
          <a:p>
            <a:pPr>
              <a:spcBef>
                <a:spcPts val="0"/>
              </a:spcBef>
              <a:buFontTx/>
              <a:buNone/>
              <a:defRPr/>
            </a:pPr>
            <a:r>
              <a:rPr lang="en-US" sz="1400" b="1" dirty="0">
                <a:solidFill>
                  <a:schemeClr val="tx2">
                    <a:lumMod val="75000"/>
                  </a:schemeClr>
                </a:solidFill>
                <a:latin typeface="+mn-lt"/>
                <a:cs typeface="Arial" pitchFamily="34" charset="0"/>
              </a:rPr>
              <a:t>Mission Services/ </a:t>
            </a:r>
          </a:p>
          <a:p>
            <a:pPr>
              <a:spcBef>
                <a:spcPts val="0"/>
              </a:spcBef>
              <a:buFontTx/>
              <a:buNone/>
              <a:defRPr/>
            </a:pPr>
            <a:r>
              <a:rPr lang="en-US" sz="1400" b="1" dirty="0">
                <a:solidFill>
                  <a:schemeClr val="tx2">
                    <a:lumMod val="75000"/>
                  </a:schemeClr>
                </a:solidFill>
                <a:latin typeface="+mn-lt"/>
                <a:cs typeface="Arial" pitchFamily="34" charset="0"/>
              </a:rPr>
              <a:t>Application Layer:</a:t>
            </a:r>
          </a:p>
          <a:p>
            <a:pPr>
              <a:spcBef>
                <a:spcPts val="0"/>
              </a:spcBef>
              <a:buFontTx/>
              <a:buNone/>
              <a:defRPr/>
            </a:pPr>
            <a:r>
              <a:rPr lang="en-US" sz="1400" dirty="0">
                <a:solidFill>
                  <a:schemeClr val="tx2">
                    <a:lumMod val="75000"/>
                  </a:schemeClr>
                </a:solidFill>
                <a:latin typeface="+mn-lt"/>
                <a:cs typeface="Arial" pitchFamily="34" charset="0"/>
              </a:rPr>
              <a:t>FDPS, STDDS, </a:t>
            </a:r>
            <a:r>
              <a:rPr lang="en-US" sz="1400" dirty="0" smtClean="0">
                <a:solidFill>
                  <a:schemeClr val="tx2">
                    <a:lumMod val="75000"/>
                  </a:schemeClr>
                </a:solidFill>
                <a:latin typeface="+mn-lt"/>
                <a:cs typeface="Arial" pitchFamily="34" charset="0"/>
              </a:rPr>
              <a:t>ITWS, AIM, </a:t>
            </a:r>
            <a:r>
              <a:rPr lang="en-US" sz="1400" dirty="0">
                <a:solidFill>
                  <a:schemeClr val="tx2">
                    <a:lumMod val="75000"/>
                  </a:schemeClr>
                </a:solidFill>
                <a:latin typeface="+mn-lt"/>
                <a:cs typeface="Arial" pitchFamily="34" charset="0"/>
              </a:rPr>
              <a:t>etc.</a:t>
            </a:r>
          </a:p>
        </p:txBody>
      </p:sp>
      <p:cxnSp>
        <p:nvCxnSpPr>
          <p:cNvPr id="8200" name="Straight Arrow Connector 14"/>
          <p:cNvCxnSpPr>
            <a:cxnSpLocks noChangeShapeType="1"/>
          </p:cNvCxnSpPr>
          <p:nvPr/>
        </p:nvCxnSpPr>
        <p:spPr bwMode="auto">
          <a:xfrm flipH="1">
            <a:off x="6308725" y="3757813"/>
            <a:ext cx="641350" cy="0"/>
          </a:xfrm>
          <a:prstGeom prst="straightConnector1">
            <a:avLst/>
          </a:prstGeom>
          <a:noFill/>
          <a:ln w="28575" algn="ctr">
            <a:solidFill>
              <a:srgbClr val="17375E"/>
            </a:solidFill>
            <a:round/>
            <a:headEnd/>
            <a:tailEnd type="arrow" w="med" len="med"/>
          </a:ln>
        </p:spPr>
      </p:cxnSp>
      <p:sp>
        <p:nvSpPr>
          <p:cNvPr id="16" name="TextBox 15"/>
          <p:cNvSpPr txBox="1"/>
          <p:nvPr/>
        </p:nvSpPr>
        <p:spPr>
          <a:xfrm>
            <a:off x="6949440" y="3395488"/>
            <a:ext cx="1737360" cy="728837"/>
          </a:xfrm>
          <a:prstGeom prst="rect">
            <a:avLst/>
          </a:prstGeom>
          <a:noFill/>
        </p:spPr>
        <p:txBody>
          <a:bodyPr wrap="square">
            <a:noAutofit/>
          </a:bodyPr>
          <a:lstStyle/>
          <a:p>
            <a:pPr eaLnBrk="0" hangingPunct="0">
              <a:spcBef>
                <a:spcPts val="0"/>
              </a:spcBef>
              <a:buFontTx/>
              <a:buNone/>
              <a:defRPr/>
            </a:pPr>
            <a:r>
              <a:rPr lang="en-US" sz="1400" b="1" dirty="0" smtClean="0">
                <a:solidFill>
                  <a:schemeClr val="tx2">
                    <a:lumMod val="75000"/>
                  </a:schemeClr>
                </a:solidFill>
                <a:latin typeface="+mn-lt"/>
                <a:cs typeface="Arial" pitchFamily="34" charset="0"/>
              </a:rPr>
              <a:t>Enterprise Messaging:</a:t>
            </a:r>
            <a:endParaRPr lang="en-US" sz="1400" b="1" dirty="0">
              <a:solidFill>
                <a:schemeClr val="tx2">
                  <a:lumMod val="75000"/>
                </a:schemeClr>
              </a:solidFill>
              <a:latin typeface="+mn-lt"/>
              <a:cs typeface="Arial" pitchFamily="34" charset="0"/>
            </a:endParaRPr>
          </a:p>
          <a:p>
            <a:pPr eaLnBrk="0" hangingPunct="0">
              <a:spcBef>
                <a:spcPts val="0"/>
              </a:spcBef>
              <a:buFontTx/>
              <a:buNone/>
              <a:defRPr/>
            </a:pPr>
            <a:r>
              <a:rPr lang="en-US" sz="1400" dirty="0">
                <a:solidFill>
                  <a:schemeClr val="tx2">
                    <a:lumMod val="75000"/>
                  </a:schemeClr>
                </a:solidFill>
                <a:latin typeface="+mn-lt"/>
                <a:cs typeface="Arial" pitchFamily="34" charset="0"/>
              </a:rPr>
              <a:t>SWIM Core </a:t>
            </a:r>
            <a:r>
              <a:rPr lang="en-US" sz="1400" dirty="0" smtClean="0">
                <a:solidFill>
                  <a:schemeClr val="tx2">
                    <a:lumMod val="75000"/>
                  </a:schemeClr>
                </a:solidFill>
                <a:latin typeface="+mn-lt"/>
                <a:cs typeface="Arial" pitchFamily="34" charset="0"/>
              </a:rPr>
              <a:t>Services</a:t>
            </a:r>
            <a:endParaRPr lang="en-US" sz="1400" dirty="0">
              <a:solidFill>
                <a:schemeClr val="tx2">
                  <a:lumMod val="75000"/>
                </a:schemeClr>
              </a:solidFill>
              <a:latin typeface="+mn-lt"/>
              <a:cs typeface="Arial" pitchFamily="34" charset="0"/>
            </a:endParaRPr>
          </a:p>
        </p:txBody>
      </p:sp>
      <p:sp>
        <p:nvSpPr>
          <p:cNvPr id="18" name="TextBox 17"/>
          <p:cNvSpPr txBox="1"/>
          <p:nvPr/>
        </p:nvSpPr>
        <p:spPr>
          <a:xfrm>
            <a:off x="6949440" y="4179263"/>
            <a:ext cx="1737360" cy="1169551"/>
          </a:xfrm>
          <a:prstGeom prst="rect">
            <a:avLst/>
          </a:prstGeom>
          <a:noFill/>
        </p:spPr>
        <p:txBody>
          <a:bodyPr wrap="square">
            <a:spAutoFit/>
          </a:bodyPr>
          <a:lstStyle/>
          <a:p>
            <a:pPr eaLnBrk="0" hangingPunct="0">
              <a:spcBef>
                <a:spcPts val="0"/>
              </a:spcBef>
              <a:buFontTx/>
              <a:buNone/>
              <a:defRPr/>
            </a:pPr>
            <a:endParaRPr lang="en-US" sz="1400" b="1" dirty="0" smtClean="0">
              <a:solidFill>
                <a:schemeClr val="tx2">
                  <a:lumMod val="75000"/>
                </a:schemeClr>
              </a:solidFill>
              <a:latin typeface="+mn-lt"/>
              <a:cs typeface="Arial" pitchFamily="34" charset="0"/>
            </a:endParaRPr>
          </a:p>
          <a:p>
            <a:pPr eaLnBrk="0" hangingPunct="0">
              <a:spcBef>
                <a:spcPts val="0"/>
              </a:spcBef>
              <a:buFontTx/>
              <a:buNone/>
              <a:defRPr/>
            </a:pPr>
            <a:r>
              <a:rPr lang="en-US" sz="1400" b="1" dirty="0" smtClean="0">
                <a:solidFill>
                  <a:schemeClr val="tx2">
                    <a:lumMod val="75000"/>
                  </a:schemeClr>
                </a:solidFill>
                <a:latin typeface="+mn-lt"/>
                <a:cs typeface="Arial" pitchFamily="34" charset="0"/>
              </a:rPr>
              <a:t>Physical Network:</a:t>
            </a:r>
            <a:endParaRPr lang="en-US" sz="1400" b="1" dirty="0">
              <a:solidFill>
                <a:schemeClr val="tx2">
                  <a:lumMod val="75000"/>
                </a:schemeClr>
              </a:solidFill>
              <a:latin typeface="+mn-lt"/>
              <a:cs typeface="Arial" pitchFamily="34" charset="0"/>
            </a:endParaRPr>
          </a:p>
          <a:p>
            <a:pPr eaLnBrk="0" hangingPunct="0">
              <a:spcBef>
                <a:spcPts val="0"/>
              </a:spcBef>
              <a:buFontTx/>
              <a:buNone/>
              <a:defRPr/>
            </a:pPr>
            <a:r>
              <a:rPr lang="en-US" sz="1400" dirty="0">
                <a:solidFill>
                  <a:schemeClr val="tx2">
                    <a:lumMod val="75000"/>
                  </a:schemeClr>
                </a:solidFill>
                <a:latin typeface="+mn-lt"/>
                <a:cs typeface="Arial" pitchFamily="34" charset="0"/>
              </a:rPr>
              <a:t>FTI </a:t>
            </a:r>
            <a:r>
              <a:rPr lang="en-US" sz="1400" dirty="0" smtClean="0">
                <a:solidFill>
                  <a:schemeClr val="tx2">
                    <a:lumMod val="75000"/>
                  </a:schemeClr>
                </a:solidFill>
                <a:latin typeface="+mn-lt"/>
                <a:cs typeface="Arial" pitchFamily="34" charset="0"/>
              </a:rPr>
              <a:t>Operational IP network provides secure transport</a:t>
            </a:r>
            <a:endParaRPr lang="en-US" sz="1400" dirty="0">
              <a:solidFill>
                <a:schemeClr val="tx2">
                  <a:lumMod val="75000"/>
                </a:schemeClr>
              </a:solidFill>
              <a:latin typeface="+mn-lt"/>
              <a:cs typeface="Arial" pitchFamily="34" charset="0"/>
            </a:endParaRPr>
          </a:p>
        </p:txBody>
      </p:sp>
      <p:sp>
        <p:nvSpPr>
          <p:cNvPr id="13"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7</a:t>
            </a:fld>
            <a:endParaRPr lang="en-US" sz="25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299988"/>
            <a:ext cx="6597581" cy="4191000"/>
          </a:xfrm>
          <a:prstGeom prst="rect">
            <a:avLst/>
          </a:prstGeom>
        </p:spPr>
      </p:pic>
      <p:cxnSp>
        <p:nvCxnSpPr>
          <p:cNvPr id="17" name="Straight Arrow Connector 14"/>
          <p:cNvCxnSpPr>
            <a:cxnSpLocks noChangeShapeType="1"/>
          </p:cNvCxnSpPr>
          <p:nvPr/>
        </p:nvCxnSpPr>
        <p:spPr bwMode="auto">
          <a:xfrm flipH="1">
            <a:off x="6308725" y="4876800"/>
            <a:ext cx="641350" cy="0"/>
          </a:xfrm>
          <a:prstGeom prst="straightConnector1">
            <a:avLst/>
          </a:prstGeom>
          <a:noFill/>
          <a:ln w="28575" algn="ctr">
            <a:solidFill>
              <a:srgbClr val="17375E"/>
            </a:solidFill>
            <a:round/>
            <a:headEnd/>
            <a:tailEnd type="arrow" w="med" len="med"/>
          </a:ln>
        </p:spPr>
      </p:cxnSp>
      <p:cxnSp>
        <p:nvCxnSpPr>
          <p:cNvPr id="19" name="Straight Arrow Connector 14"/>
          <p:cNvCxnSpPr>
            <a:cxnSpLocks noChangeShapeType="1"/>
          </p:cNvCxnSpPr>
          <p:nvPr/>
        </p:nvCxnSpPr>
        <p:spPr bwMode="auto">
          <a:xfrm flipH="1">
            <a:off x="6308725" y="2859288"/>
            <a:ext cx="641350" cy="0"/>
          </a:xfrm>
          <a:prstGeom prst="straightConnector1">
            <a:avLst/>
          </a:prstGeom>
          <a:noFill/>
          <a:ln w="28575" algn="ctr">
            <a:solidFill>
              <a:srgbClr val="17375E"/>
            </a:solidFill>
            <a:round/>
            <a:headEnd/>
            <a:tailEnd type="arrow" w="med" len="med"/>
          </a:ln>
        </p:spPr>
      </p:cxnSp>
      <p:cxnSp>
        <p:nvCxnSpPr>
          <p:cNvPr id="20" name="Straight Arrow Connector 14"/>
          <p:cNvCxnSpPr>
            <a:cxnSpLocks noChangeShapeType="1"/>
          </p:cNvCxnSpPr>
          <p:nvPr/>
        </p:nvCxnSpPr>
        <p:spPr bwMode="auto">
          <a:xfrm flipH="1">
            <a:off x="6308725" y="1919675"/>
            <a:ext cx="641350" cy="0"/>
          </a:xfrm>
          <a:prstGeom prst="straightConnector1">
            <a:avLst/>
          </a:prstGeom>
          <a:noFill/>
          <a:ln w="28575" algn="ctr">
            <a:solidFill>
              <a:srgbClr val="17375E"/>
            </a:solidFill>
            <a:round/>
            <a:headEnd/>
            <a:tailEnd type="arrow" w="med" len="med"/>
          </a:ln>
        </p:spPr>
      </p:cxnSp>
      <p:sp>
        <p:nvSpPr>
          <p:cNvPr id="15" name="Title 1"/>
          <p:cNvSpPr>
            <a:spLocks noGrp="1"/>
          </p:cNvSpPr>
          <p:nvPr>
            <p:ph type="title"/>
          </p:nvPr>
        </p:nvSpPr>
        <p:spPr>
          <a:xfrm>
            <a:off x="457200" y="274638"/>
            <a:ext cx="8229600" cy="715962"/>
          </a:xfrm>
        </p:spPr>
        <p:txBody>
          <a:bodyPr>
            <a:noAutofit/>
          </a:bodyPr>
          <a:lstStyle/>
          <a:p>
            <a:pPr algn="ctr" eaLnBrk="1" hangingPunct="1"/>
            <a:r>
              <a:rPr lang="en-US" sz="3200" dirty="0" smtClean="0">
                <a:solidFill>
                  <a:srgbClr val="17375E"/>
                </a:solidFill>
              </a:rPr>
              <a:t>NextGen Information Sharing Architecture</a:t>
            </a:r>
          </a:p>
        </p:txBody>
      </p:sp>
    </p:spTree>
    <p:extLst>
      <p:ext uri="{BB962C8B-B14F-4D97-AF65-F5344CB8AC3E}">
        <p14:creationId xmlns:p14="http://schemas.microsoft.com/office/powerpoint/2010/main" val="35058603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type="title"/>
          </p:nvPr>
        </p:nvSpPr>
        <p:spPr bwMode="auto">
          <a:xfrm>
            <a:off x="457200" y="119846"/>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2800" b="1">
                <a:solidFill>
                  <a:schemeClr val="tx1"/>
                </a:solidFill>
                <a:latin typeface="Arial" charset="0"/>
                <a:ea typeface="ＭＳ Ｐゴシック" pitchFamily="34" charset="-128"/>
              </a:defRPr>
            </a:lvl1pPr>
            <a:lvl2pPr marL="742950" indent="-285750" defTabSz="457200" eaLnBrk="0" hangingPunct="0">
              <a:spcBef>
                <a:spcPct val="20000"/>
              </a:spcBef>
              <a:buChar char="–"/>
              <a:defRPr sz="2400">
                <a:solidFill>
                  <a:schemeClr val="tx1"/>
                </a:solidFill>
                <a:latin typeface="Arial" charset="0"/>
                <a:ea typeface="ＭＳ Ｐゴシック" pitchFamily="34" charset="-128"/>
              </a:defRPr>
            </a:lvl2pPr>
            <a:lvl3pPr marL="1143000" indent="-228600" defTabSz="457200" eaLnBrk="0" hangingPunct="0">
              <a:spcBef>
                <a:spcPct val="20000"/>
              </a:spcBef>
              <a:buChar char="•"/>
              <a:defRPr sz="2000">
                <a:solidFill>
                  <a:schemeClr val="tx1"/>
                </a:solidFill>
                <a:latin typeface="Arial" charset="0"/>
                <a:ea typeface="ＭＳ Ｐゴシック" pitchFamily="34" charset="-128"/>
              </a:defRPr>
            </a:lvl3pPr>
            <a:lvl4pPr marL="1600200" indent="-228600" defTabSz="457200" eaLnBrk="0" hangingPunct="0">
              <a:spcBef>
                <a:spcPct val="20000"/>
              </a:spcBef>
              <a:buChar char="–"/>
              <a:defRPr>
                <a:solidFill>
                  <a:schemeClr val="tx1"/>
                </a:solidFill>
                <a:latin typeface="Arial" charset="0"/>
                <a:ea typeface="ＭＳ Ｐゴシック" pitchFamily="34" charset="-128"/>
              </a:defRPr>
            </a:lvl4pPr>
            <a:lvl5pPr marL="2057400" indent="-228600" defTabSz="457200" eaLnBrk="0" hangingPunct="0">
              <a:spcBef>
                <a:spcPct val="20000"/>
              </a:spcBef>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a:spcBef>
                <a:spcPct val="0"/>
              </a:spcBef>
              <a:buFontTx/>
              <a:buNone/>
            </a:pPr>
            <a:r>
              <a:rPr lang="en-US" altLang="en-US" sz="3200" b="0" dirty="0">
                <a:solidFill>
                  <a:srgbClr val="17375E"/>
                </a:solidFill>
                <a:latin typeface="+mj-lt"/>
              </a:rPr>
              <a:t>SWIM Infrastructure Deployment</a:t>
            </a:r>
          </a:p>
          <a:p>
            <a:pPr algn="ctr">
              <a:spcBef>
                <a:spcPct val="0"/>
              </a:spcBef>
              <a:buFontTx/>
              <a:buNone/>
            </a:pPr>
            <a:r>
              <a:rPr lang="en-US" altLang="en-US" sz="2400" b="0" dirty="0">
                <a:solidFill>
                  <a:srgbClr val="17375E"/>
                </a:solidFill>
                <a:latin typeface="+mj-lt"/>
              </a:rPr>
              <a:t>NAS Enterprise Messaging Service (NEMS)</a:t>
            </a:r>
            <a:endParaRPr lang="en-US" altLang="en-US" sz="1800" b="0" dirty="0">
              <a:solidFill>
                <a:srgbClr val="17375E"/>
              </a:solidFill>
              <a:latin typeface="+mj-lt"/>
            </a:endParaRPr>
          </a:p>
        </p:txBody>
      </p:sp>
      <p:sp>
        <p:nvSpPr>
          <p:cNvPr id="7" name="Rounded Rectangle 2"/>
          <p:cNvSpPr>
            <a:spLocks noChangeArrowheads="1"/>
          </p:cNvSpPr>
          <p:nvPr/>
        </p:nvSpPr>
        <p:spPr bwMode="auto">
          <a:xfrm>
            <a:off x="7162800" y="4057646"/>
            <a:ext cx="1981200" cy="1908175"/>
          </a:xfrm>
          <a:prstGeom prst="roundRect">
            <a:avLst>
              <a:gd name="adj" fmla="val 16667"/>
            </a:avLst>
          </a:prstGeom>
          <a:solidFill>
            <a:srgbClr val="BBE5F8"/>
          </a:solidFill>
          <a:ln>
            <a:solidFill>
              <a:srgbClr val="4A98D2"/>
            </a:solidFill>
          </a:ln>
        </p:spPr>
        <p:txBody>
          <a:bodyPr wrap="square">
            <a:spAutoFit/>
          </a:bodyPr>
          <a:lstStyle>
            <a:lvl1pPr eaLnBrk="0" hangingPunct="0">
              <a:spcBef>
                <a:spcPct val="20000"/>
              </a:spcBef>
              <a:buChar char="•"/>
              <a:defRPr sz="2800" b="1">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eaLnBrk="1" hangingPunct="1">
              <a:spcBef>
                <a:spcPct val="50000"/>
              </a:spcBef>
            </a:pPr>
            <a:endParaRPr lang="en-US" altLang="en-US" sz="2400" b="0"/>
          </a:p>
        </p:txBody>
      </p:sp>
      <p:sp>
        <p:nvSpPr>
          <p:cNvPr id="8" name="TextBox 21"/>
          <p:cNvSpPr txBox="1">
            <a:spLocks noChangeArrowheads="1"/>
          </p:cNvSpPr>
          <p:nvPr/>
        </p:nvSpPr>
        <p:spPr bwMode="auto">
          <a:xfrm>
            <a:off x="7444740" y="4142307"/>
            <a:ext cx="1645920" cy="1815882"/>
          </a:xfrm>
          <a:prstGeom prst="rect">
            <a:avLst/>
          </a:prstGeom>
          <a:noFill/>
          <a:ln w="9525">
            <a:noFill/>
            <a:miter lim="800000"/>
            <a:headEnd/>
            <a:tailEnd/>
          </a:ln>
        </p:spPr>
        <p:txBody>
          <a:bodyPr wrap="square">
            <a:spAutoFit/>
          </a:bodyPr>
          <a:lstStyle/>
          <a:p>
            <a:pPr fontAlgn="auto">
              <a:spcBef>
                <a:spcPts val="0"/>
              </a:spcBef>
              <a:spcAft>
                <a:spcPts val="800"/>
              </a:spcAft>
              <a:buNone/>
              <a:defRPr/>
            </a:pPr>
            <a:r>
              <a:rPr lang="en-US" sz="900" b="1" spc="-10" dirty="0">
                <a:solidFill>
                  <a:srgbClr val="265A86"/>
                </a:solidFill>
                <a:latin typeface="+mj-lt"/>
                <a:cs typeface="Arial" panose="020B0604020202020204" pitchFamily="34" charset="0"/>
              </a:rPr>
              <a:t>Existing NEMS </a:t>
            </a:r>
            <a:r>
              <a:rPr lang="en-US" sz="900" b="1" spc="-10" dirty="0" smtClean="0">
                <a:solidFill>
                  <a:srgbClr val="265A86"/>
                </a:solidFill>
                <a:latin typeface="+mj-lt"/>
                <a:cs typeface="Arial" panose="020B0604020202020204" pitchFamily="34" charset="0"/>
              </a:rPr>
              <a:t>Nodes</a:t>
            </a:r>
          </a:p>
          <a:p>
            <a:pPr fontAlgn="auto">
              <a:spcBef>
                <a:spcPts val="0"/>
              </a:spcBef>
              <a:spcAft>
                <a:spcPts val="800"/>
              </a:spcAft>
              <a:buNone/>
              <a:defRPr/>
            </a:pPr>
            <a:r>
              <a:rPr lang="en-US" sz="900" b="1" spc="-10" dirty="0" smtClean="0">
                <a:solidFill>
                  <a:srgbClr val="265A86"/>
                </a:solidFill>
                <a:latin typeface="+mj-lt"/>
                <a:cs typeface="Arial" panose="020B0604020202020204" pitchFamily="34" charset="0"/>
              </a:rPr>
              <a:t>NEMS Gateway</a:t>
            </a:r>
            <a:endParaRPr lang="en-US" sz="900" b="1" spc="-10" dirty="0">
              <a:solidFill>
                <a:srgbClr val="265A86"/>
              </a:solidFill>
              <a:latin typeface="+mj-lt"/>
              <a:cs typeface="Arial" panose="020B0604020202020204" pitchFamily="34" charset="0"/>
            </a:endParaRPr>
          </a:p>
          <a:p>
            <a:pPr fontAlgn="auto">
              <a:spcBef>
                <a:spcPts val="0"/>
              </a:spcBef>
              <a:spcAft>
                <a:spcPts val="800"/>
              </a:spcAft>
              <a:buNone/>
              <a:defRPr/>
            </a:pPr>
            <a:r>
              <a:rPr lang="en-US" sz="900" b="1" spc="-10" dirty="0" smtClean="0">
                <a:solidFill>
                  <a:srgbClr val="265A86"/>
                </a:solidFill>
                <a:latin typeface="+mj-lt"/>
                <a:cs typeface="Arial" panose="020B0604020202020204" pitchFamily="34" charset="0"/>
              </a:rPr>
              <a:t>R&amp;D </a:t>
            </a:r>
            <a:r>
              <a:rPr lang="en-US" sz="900" b="1" spc="-10" dirty="0">
                <a:solidFill>
                  <a:srgbClr val="265A86"/>
                </a:solidFill>
                <a:latin typeface="+mj-lt"/>
                <a:cs typeface="Arial" panose="020B0604020202020204" pitchFamily="34" charset="0"/>
              </a:rPr>
              <a:t>and FNTB Nodes</a:t>
            </a: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Planned NEMS Nodes </a:t>
            </a:r>
            <a:r>
              <a:rPr lang="en-US" sz="900" b="1" spc="-10" dirty="0" smtClean="0">
                <a:solidFill>
                  <a:srgbClr val="265A86"/>
                </a:solidFill>
                <a:latin typeface="+mj-lt"/>
                <a:cs typeface="Arial" panose="020B0604020202020204" pitchFamily="34" charset="0"/>
              </a:rPr>
              <a:t>2015</a:t>
            </a:r>
            <a:endParaRPr lang="en-US" sz="900" b="1" spc="-10" dirty="0">
              <a:solidFill>
                <a:srgbClr val="265A86"/>
              </a:solidFill>
              <a:latin typeface="+mj-lt"/>
              <a:cs typeface="Arial" panose="020B0604020202020204" pitchFamily="34" charset="0"/>
            </a:endParaRP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Mission Support Nodes (Admin)</a:t>
            </a: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ARTCC Sites</a:t>
            </a: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FTI Operations Center</a:t>
            </a:r>
          </a:p>
        </p:txBody>
      </p:sp>
      <p:sp>
        <p:nvSpPr>
          <p:cNvPr id="9" name="Oval 8"/>
          <p:cNvSpPr/>
          <p:nvPr/>
        </p:nvSpPr>
        <p:spPr bwMode="auto">
          <a:xfrm>
            <a:off x="7375157" y="5555118"/>
            <a:ext cx="83101" cy="84444"/>
          </a:xfrm>
          <a:prstGeom prst="ellipse">
            <a:avLst/>
          </a:prstGeom>
          <a:solidFill>
            <a:schemeClr val="tx1"/>
          </a:solidFill>
          <a:ln w="19050" cap="flat" cmpd="sng" algn="ctr">
            <a:solidFill>
              <a:schemeClr val="tx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0" name="Oval 9"/>
          <p:cNvSpPr/>
          <p:nvPr/>
        </p:nvSpPr>
        <p:spPr bwMode="auto">
          <a:xfrm>
            <a:off x="7333607" y="4881361"/>
            <a:ext cx="166201" cy="168887"/>
          </a:xfrm>
          <a:prstGeom prst="ellipse">
            <a:avLst/>
          </a:prstGeom>
          <a:solidFill>
            <a:srgbClr val="00B050"/>
          </a:solidFill>
          <a:ln w="9525"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1" name="Rectangle 10"/>
          <p:cNvSpPr/>
          <p:nvPr/>
        </p:nvSpPr>
        <p:spPr>
          <a:xfrm>
            <a:off x="7374915" y="5775869"/>
            <a:ext cx="83584" cy="81304"/>
          </a:xfrm>
          <a:prstGeom prst="rect">
            <a:avLst/>
          </a:prstGeom>
          <a:solidFill>
            <a:srgbClr val="1F497D"/>
          </a:solidFill>
          <a:ln w="19050" cap="flat" cmpd="sng" algn="ctr">
            <a:solidFill>
              <a:srgbClr val="1F497D"/>
            </a:solidFill>
            <a:prstDash val="solid"/>
            <a:headEnd type="none" w="sm" len="sm"/>
            <a:tailEnd type="none" w="sm" len="sm"/>
          </a:ln>
          <a:effectLst>
            <a:outerShdw blurRad="40000" dist="20000" dir="5400000" rotWithShape="0">
              <a:srgbClr val="000000">
                <a:alpha val="38000"/>
              </a:srgbClr>
            </a:outerShdw>
          </a:effectLst>
        </p:spPr>
        <p:txBody>
          <a:bodyPr/>
          <a:lstStyle/>
          <a:p>
            <a:pPr algn="ctr"/>
            <a:endParaRPr lang="en-US" b="1" kern="0">
              <a:solidFill>
                <a:srgbClr val="000000"/>
              </a:solidFill>
              <a:latin typeface="Arial"/>
            </a:endParaRPr>
          </a:p>
        </p:txBody>
      </p:sp>
      <p:sp>
        <p:nvSpPr>
          <p:cNvPr id="12" name="Oval 11"/>
          <p:cNvSpPr/>
          <p:nvPr/>
        </p:nvSpPr>
        <p:spPr bwMode="auto">
          <a:xfrm>
            <a:off x="7333607" y="4152722"/>
            <a:ext cx="166201" cy="168887"/>
          </a:xfrm>
          <a:prstGeom prst="ellipse">
            <a:avLst/>
          </a:prstGeom>
          <a:solidFill>
            <a:srgbClr val="558ED5"/>
          </a:solidFill>
          <a:ln w="12700"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a:endParaRPr lang="en-US" b="1" kern="0" dirty="0">
              <a:solidFill>
                <a:srgbClr val="000000"/>
              </a:solidFill>
              <a:latin typeface="Arial"/>
            </a:endParaRPr>
          </a:p>
        </p:txBody>
      </p:sp>
      <p:sp>
        <p:nvSpPr>
          <p:cNvPr id="13" name="Oval 12"/>
          <p:cNvSpPr/>
          <p:nvPr/>
        </p:nvSpPr>
        <p:spPr bwMode="auto">
          <a:xfrm>
            <a:off x="7375817" y="5226269"/>
            <a:ext cx="81781" cy="83103"/>
          </a:xfrm>
          <a:prstGeom prst="ellipse">
            <a:avLst/>
          </a:prstGeom>
          <a:solidFill>
            <a:srgbClr val="F79646"/>
          </a:solidFill>
          <a:ln w="9525"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4" name="Oval 13"/>
          <p:cNvSpPr/>
          <p:nvPr/>
        </p:nvSpPr>
        <p:spPr bwMode="auto">
          <a:xfrm>
            <a:off x="7333607" y="4402063"/>
            <a:ext cx="166201" cy="168887"/>
          </a:xfrm>
          <a:prstGeom prst="ellipse">
            <a:avLst/>
          </a:prstGeom>
          <a:solidFill>
            <a:srgbClr val="FF0000"/>
          </a:solidFill>
          <a:ln w="12700"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5" name="Oval 14"/>
          <p:cNvSpPr/>
          <p:nvPr/>
        </p:nvSpPr>
        <p:spPr bwMode="auto">
          <a:xfrm>
            <a:off x="7333607" y="4654573"/>
            <a:ext cx="166201" cy="168887"/>
          </a:xfrm>
          <a:prstGeom prst="ellipse">
            <a:avLst/>
          </a:prstGeom>
          <a:solidFill>
            <a:srgbClr val="FFFF00"/>
          </a:solidFill>
          <a:ln w="12700"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4" y="738696"/>
            <a:ext cx="7966937" cy="533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8</a:t>
            </a:fld>
            <a:endParaRPr lang="en-US" sz="2500" dirty="0"/>
          </a:p>
        </p:txBody>
      </p:sp>
    </p:spTree>
    <p:extLst>
      <p:ext uri="{BB962C8B-B14F-4D97-AF65-F5344CB8AC3E}">
        <p14:creationId xmlns:p14="http://schemas.microsoft.com/office/powerpoint/2010/main" val="2864352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endCxn id="71" idx="6"/>
          </p:cNvCxnSpPr>
          <p:nvPr/>
        </p:nvCxnSpPr>
        <p:spPr>
          <a:xfrm flipH="1">
            <a:off x="5669976" y="2903102"/>
            <a:ext cx="1623386" cy="734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5" idx="1"/>
            <a:endCxn id="71" idx="7"/>
          </p:cNvCxnSpPr>
          <p:nvPr/>
        </p:nvCxnSpPr>
        <p:spPr>
          <a:xfrm flipH="1">
            <a:off x="5304597" y="1988420"/>
            <a:ext cx="1201271" cy="1281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7" idx="2"/>
            <a:endCxn id="71" idx="0"/>
          </p:cNvCxnSpPr>
          <p:nvPr/>
        </p:nvCxnSpPr>
        <p:spPr>
          <a:xfrm flipH="1">
            <a:off x="4422493" y="2282005"/>
            <a:ext cx="13237" cy="835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6" idx="3"/>
          </p:cNvCxnSpPr>
          <p:nvPr/>
        </p:nvCxnSpPr>
        <p:spPr>
          <a:xfrm>
            <a:off x="2336126" y="1988420"/>
            <a:ext cx="1318046" cy="1212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9" idx="3"/>
            <a:endCxn id="71" idx="2"/>
          </p:cNvCxnSpPr>
          <p:nvPr/>
        </p:nvCxnSpPr>
        <p:spPr>
          <a:xfrm>
            <a:off x="1667334" y="2903103"/>
            <a:ext cx="1507676" cy="734256"/>
          </a:xfrm>
          <a:prstGeom prst="line">
            <a:avLst/>
          </a:prstGeom>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a:off x="309563" y="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17375E"/>
                </a:solidFill>
              </a:rPr>
              <a:t>SWIM Data Exchange – Participating Programs</a:t>
            </a:r>
          </a:p>
        </p:txBody>
      </p:sp>
      <p:sp>
        <p:nvSpPr>
          <p:cNvPr id="58" name="Content Placeholder 2"/>
          <p:cNvSpPr txBox="1">
            <a:spLocks/>
          </p:cNvSpPr>
          <p:nvPr/>
        </p:nvSpPr>
        <p:spPr>
          <a:xfrm>
            <a:off x="457200" y="714434"/>
            <a:ext cx="8229600" cy="54117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000" dirty="0" smtClean="0">
                <a:solidFill>
                  <a:schemeClr val="tx2">
                    <a:lumMod val="75000"/>
                  </a:schemeClr>
                </a:solidFill>
              </a:rPr>
              <a:t>The following FAA systems publish products on the SWIM/NEMS </a:t>
            </a:r>
          </a:p>
          <a:p>
            <a:pPr>
              <a:lnSpc>
                <a:spcPct val="90000"/>
              </a:lnSpc>
            </a:pPr>
            <a:r>
              <a:rPr lang="en-US" sz="2000" dirty="0" smtClean="0">
                <a:solidFill>
                  <a:schemeClr val="tx2">
                    <a:lumMod val="75000"/>
                  </a:schemeClr>
                </a:solidFill>
              </a:rPr>
              <a:t>enterprise service bus today</a:t>
            </a:r>
          </a:p>
        </p:txBody>
      </p:sp>
      <p:sp>
        <p:nvSpPr>
          <p:cNvPr id="59" name="Rounded Rectangle 58"/>
          <p:cNvSpPr/>
          <p:nvPr/>
        </p:nvSpPr>
        <p:spPr>
          <a:xfrm>
            <a:off x="502967" y="2519614"/>
            <a:ext cx="1164367" cy="766977"/>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5269438" y="1873790"/>
            <a:ext cx="1103559" cy="763386"/>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3912175" y="2367558"/>
            <a:ext cx="1035646" cy="638066"/>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a:off x="5817771" y="2728111"/>
            <a:ext cx="1250975"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2545191" y="1873790"/>
            <a:ext cx="1108981" cy="763386"/>
          </a:xfrm>
          <a:prstGeom prst="roundRect">
            <a:avLst/>
          </a:prstGeom>
          <a:gradFill>
            <a:gsLst>
              <a:gs pos="10000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7293363" y="2519614"/>
            <a:ext cx="1245800" cy="732957"/>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6505868" y="1531220"/>
            <a:ext cx="1452923"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1085151" y="1531220"/>
            <a:ext cx="1250975"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810242" y="1412292"/>
            <a:ext cx="1250975" cy="869713"/>
          </a:xfrm>
          <a:prstGeom prst="roundRect">
            <a:avLst/>
          </a:prstGeom>
          <a:gradFill>
            <a:gsLst>
              <a:gs pos="100000">
                <a:schemeClr val="accent1">
                  <a:tint val="100000"/>
                  <a:shade val="100000"/>
                  <a:satMod val="130000"/>
                  <a:lumMod val="10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1821979" y="2740773"/>
            <a:ext cx="1250975"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175010" y="3117854"/>
            <a:ext cx="2494966" cy="1039010"/>
          </a:xfrm>
          <a:prstGeom prst="ellipse">
            <a:avLst/>
          </a:prstGeom>
          <a:gradFill>
            <a:gsLst>
              <a:gs pos="0">
                <a:srgbClr val="56BEC9"/>
              </a:gs>
              <a:gs pos="76000">
                <a:srgbClr val="ADE6ED"/>
              </a:gs>
            </a:gsLst>
          </a:gradFill>
          <a:ln>
            <a:solidFill>
              <a:srgbClr val="56BEC9"/>
            </a:solidFill>
          </a:ln>
          <a:effectLst>
            <a:outerShdw blurRad="136525" dist="25400" dir="5040000" sx="102000" sy="102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2" name="Oval 71"/>
          <p:cNvSpPr/>
          <p:nvPr/>
        </p:nvSpPr>
        <p:spPr>
          <a:xfrm>
            <a:off x="3560646" y="3224904"/>
            <a:ext cx="1708792" cy="689953"/>
          </a:xfrm>
          <a:prstGeom prst="ellipse">
            <a:avLst/>
          </a:prstGeom>
          <a:gradFill>
            <a:gsLst>
              <a:gs pos="0">
                <a:srgbClr val="6BBE53"/>
              </a:gs>
              <a:gs pos="100000">
                <a:srgbClr val="BFFFA5"/>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7" name="TextBox 76"/>
          <p:cNvSpPr txBox="1"/>
          <p:nvPr/>
        </p:nvSpPr>
        <p:spPr>
          <a:xfrm>
            <a:off x="1133110" y="1612180"/>
            <a:ext cx="1131440" cy="523220"/>
          </a:xfrm>
          <a:prstGeom prst="rect">
            <a:avLst/>
          </a:prstGeom>
          <a:noFill/>
        </p:spPr>
        <p:txBody>
          <a:bodyPr wrap="none" rtlCol="0">
            <a:spAutoFit/>
          </a:bodyPr>
          <a:lstStyle/>
          <a:p>
            <a:r>
              <a:rPr lang="en-US" sz="2800" dirty="0">
                <a:solidFill>
                  <a:schemeClr val="bg1"/>
                </a:solidFill>
                <a:sym typeface="Arial" charset="0"/>
              </a:rPr>
              <a:t>STDDS</a:t>
            </a:r>
            <a:endParaRPr lang="en-US" sz="2800" dirty="0"/>
          </a:p>
        </p:txBody>
      </p:sp>
      <p:sp>
        <p:nvSpPr>
          <p:cNvPr id="78" name="TextBox 77"/>
          <p:cNvSpPr txBox="1"/>
          <p:nvPr/>
        </p:nvSpPr>
        <p:spPr>
          <a:xfrm>
            <a:off x="1174423" y="2020395"/>
            <a:ext cx="1046300" cy="338554"/>
          </a:xfrm>
          <a:prstGeom prst="rect">
            <a:avLst/>
          </a:prstGeom>
          <a:noFill/>
        </p:spPr>
        <p:txBody>
          <a:bodyPr wrap="square" rtlCol="0">
            <a:spAutoFit/>
          </a:bodyPr>
          <a:lstStyle/>
          <a:p>
            <a:pPr algn="ctr"/>
            <a:r>
              <a:rPr lang="en-US" sz="800" dirty="0" smtClean="0"/>
              <a:t>SWIM Terminal Data </a:t>
            </a:r>
          </a:p>
          <a:p>
            <a:pPr algn="ctr"/>
            <a:r>
              <a:rPr lang="en-US" sz="800" dirty="0" smtClean="0"/>
              <a:t>Distribution System</a:t>
            </a:r>
            <a:endParaRPr lang="en-US" sz="800" dirty="0"/>
          </a:p>
        </p:txBody>
      </p:sp>
      <p:sp>
        <p:nvSpPr>
          <p:cNvPr id="79" name="TextBox 78"/>
          <p:cNvSpPr txBox="1"/>
          <p:nvPr/>
        </p:nvSpPr>
        <p:spPr>
          <a:xfrm>
            <a:off x="3942418" y="2313126"/>
            <a:ext cx="962673" cy="461665"/>
          </a:xfrm>
          <a:prstGeom prst="rect">
            <a:avLst/>
          </a:prstGeom>
          <a:noFill/>
        </p:spPr>
        <p:txBody>
          <a:bodyPr wrap="none" rtlCol="0">
            <a:spAutoFit/>
          </a:bodyPr>
          <a:lstStyle/>
          <a:p>
            <a:r>
              <a:rPr lang="en-US" sz="2400" dirty="0">
                <a:solidFill>
                  <a:schemeClr val="bg1"/>
                </a:solidFill>
                <a:sym typeface="Arial" charset="0"/>
              </a:rPr>
              <a:t>WARP</a:t>
            </a:r>
            <a:endParaRPr lang="en-US" sz="2400" dirty="0"/>
          </a:p>
        </p:txBody>
      </p:sp>
      <p:sp>
        <p:nvSpPr>
          <p:cNvPr id="80" name="TextBox 79"/>
          <p:cNvSpPr txBox="1"/>
          <p:nvPr/>
        </p:nvSpPr>
        <p:spPr>
          <a:xfrm>
            <a:off x="3942418" y="2672306"/>
            <a:ext cx="1005403" cy="315984"/>
          </a:xfrm>
          <a:prstGeom prst="rect">
            <a:avLst/>
          </a:prstGeom>
          <a:noFill/>
        </p:spPr>
        <p:txBody>
          <a:bodyPr wrap="none" rtlCol="0">
            <a:spAutoFit/>
          </a:bodyPr>
          <a:lstStyle/>
          <a:p>
            <a:pPr algn="ctr">
              <a:lnSpc>
                <a:spcPct val="90000"/>
              </a:lnSpc>
            </a:pPr>
            <a:r>
              <a:rPr lang="en-US" sz="800" dirty="0"/>
              <a:t>Weather and Radar </a:t>
            </a:r>
            <a:endParaRPr lang="en-US" sz="800" dirty="0" smtClean="0"/>
          </a:p>
          <a:p>
            <a:pPr algn="ctr">
              <a:lnSpc>
                <a:spcPct val="90000"/>
              </a:lnSpc>
            </a:pPr>
            <a:r>
              <a:rPr lang="en-US" sz="800" dirty="0" smtClean="0"/>
              <a:t>Processor</a:t>
            </a:r>
            <a:endParaRPr lang="en-US" sz="800" dirty="0"/>
          </a:p>
        </p:txBody>
      </p:sp>
      <p:sp>
        <p:nvSpPr>
          <p:cNvPr id="81" name="TextBox 80"/>
          <p:cNvSpPr txBox="1"/>
          <p:nvPr/>
        </p:nvSpPr>
        <p:spPr>
          <a:xfrm>
            <a:off x="7293362" y="2519614"/>
            <a:ext cx="1306089" cy="461665"/>
          </a:xfrm>
          <a:prstGeom prst="rect">
            <a:avLst/>
          </a:prstGeom>
          <a:noFill/>
        </p:spPr>
        <p:txBody>
          <a:bodyPr wrap="square" rtlCol="0">
            <a:spAutoFit/>
          </a:bodyPr>
          <a:lstStyle/>
          <a:p>
            <a:r>
              <a:rPr lang="en-US" sz="2400" dirty="0" smtClean="0">
                <a:solidFill>
                  <a:schemeClr val="bg1"/>
                </a:solidFill>
                <a:sym typeface="Arial" charset="0"/>
              </a:rPr>
              <a:t>WMSCR</a:t>
            </a:r>
            <a:endParaRPr lang="en-US" sz="2400" dirty="0"/>
          </a:p>
        </p:txBody>
      </p:sp>
      <p:sp>
        <p:nvSpPr>
          <p:cNvPr id="82" name="TextBox 81"/>
          <p:cNvSpPr txBox="1"/>
          <p:nvPr/>
        </p:nvSpPr>
        <p:spPr>
          <a:xfrm>
            <a:off x="7232971" y="2884882"/>
            <a:ext cx="1366480" cy="315984"/>
          </a:xfrm>
          <a:prstGeom prst="rect">
            <a:avLst/>
          </a:prstGeom>
          <a:noFill/>
        </p:spPr>
        <p:txBody>
          <a:bodyPr wrap="none" rtlCol="0">
            <a:spAutoFit/>
          </a:bodyPr>
          <a:lstStyle/>
          <a:p>
            <a:pPr algn="ctr">
              <a:lnSpc>
                <a:spcPct val="90000"/>
              </a:lnSpc>
            </a:pPr>
            <a:r>
              <a:rPr lang="en-US" sz="800" dirty="0"/>
              <a:t>Weather Message </a:t>
            </a:r>
            <a:r>
              <a:rPr lang="en-US" sz="800" dirty="0" smtClean="0"/>
              <a:t>Switching </a:t>
            </a:r>
            <a:endParaRPr lang="en-US" sz="800" dirty="0"/>
          </a:p>
          <a:p>
            <a:pPr algn="ctr">
              <a:lnSpc>
                <a:spcPct val="90000"/>
              </a:lnSpc>
            </a:pPr>
            <a:r>
              <a:rPr lang="en-US" sz="800" dirty="0" smtClean="0"/>
              <a:t>Center Replacement</a:t>
            </a:r>
            <a:endParaRPr lang="en-US" sz="800" dirty="0"/>
          </a:p>
        </p:txBody>
      </p:sp>
      <p:sp>
        <p:nvSpPr>
          <p:cNvPr id="83" name="TextBox 82"/>
          <p:cNvSpPr txBox="1"/>
          <p:nvPr/>
        </p:nvSpPr>
        <p:spPr>
          <a:xfrm>
            <a:off x="6879655" y="1765282"/>
            <a:ext cx="706631" cy="369332"/>
          </a:xfrm>
          <a:prstGeom prst="rect">
            <a:avLst/>
          </a:prstGeom>
          <a:noFill/>
        </p:spPr>
        <p:txBody>
          <a:bodyPr wrap="none" rtlCol="0">
            <a:spAutoFit/>
          </a:bodyPr>
          <a:lstStyle/>
          <a:p>
            <a:r>
              <a:rPr lang="en-US" dirty="0">
                <a:solidFill>
                  <a:schemeClr val="bg1"/>
                </a:solidFill>
                <a:sym typeface="Arial" charset="0"/>
              </a:rPr>
              <a:t>TFMS</a:t>
            </a:r>
            <a:endParaRPr lang="en-US" dirty="0"/>
          </a:p>
        </p:txBody>
      </p:sp>
      <p:sp>
        <p:nvSpPr>
          <p:cNvPr id="84" name="TextBox 83"/>
          <p:cNvSpPr txBox="1"/>
          <p:nvPr/>
        </p:nvSpPr>
        <p:spPr>
          <a:xfrm>
            <a:off x="6935453" y="2020395"/>
            <a:ext cx="595035" cy="261610"/>
          </a:xfrm>
          <a:prstGeom prst="rect">
            <a:avLst/>
          </a:prstGeom>
          <a:noFill/>
        </p:spPr>
        <p:txBody>
          <a:bodyPr wrap="none" rtlCol="0">
            <a:spAutoFit/>
          </a:bodyPr>
          <a:lstStyle/>
          <a:p>
            <a:r>
              <a:rPr lang="en-US" sz="1100" dirty="0">
                <a:solidFill>
                  <a:schemeClr val="bg1"/>
                </a:solidFill>
                <a:sym typeface="Arial" charset="0"/>
              </a:rPr>
              <a:t>Nov’</a:t>
            </a:r>
            <a:r>
              <a:rPr lang="en-US" sz="1100" dirty="0" smtClean="0">
                <a:solidFill>
                  <a:schemeClr val="bg1"/>
                </a:solidFill>
                <a:sym typeface="Arial" charset="0"/>
              </a:rPr>
              <a:t>14</a:t>
            </a:r>
            <a:endParaRPr lang="en-US" sz="1100" dirty="0">
              <a:solidFill>
                <a:schemeClr val="bg1"/>
              </a:solidFill>
            </a:endParaRPr>
          </a:p>
        </p:txBody>
      </p:sp>
      <p:sp>
        <p:nvSpPr>
          <p:cNvPr id="85" name="TextBox 84"/>
          <p:cNvSpPr txBox="1"/>
          <p:nvPr/>
        </p:nvSpPr>
        <p:spPr>
          <a:xfrm>
            <a:off x="6445435" y="2225661"/>
            <a:ext cx="1575071" cy="215444"/>
          </a:xfrm>
          <a:prstGeom prst="rect">
            <a:avLst/>
          </a:prstGeom>
          <a:noFill/>
        </p:spPr>
        <p:txBody>
          <a:bodyPr wrap="none" rtlCol="0">
            <a:spAutoFit/>
          </a:bodyPr>
          <a:lstStyle/>
          <a:p>
            <a:r>
              <a:rPr lang="en-US" sz="800" dirty="0"/>
              <a:t>Traffic Flow Management </a:t>
            </a:r>
            <a:r>
              <a:rPr lang="en-US" sz="800" dirty="0" smtClean="0"/>
              <a:t>System</a:t>
            </a:r>
            <a:endParaRPr lang="en-US" sz="800" dirty="0"/>
          </a:p>
        </p:txBody>
      </p:sp>
      <p:sp>
        <p:nvSpPr>
          <p:cNvPr id="86" name="TextBox 85"/>
          <p:cNvSpPr txBox="1"/>
          <p:nvPr/>
        </p:nvSpPr>
        <p:spPr>
          <a:xfrm>
            <a:off x="6610745" y="1502733"/>
            <a:ext cx="1244451" cy="391902"/>
          </a:xfrm>
          <a:prstGeom prst="rect">
            <a:avLst/>
          </a:prstGeom>
          <a:noFill/>
        </p:spPr>
        <p:txBody>
          <a:bodyPr wrap="none" rtlCol="0">
            <a:spAutoFit/>
          </a:bodyPr>
          <a:lstStyle/>
          <a:p>
            <a:pPr algn="ctr">
              <a:lnSpc>
                <a:spcPct val="80000"/>
              </a:lnSpc>
            </a:pPr>
            <a:r>
              <a:rPr lang="en-US" sz="800" dirty="0"/>
              <a:t>Flow Publication </a:t>
            </a:r>
            <a:r>
              <a:rPr lang="en-US" sz="800" dirty="0" smtClean="0"/>
              <a:t>Service</a:t>
            </a:r>
          </a:p>
          <a:p>
            <a:pPr algn="ctr">
              <a:lnSpc>
                <a:spcPct val="80000"/>
              </a:lnSpc>
            </a:pPr>
            <a:r>
              <a:rPr lang="en-US" sz="800" dirty="0" smtClean="0"/>
              <a:t> Aeronautical Situational </a:t>
            </a:r>
          </a:p>
          <a:p>
            <a:pPr algn="ctr">
              <a:lnSpc>
                <a:spcPct val="80000"/>
              </a:lnSpc>
            </a:pPr>
            <a:r>
              <a:rPr lang="en-US" sz="800" dirty="0" smtClean="0"/>
              <a:t>Display </a:t>
            </a:r>
            <a:r>
              <a:rPr lang="en-US" sz="800" dirty="0"/>
              <a:t>to Industry (ASDI</a:t>
            </a:r>
            <a:r>
              <a:rPr lang="en-US" sz="800" dirty="0" smtClean="0"/>
              <a:t>)</a:t>
            </a:r>
            <a:endParaRPr lang="en-US" sz="800" dirty="0"/>
          </a:p>
        </p:txBody>
      </p:sp>
      <p:sp>
        <p:nvSpPr>
          <p:cNvPr id="88" name="TextBox 87"/>
          <p:cNvSpPr txBox="1"/>
          <p:nvPr/>
        </p:nvSpPr>
        <p:spPr>
          <a:xfrm>
            <a:off x="2753263" y="1892167"/>
            <a:ext cx="714108" cy="461665"/>
          </a:xfrm>
          <a:prstGeom prst="rect">
            <a:avLst/>
          </a:prstGeom>
          <a:noFill/>
        </p:spPr>
        <p:txBody>
          <a:bodyPr wrap="none" rtlCol="0">
            <a:spAutoFit/>
          </a:bodyPr>
          <a:lstStyle/>
          <a:p>
            <a:r>
              <a:rPr lang="en-US" sz="2400" dirty="0">
                <a:solidFill>
                  <a:schemeClr val="bg1"/>
                </a:solidFill>
                <a:sym typeface="Arial" charset="0"/>
              </a:rPr>
              <a:t>NDS</a:t>
            </a:r>
            <a:endParaRPr lang="en-US" sz="2400" dirty="0"/>
          </a:p>
        </p:txBody>
      </p:sp>
      <p:sp>
        <p:nvSpPr>
          <p:cNvPr id="89" name="TextBox 88"/>
          <p:cNvSpPr txBox="1"/>
          <p:nvPr/>
        </p:nvSpPr>
        <p:spPr>
          <a:xfrm>
            <a:off x="2581948" y="2278266"/>
            <a:ext cx="1032504" cy="315984"/>
          </a:xfrm>
          <a:prstGeom prst="rect">
            <a:avLst/>
          </a:prstGeom>
          <a:noFill/>
        </p:spPr>
        <p:txBody>
          <a:bodyPr wrap="none" rtlCol="0">
            <a:spAutoFit/>
          </a:bodyPr>
          <a:lstStyle/>
          <a:p>
            <a:pPr algn="ctr">
              <a:lnSpc>
                <a:spcPct val="90000"/>
              </a:lnSpc>
            </a:pPr>
            <a:r>
              <a:rPr lang="en-US" sz="800" dirty="0"/>
              <a:t>NOTAM </a:t>
            </a:r>
            <a:r>
              <a:rPr lang="en-US" sz="800" dirty="0" smtClean="0"/>
              <a:t>Distribution</a:t>
            </a:r>
          </a:p>
          <a:p>
            <a:pPr algn="ctr">
              <a:lnSpc>
                <a:spcPct val="90000"/>
              </a:lnSpc>
            </a:pPr>
            <a:r>
              <a:rPr lang="en-US" sz="800" dirty="0" smtClean="0"/>
              <a:t> Service</a:t>
            </a:r>
            <a:endParaRPr lang="en-US" sz="800" dirty="0"/>
          </a:p>
        </p:txBody>
      </p:sp>
      <p:sp>
        <p:nvSpPr>
          <p:cNvPr id="91" name="TextBox 90"/>
          <p:cNvSpPr txBox="1"/>
          <p:nvPr/>
        </p:nvSpPr>
        <p:spPr>
          <a:xfrm>
            <a:off x="640157" y="2543959"/>
            <a:ext cx="906618" cy="461665"/>
          </a:xfrm>
          <a:prstGeom prst="rect">
            <a:avLst/>
          </a:prstGeom>
          <a:noFill/>
        </p:spPr>
        <p:txBody>
          <a:bodyPr wrap="none" rtlCol="0">
            <a:spAutoFit/>
          </a:bodyPr>
          <a:lstStyle/>
          <a:p>
            <a:r>
              <a:rPr lang="en-US" sz="2400" dirty="0">
                <a:solidFill>
                  <a:schemeClr val="bg1"/>
                </a:solidFill>
                <a:sym typeface="Arial" charset="0"/>
              </a:rPr>
              <a:t>TBFM</a:t>
            </a:r>
            <a:endParaRPr lang="en-US" sz="2400" dirty="0"/>
          </a:p>
        </p:txBody>
      </p:sp>
      <p:sp>
        <p:nvSpPr>
          <p:cNvPr id="92" name="TextBox 91"/>
          <p:cNvSpPr txBox="1"/>
          <p:nvPr/>
        </p:nvSpPr>
        <p:spPr>
          <a:xfrm>
            <a:off x="640157" y="2944572"/>
            <a:ext cx="889987" cy="315984"/>
          </a:xfrm>
          <a:prstGeom prst="rect">
            <a:avLst/>
          </a:prstGeom>
          <a:noFill/>
        </p:spPr>
        <p:txBody>
          <a:bodyPr wrap="none" rtlCol="0">
            <a:spAutoFit/>
          </a:bodyPr>
          <a:lstStyle/>
          <a:p>
            <a:pPr algn="ctr">
              <a:lnSpc>
                <a:spcPct val="90000"/>
              </a:lnSpc>
            </a:pPr>
            <a:r>
              <a:rPr lang="en-US" sz="800" dirty="0"/>
              <a:t>Time Based Flow </a:t>
            </a:r>
            <a:endParaRPr lang="en-US" sz="800" dirty="0" smtClean="0"/>
          </a:p>
          <a:p>
            <a:pPr algn="ctr">
              <a:lnSpc>
                <a:spcPct val="90000"/>
              </a:lnSpc>
            </a:pPr>
            <a:r>
              <a:rPr lang="en-US" sz="800" dirty="0" smtClean="0"/>
              <a:t>Management</a:t>
            </a:r>
            <a:endParaRPr lang="en-US" sz="800" dirty="0"/>
          </a:p>
        </p:txBody>
      </p:sp>
      <p:sp>
        <p:nvSpPr>
          <p:cNvPr id="93" name="TextBox 92"/>
          <p:cNvSpPr txBox="1"/>
          <p:nvPr/>
        </p:nvSpPr>
        <p:spPr>
          <a:xfrm>
            <a:off x="5418713" y="1892167"/>
            <a:ext cx="798115" cy="461665"/>
          </a:xfrm>
          <a:prstGeom prst="rect">
            <a:avLst/>
          </a:prstGeom>
          <a:noFill/>
        </p:spPr>
        <p:txBody>
          <a:bodyPr wrap="none" rtlCol="0">
            <a:spAutoFit/>
          </a:bodyPr>
          <a:lstStyle/>
          <a:p>
            <a:r>
              <a:rPr lang="en-US" sz="2400" dirty="0">
                <a:solidFill>
                  <a:schemeClr val="bg1"/>
                </a:solidFill>
                <a:sym typeface="Arial" charset="0"/>
              </a:rPr>
              <a:t>EWD</a:t>
            </a:r>
            <a:endParaRPr lang="en-US" sz="2400" dirty="0"/>
          </a:p>
        </p:txBody>
      </p:sp>
      <p:sp>
        <p:nvSpPr>
          <p:cNvPr id="95" name="TextBox 94"/>
          <p:cNvSpPr txBox="1"/>
          <p:nvPr/>
        </p:nvSpPr>
        <p:spPr>
          <a:xfrm>
            <a:off x="5392013" y="2281750"/>
            <a:ext cx="851515" cy="315984"/>
          </a:xfrm>
          <a:prstGeom prst="rect">
            <a:avLst/>
          </a:prstGeom>
          <a:noFill/>
        </p:spPr>
        <p:txBody>
          <a:bodyPr wrap="none" rtlCol="0">
            <a:spAutoFit/>
          </a:bodyPr>
          <a:lstStyle/>
          <a:p>
            <a:pPr algn="ctr">
              <a:lnSpc>
                <a:spcPct val="90000"/>
              </a:lnSpc>
            </a:pPr>
            <a:r>
              <a:rPr lang="en-US" sz="800" dirty="0"/>
              <a:t>Enhanced WINS </a:t>
            </a:r>
            <a:endParaRPr lang="en-US" sz="800" dirty="0" smtClean="0"/>
          </a:p>
          <a:p>
            <a:pPr algn="ctr">
              <a:lnSpc>
                <a:spcPct val="90000"/>
              </a:lnSpc>
            </a:pPr>
            <a:r>
              <a:rPr lang="en-US" sz="800" dirty="0" smtClean="0"/>
              <a:t>Dissemination</a:t>
            </a:r>
            <a:endParaRPr lang="en-US" sz="800" dirty="0"/>
          </a:p>
        </p:txBody>
      </p:sp>
      <p:sp>
        <p:nvSpPr>
          <p:cNvPr id="96" name="TextBox 95"/>
          <p:cNvSpPr txBox="1"/>
          <p:nvPr/>
        </p:nvSpPr>
        <p:spPr>
          <a:xfrm>
            <a:off x="1992878" y="2728111"/>
            <a:ext cx="921045" cy="523220"/>
          </a:xfrm>
          <a:prstGeom prst="rect">
            <a:avLst/>
          </a:prstGeom>
          <a:noFill/>
        </p:spPr>
        <p:txBody>
          <a:bodyPr wrap="none" rtlCol="0">
            <a:spAutoFit/>
          </a:bodyPr>
          <a:lstStyle/>
          <a:p>
            <a:r>
              <a:rPr lang="en-US" sz="2800" dirty="0" smtClean="0">
                <a:solidFill>
                  <a:schemeClr val="bg1"/>
                </a:solidFill>
                <a:sym typeface="Arial" charset="0"/>
              </a:rPr>
              <a:t>FDPS</a:t>
            </a:r>
            <a:endParaRPr lang="en-US" sz="2800" dirty="0">
              <a:solidFill>
                <a:schemeClr val="bg1"/>
              </a:solidFill>
              <a:sym typeface="Arial" charset="0"/>
            </a:endParaRPr>
          </a:p>
        </p:txBody>
      </p:sp>
      <p:sp>
        <p:nvSpPr>
          <p:cNvPr id="97" name="TextBox 96"/>
          <p:cNvSpPr txBox="1"/>
          <p:nvPr/>
        </p:nvSpPr>
        <p:spPr>
          <a:xfrm>
            <a:off x="2142738" y="3127454"/>
            <a:ext cx="556062" cy="261610"/>
          </a:xfrm>
          <a:prstGeom prst="rect">
            <a:avLst/>
          </a:prstGeom>
          <a:noFill/>
        </p:spPr>
        <p:txBody>
          <a:bodyPr wrap="none" rtlCol="0">
            <a:spAutoFit/>
          </a:bodyPr>
          <a:lstStyle/>
          <a:p>
            <a:r>
              <a:rPr lang="en-US" sz="1100" dirty="0">
                <a:solidFill>
                  <a:schemeClr val="bg1"/>
                </a:solidFill>
                <a:sym typeface="Arial" charset="0"/>
              </a:rPr>
              <a:t>Jun’</a:t>
            </a:r>
            <a:r>
              <a:rPr lang="en-US" sz="1100" dirty="0" smtClean="0">
                <a:solidFill>
                  <a:schemeClr val="bg1"/>
                </a:solidFill>
                <a:sym typeface="Arial" charset="0"/>
              </a:rPr>
              <a:t>15</a:t>
            </a:r>
            <a:endParaRPr lang="en-US" sz="1100" dirty="0">
              <a:solidFill>
                <a:schemeClr val="bg1"/>
              </a:solidFill>
            </a:endParaRPr>
          </a:p>
        </p:txBody>
      </p:sp>
      <p:sp>
        <p:nvSpPr>
          <p:cNvPr id="98" name="TextBox 97"/>
          <p:cNvSpPr txBox="1"/>
          <p:nvPr/>
        </p:nvSpPr>
        <p:spPr>
          <a:xfrm>
            <a:off x="1872504" y="3356673"/>
            <a:ext cx="1123174" cy="315984"/>
          </a:xfrm>
          <a:prstGeom prst="rect">
            <a:avLst/>
          </a:prstGeom>
          <a:noFill/>
        </p:spPr>
        <p:txBody>
          <a:bodyPr wrap="none" rtlCol="0">
            <a:spAutoFit/>
          </a:bodyPr>
          <a:lstStyle/>
          <a:p>
            <a:pPr algn="ctr">
              <a:lnSpc>
                <a:spcPct val="90000"/>
              </a:lnSpc>
            </a:pPr>
            <a:r>
              <a:rPr lang="en-US" sz="800" dirty="0"/>
              <a:t>Flight Data Publication </a:t>
            </a:r>
            <a:endParaRPr lang="en-US" sz="800" dirty="0" smtClean="0"/>
          </a:p>
          <a:p>
            <a:pPr algn="ctr">
              <a:lnSpc>
                <a:spcPct val="90000"/>
              </a:lnSpc>
            </a:pPr>
            <a:r>
              <a:rPr lang="en-US" sz="800" dirty="0" smtClean="0"/>
              <a:t>Service</a:t>
            </a:r>
            <a:endParaRPr lang="en-US" sz="800" dirty="0"/>
          </a:p>
        </p:txBody>
      </p:sp>
      <p:sp>
        <p:nvSpPr>
          <p:cNvPr id="100" name="TextBox 99"/>
          <p:cNvSpPr txBox="1"/>
          <p:nvPr/>
        </p:nvSpPr>
        <p:spPr>
          <a:xfrm>
            <a:off x="5978162" y="2701684"/>
            <a:ext cx="934546" cy="523220"/>
          </a:xfrm>
          <a:prstGeom prst="rect">
            <a:avLst/>
          </a:prstGeom>
          <a:noFill/>
        </p:spPr>
        <p:txBody>
          <a:bodyPr wrap="none" rtlCol="0">
            <a:spAutoFit/>
          </a:bodyPr>
          <a:lstStyle/>
          <a:p>
            <a:r>
              <a:rPr lang="en-US" sz="2800" dirty="0">
                <a:solidFill>
                  <a:schemeClr val="bg1"/>
                </a:solidFill>
                <a:sym typeface="Arial" charset="0"/>
              </a:rPr>
              <a:t>ITWS</a:t>
            </a:r>
            <a:endParaRPr lang="en-US" sz="2800" dirty="0"/>
          </a:p>
        </p:txBody>
      </p:sp>
      <p:sp>
        <p:nvSpPr>
          <p:cNvPr id="101" name="TextBox 100"/>
          <p:cNvSpPr txBox="1"/>
          <p:nvPr/>
        </p:nvSpPr>
        <p:spPr>
          <a:xfrm>
            <a:off x="5936321" y="3260556"/>
            <a:ext cx="1018227" cy="315984"/>
          </a:xfrm>
          <a:prstGeom prst="rect">
            <a:avLst/>
          </a:prstGeom>
          <a:noFill/>
        </p:spPr>
        <p:txBody>
          <a:bodyPr wrap="none" rtlCol="0">
            <a:spAutoFit/>
          </a:bodyPr>
          <a:lstStyle/>
          <a:p>
            <a:pPr algn="ctr">
              <a:lnSpc>
                <a:spcPct val="90000"/>
              </a:lnSpc>
            </a:pPr>
            <a:r>
              <a:rPr lang="en-US" sz="800" dirty="0"/>
              <a:t>Integrated </a:t>
            </a:r>
            <a:r>
              <a:rPr lang="en-US" sz="800" dirty="0" smtClean="0"/>
              <a:t>Terminal</a:t>
            </a:r>
          </a:p>
          <a:p>
            <a:pPr algn="ctr">
              <a:lnSpc>
                <a:spcPct val="90000"/>
              </a:lnSpc>
            </a:pPr>
            <a:r>
              <a:rPr lang="en-US" sz="800" dirty="0" smtClean="0"/>
              <a:t> </a:t>
            </a:r>
            <a:r>
              <a:rPr lang="en-US" sz="800" dirty="0"/>
              <a:t>Weather </a:t>
            </a:r>
            <a:r>
              <a:rPr lang="en-US" sz="800" dirty="0" smtClean="0"/>
              <a:t>System</a:t>
            </a:r>
            <a:endParaRPr lang="en-US" sz="800" dirty="0"/>
          </a:p>
        </p:txBody>
      </p:sp>
      <p:sp>
        <p:nvSpPr>
          <p:cNvPr id="102" name="TextBox 101"/>
          <p:cNvSpPr txBox="1"/>
          <p:nvPr/>
        </p:nvSpPr>
        <p:spPr>
          <a:xfrm>
            <a:off x="6147917" y="3094099"/>
            <a:ext cx="595035" cy="261610"/>
          </a:xfrm>
          <a:prstGeom prst="rect">
            <a:avLst/>
          </a:prstGeom>
          <a:noFill/>
        </p:spPr>
        <p:txBody>
          <a:bodyPr wrap="none" rtlCol="0">
            <a:spAutoFit/>
          </a:bodyPr>
          <a:lstStyle/>
          <a:p>
            <a:r>
              <a:rPr lang="en-US" sz="1100" dirty="0">
                <a:solidFill>
                  <a:schemeClr val="bg1"/>
                </a:solidFill>
                <a:sym typeface="Arial" charset="0"/>
              </a:rPr>
              <a:t>Aug’</a:t>
            </a:r>
            <a:r>
              <a:rPr lang="en-US" sz="1100" dirty="0" smtClean="0">
                <a:solidFill>
                  <a:schemeClr val="bg1"/>
                </a:solidFill>
                <a:sym typeface="Arial" charset="0"/>
              </a:rPr>
              <a:t>14</a:t>
            </a:r>
            <a:endParaRPr lang="en-US" sz="1100" dirty="0">
              <a:solidFill>
                <a:schemeClr val="bg1"/>
              </a:solidFill>
            </a:endParaRPr>
          </a:p>
        </p:txBody>
      </p:sp>
      <p:sp>
        <p:nvSpPr>
          <p:cNvPr id="103" name="TextBox 102"/>
          <p:cNvSpPr txBox="1"/>
          <p:nvPr/>
        </p:nvSpPr>
        <p:spPr>
          <a:xfrm>
            <a:off x="4089864" y="1412292"/>
            <a:ext cx="765178" cy="523220"/>
          </a:xfrm>
          <a:prstGeom prst="rect">
            <a:avLst/>
          </a:prstGeom>
          <a:noFill/>
        </p:spPr>
        <p:txBody>
          <a:bodyPr wrap="none" rtlCol="0">
            <a:spAutoFit/>
          </a:bodyPr>
          <a:lstStyle/>
          <a:p>
            <a:r>
              <a:rPr lang="en-US" sz="2800" dirty="0">
                <a:solidFill>
                  <a:schemeClr val="bg1"/>
                </a:solidFill>
                <a:sym typeface="Arial" charset="0"/>
              </a:rPr>
              <a:t>SAA</a:t>
            </a:r>
            <a:endParaRPr lang="en-US" sz="2800" dirty="0"/>
          </a:p>
        </p:txBody>
      </p:sp>
      <p:sp>
        <p:nvSpPr>
          <p:cNvPr id="104" name="TextBox 103"/>
          <p:cNvSpPr txBox="1"/>
          <p:nvPr/>
        </p:nvSpPr>
        <p:spPr>
          <a:xfrm>
            <a:off x="4164758" y="1804951"/>
            <a:ext cx="582211" cy="261610"/>
          </a:xfrm>
          <a:prstGeom prst="rect">
            <a:avLst/>
          </a:prstGeom>
          <a:noFill/>
        </p:spPr>
        <p:txBody>
          <a:bodyPr wrap="none" rtlCol="0">
            <a:spAutoFit/>
          </a:bodyPr>
          <a:lstStyle/>
          <a:p>
            <a:r>
              <a:rPr lang="en-US" sz="1100" dirty="0">
                <a:solidFill>
                  <a:schemeClr val="bg1"/>
                </a:solidFill>
                <a:sym typeface="Arial" charset="0"/>
              </a:rPr>
              <a:t>Sep’</a:t>
            </a:r>
            <a:r>
              <a:rPr lang="en-US" sz="1100" dirty="0" smtClean="0">
                <a:solidFill>
                  <a:schemeClr val="bg1"/>
                </a:solidFill>
                <a:sym typeface="Arial" charset="0"/>
              </a:rPr>
              <a:t>14</a:t>
            </a:r>
            <a:endParaRPr lang="en-US" sz="1100" dirty="0">
              <a:solidFill>
                <a:schemeClr val="bg1"/>
              </a:solidFill>
            </a:endParaRPr>
          </a:p>
        </p:txBody>
      </p:sp>
      <p:sp>
        <p:nvSpPr>
          <p:cNvPr id="105" name="TextBox 104"/>
          <p:cNvSpPr txBox="1"/>
          <p:nvPr/>
        </p:nvSpPr>
        <p:spPr>
          <a:xfrm>
            <a:off x="3829829" y="1958839"/>
            <a:ext cx="1189599" cy="215444"/>
          </a:xfrm>
          <a:prstGeom prst="rect">
            <a:avLst/>
          </a:prstGeom>
          <a:noFill/>
        </p:spPr>
        <p:txBody>
          <a:bodyPr wrap="none" rtlCol="0">
            <a:spAutoFit/>
          </a:bodyPr>
          <a:lstStyle/>
          <a:p>
            <a:r>
              <a:rPr lang="en-US" sz="800" dirty="0"/>
              <a:t>Special Activity </a:t>
            </a:r>
            <a:r>
              <a:rPr lang="en-US" sz="800" dirty="0" smtClean="0"/>
              <a:t>Airspace</a:t>
            </a:r>
            <a:endParaRPr lang="en-US" sz="800" dirty="0"/>
          </a:p>
        </p:txBody>
      </p:sp>
      <p:sp>
        <p:nvSpPr>
          <p:cNvPr id="106" name="Rounded Rectangle 105"/>
          <p:cNvSpPr/>
          <p:nvPr/>
        </p:nvSpPr>
        <p:spPr>
          <a:xfrm>
            <a:off x="2435503" y="5114221"/>
            <a:ext cx="1274901" cy="59616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3391400" y="4466587"/>
            <a:ext cx="2278576" cy="380160"/>
          </a:xfrm>
          <a:prstGeom prst="rect">
            <a:avLst/>
          </a:prstGeom>
          <a:gradFill>
            <a:gsLst>
              <a:gs pos="0">
                <a:srgbClr val="FFA2A1"/>
              </a:gs>
              <a:gs pos="35000">
                <a:schemeClr val="accent2">
                  <a:tint val="37000"/>
                  <a:satMod val="300000"/>
                </a:schemeClr>
              </a:gs>
              <a:gs pos="100000">
                <a:srgbClr val="FFD0D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9" name="Rectangle 108"/>
          <p:cNvSpPr/>
          <p:nvPr/>
        </p:nvSpPr>
        <p:spPr>
          <a:xfrm>
            <a:off x="4230826" y="5114221"/>
            <a:ext cx="3355460" cy="596160"/>
          </a:xfrm>
          <a:prstGeom prst="rect">
            <a:avLst/>
          </a:prstGeom>
          <a:gradFill>
            <a:gsLst>
              <a:gs pos="0">
                <a:schemeClr val="accent5">
                  <a:tint val="50000"/>
                  <a:satMod val="300000"/>
                </a:schemeClr>
              </a:gs>
              <a:gs pos="32000">
                <a:schemeClr val="accent5">
                  <a:tint val="37000"/>
                  <a:satMod val="300000"/>
                </a:schemeClr>
              </a:gs>
              <a:gs pos="100000">
                <a:srgbClr val="56BEC9"/>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2" name="TextBox 111"/>
          <p:cNvSpPr txBox="1"/>
          <p:nvPr/>
        </p:nvSpPr>
        <p:spPr>
          <a:xfrm>
            <a:off x="2652181" y="5057264"/>
            <a:ext cx="841546" cy="461665"/>
          </a:xfrm>
          <a:prstGeom prst="rect">
            <a:avLst/>
          </a:prstGeom>
          <a:noFill/>
        </p:spPr>
        <p:txBody>
          <a:bodyPr wrap="none" rtlCol="0">
            <a:spAutoFit/>
          </a:bodyPr>
          <a:lstStyle/>
          <a:p>
            <a:r>
              <a:rPr lang="en-US" sz="2400" dirty="0">
                <a:solidFill>
                  <a:schemeClr val="bg1"/>
                </a:solidFill>
                <a:sym typeface="Arial" charset="0"/>
              </a:rPr>
              <a:t>CIWS</a:t>
            </a:r>
            <a:endParaRPr lang="en-US" sz="2400" dirty="0"/>
          </a:p>
        </p:txBody>
      </p:sp>
      <p:sp>
        <p:nvSpPr>
          <p:cNvPr id="113" name="TextBox 112"/>
          <p:cNvSpPr txBox="1"/>
          <p:nvPr/>
        </p:nvSpPr>
        <p:spPr>
          <a:xfrm>
            <a:off x="2586710" y="5394397"/>
            <a:ext cx="993181" cy="315984"/>
          </a:xfrm>
          <a:prstGeom prst="rect">
            <a:avLst/>
          </a:prstGeom>
          <a:noFill/>
        </p:spPr>
        <p:txBody>
          <a:bodyPr wrap="none" rtlCol="0">
            <a:spAutoFit/>
          </a:bodyPr>
          <a:lstStyle/>
          <a:p>
            <a:pPr algn="ctr">
              <a:lnSpc>
                <a:spcPct val="90000"/>
              </a:lnSpc>
            </a:pPr>
            <a:r>
              <a:rPr lang="en-US" sz="800" dirty="0"/>
              <a:t>Corridor Integrated </a:t>
            </a:r>
            <a:endParaRPr lang="en-US" sz="800" dirty="0" smtClean="0"/>
          </a:p>
          <a:p>
            <a:pPr algn="ctr">
              <a:lnSpc>
                <a:spcPct val="90000"/>
              </a:lnSpc>
            </a:pPr>
            <a:r>
              <a:rPr lang="en-US" sz="800" dirty="0" smtClean="0"/>
              <a:t>Weather System</a:t>
            </a:r>
            <a:endParaRPr lang="en-US" sz="800" dirty="0"/>
          </a:p>
        </p:txBody>
      </p:sp>
      <p:sp>
        <p:nvSpPr>
          <p:cNvPr id="114" name="TextBox 113"/>
          <p:cNvSpPr txBox="1"/>
          <p:nvPr/>
        </p:nvSpPr>
        <p:spPr>
          <a:xfrm>
            <a:off x="4907834" y="5209731"/>
            <a:ext cx="2056973" cy="369332"/>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dirty="0">
                <a:solidFill>
                  <a:srgbClr val="595959"/>
                </a:solidFill>
                <a:sym typeface="Arial" charset="0"/>
              </a:rPr>
              <a:t>External </a:t>
            </a:r>
            <a:r>
              <a:rPr lang="en-US" dirty="0" smtClean="0">
                <a:solidFill>
                  <a:srgbClr val="595959"/>
                </a:solidFill>
                <a:sym typeface="Arial" charset="0"/>
              </a:rPr>
              <a:t>Consumers</a:t>
            </a:r>
            <a:endParaRPr lang="en-US" dirty="0">
              <a:solidFill>
                <a:srgbClr val="595959"/>
              </a:solidFill>
            </a:endParaRPr>
          </a:p>
        </p:txBody>
      </p:sp>
      <p:sp>
        <p:nvSpPr>
          <p:cNvPr id="116" name="TextBox 115"/>
          <p:cNvSpPr txBox="1"/>
          <p:nvPr/>
        </p:nvSpPr>
        <p:spPr>
          <a:xfrm>
            <a:off x="3927845" y="3319476"/>
            <a:ext cx="960119" cy="461665"/>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dirty="0" smtClean="0">
                <a:solidFill>
                  <a:schemeClr val="bg1"/>
                </a:solidFill>
              </a:rPr>
              <a:t>SWIM</a:t>
            </a:r>
            <a:endParaRPr lang="en-US" sz="2400" b="1" dirty="0">
              <a:ln>
                <a:prstDash val="solid"/>
              </a:ln>
              <a:solidFill>
                <a:schemeClr val="bg1"/>
              </a:solidFill>
              <a:effectLst>
                <a:outerShdw blurRad="88000" dist="50800" dir="5040000" algn="tl">
                  <a:schemeClr val="accent4">
                    <a:tint val="80000"/>
                    <a:satMod val="250000"/>
                    <a:alpha val="45000"/>
                  </a:schemeClr>
                </a:outerShdw>
              </a:effectLst>
            </a:endParaRPr>
          </a:p>
        </p:txBody>
      </p:sp>
      <p:sp>
        <p:nvSpPr>
          <p:cNvPr id="117" name="TextBox 116"/>
          <p:cNvSpPr txBox="1"/>
          <p:nvPr/>
        </p:nvSpPr>
        <p:spPr>
          <a:xfrm>
            <a:off x="3435192" y="4450156"/>
            <a:ext cx="854621" cy="369332"/>
          </a:xfrm>
          <a:prstGeom prst="rect">
            <a:avLst/>
          </a:prstGeom>
          <a:noFill/>
        </p:spPr>
        <p:txBody>
          <a:bodyPr wrap="none" rtlCol="0">
            <a:spAutoFit/>
          </a:bodyPr>
          <a:lstStyle/>
          <a:p>
            <a:r>
              <a:rPr lang="en-US" dirty="0" smtClean="0">
                <a:solidFill>
                  <a:schemeClr val="tx1">
                    <a:lumMod val="65000"/>
                    <a:lumOff val="35000"/>
                  </a:schemeClr>
                </a:solidFill>
              </a:rPr>
              <a:t>N E S G</a:t>
            </a:r>
            <a:endParaRPr lang="en-US" dirty="0">
              <a:solidFill>
                <a:schemeClr val="tx1">
                  <a:lumMod val="65000"/>
                  <a:lumOff val="35000"/>
                </a:schemeClr>
              </a:solidFill>
            </a:endParaRPr>
          </a:p>
        </p:txBody>
      </p:sp>
      <p:sp>
        <p:nvSpPr>
          <p:cNvPr id="118" name="TextBox 117"/>
          <p:cNvSpPr txBox="1"/>
          <p:nvPr/>
        </p:nvSpPr>
        <p:spPr>
          <a:xfrm>
            <a:off x="4132276" y="4467007"/>
            <a:ext cx="1511376" cy="307777"/>
          </a:xfrm>
          <a:prstGeom prst="rect">
            <a:avLst/>
          </a:prstGeom>
          <a:noFill/>
        </p:spPr>
        <p:txBody>
          <a:bodyPr wrap="none" rtlCol="0">
            <a:spAutoFit/>
          </a:bodyPr>
          <a:lstStyle/>
          <a:p>
            <a:r>
              <a:rPr lang="en-US" sz="1400" dirty="0" smtClean="0">
                <a:solidFill>
                  <a:srgbClr val="595959"/>
                </a:solidFill>
              </a:rPr>
              <a:t>- security gateway</a:t>
            </a:r>
            <a:endParaRPr lang="en-US" sz="1400" dirty="0">
              <a:solidFill>
                <a:srgbClr val="595959"/>
              </a:solidFill>
            </a:endParaRPr>
          </a:p>
        </p:txBody>
      </p:sp>
      <p:sp>
        <p:nvSpPr>
          <p:cNvPr id="122" name="TextBox 121"/>
          <p:cNvSpPr txBox="1"/>
          <p:nvPr/>
        </p:nvSpPr>
        <p:spPr>
          <a:xfrm>
            <a:off x="4247694" y="3914857"/>
            <a:ext cx="353764" cy="261610"/>
          </a:xfrm>
          <a:prstGeom prst="rect">
            <a:avLst/>
          </a:prstGeom>
          <a:noFill/>
        </p:spPr>
        <p:txBody>
          <a:bodyPr wrap="none" rtlCol="0">
            <a:spAutoFit/>
          </a:bodyPr>
          <a:lstStyle/>
          <a:p>
            <a:r>
              <a:rPr lang="en-US" sz="1100" dirty="0" smtClean="0">
                <a:solidFill>
                  <a:srgbClr val="595959"/>
                </a:solidFill>
              </a:rPr>
              <a:t>FTI</a:t>
            </a:r>
            <a:endParaRPr lang="en-US" sz="1100" dirty="0">
              <a:solidFill>
                <a:srgbClr val="595959"/>
              </a:solidFill>
            </a:endParaRPr>
          </a:p>
        </p:txBody>
      </p:sp>
      <p:cxnSp>
        <p:nvCxnSpPr>
          <p:cNvPr id="5" name="Straight Connector 4"/>
          <p:cNvCxnSpPr>
            <a:stCxn id="68" idx="3"/>
          </p:cNvCxnSpPr>
          <p:nvPr/>
        </p:nvCxnSpPr>
        <p:spPr>
          <a:xfrm>
            <a:off x="3072954" y="3197973"/>
            <a:ext cx="318446" cy="157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14452" y="2637176"/>
            <a:ext cx="313393" cy="524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19428" y="2611206"/>
            <a:ext cx="308334" cy="574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2" idx="1"/>
          </p:cNvCxnSpPr>
          <p:nvPr/>
        </p:nvCxnSpPr>
        <p:spPr>
          <a:xfrm flipH="1">
            <a:off x="5562600" y="3185311"/>
            <a:ext cx="255171" cy="203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1" idx="4"/>
          </p:cNvCxnSpPr>
          <p:nvPr/>
        </p:nvCxnSpPr>
        <p:spPr>
          <a:xfrm>
            <a:off x="4422493" y="4156864"/>
            <a:ext cx="0" cy="31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023265" y="4846747"/>
            <a:ext cx="1066599" cy="267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09" idx="0"/>
          </p:cNvCxnSpPr>
          <p:nvPr/>
        </p:nvCxnSpPr>
        <p:spPr>
          <a:xfrm>
            <a:off x="4746969" y="4846747"/>
            <a:ext cx="1161587" cy="267474"/>
          </a:xfrm>
          <a:prstGeom prst="line">
            <a:avLst/>
          </a:prstGeom>
        </p:spPr>
        <p:style>
          <a:lnRef idx="1">
            <a:schemeClr val="accent1"/>
          </a:lnRef>
          <a:fillRef idx="0">
            <a:schemeClr val="accent1"/>
          </a:fillRef>
          <a:effectRef idx="0">
            <a:schemeClr val="accent1"/>
          </a:effectRef>
          <a:fontRef idx="minor">
            <a:schemeClr val="tx1"/>
          </a:fontRef>
        </p:style>
      </p:cxnSp>
      <p:sp>
        <p:nvSpPr>
          <p:cNvPr id="69" name="Slide Number Placeholder 1"/>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2500" smtClean="0"/>
              <a:pPr/>
              <a:t>9</a:t>
            </a:fld>
            <a:endParaRPr lang="en-US" sz="2500" dirty="0"/>
          </a:p>
        </p:txBody>
      </p:sp>
    </p:spTree>
    <p:extLst>
      <p:ext uri="{BB962C8B-B14F-4D97-AF65-F5344CB8AC3E}">
        <p14:creationId xmlns:p14="http://schemas.microsoft.com/office/powerpoint/2010/main" val="636750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975</Words>
  <Application>Microsoft Office PowerPoint</Application>
  <PresentationFormat>On-screen Show (4:3)</PresentationFormat>
  <Paragraphs>181</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Agenda</vt:lpstr>
      <vt:lpstr>PowerPoint Presentation</vt:lpstr>
      <vt:lpstr>PowerPoint Presentation</vt:lpstr>
      <vt:lpstr>PowerPoint Presentation</vt:lpstr>
      <vt:lpstr>SWIM: Information Access to Transform the Aviation Community </vt:lpstr>
      <vt:lpstr>NextGen Information Sharing Architecture</vt:lpstr>
      <vt:lpstr>SWIM Infrastructure Deployment NAS Enterprise Messaging Service (NEMS)</vt:lpstr>
      <vt:lpstr>PowerPoint Presentation</vt:lpstr>
      <vt:lpstr>AIM FNS Available via SWIM</vt:lpstr>
      <vt:lpstr>AIM FNS Available via SWIM (cont.)</vt:lpstr>
      <vt:lpstr>Assumptions</vt:lpstr>
      <vt:lpstr>Technologies</vt:lpstr>
      <vt:lpstr>Federal NOTAM System – NOTAM Distribution Service Overview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NOTAM Industry Day</dc:title>
  <dc:creator>Mumford, Sarah E.</dc:creator>
  <cp:lastModifiedBy>Adam M. Gerhardt (TASC)</cp:lastModifiedBy>
  <cp:revision>32</cp:revision>
  <dcterms:created xsi:type="dcterms:W3CDTF">2012-06-25T19:22:03Z</dcterms:created>
  <dcterms:modified xsi:type="dcterms:W3CDTF">2014-08-01T15:03:12Z</dcterms:modified>
</cp:coreProperties>
</file>