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6" r:id="rId4"/>
    <p:sldId id="268" r:id="rId5"/>
    <p:sldId id="269" r:id="rId6"/>
    <p:sldId id="270" r:id="rId7"/>
    <p:sldId id="271" r:id="rId8"/>
    <p:sldId id="272" r:id="rId9"/>
    <p:sldId id="277" r:id="rId10"/>
    <p:sldId id="279" r:id="rId11"/>
    <p:sldId id="280" r:id="rId12"/>
    <p:sldId id="281" r:id="rId13"/>
    <p:sldId id="264" r:id="rId14"/>
    <p:sldId id="263" r:id="rId15"/>
    <p:sldId id="282" r:id="rId16"/>
    <p:sldId id="283" r:id="rId17"/>
    <p:sldId id="262" r:id="rId18"/>
    <p:sldId id="261" r:id="rId19"/>
    <p:sldId id="284" r:id="rId20"/>
    <p:sldId id="260" r:id="rId21"/>
    <p:sldId id="2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2B5"/>
    <a:srgbClr val="53B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63" autoAdjust="0"/>
  </p:normalViewPr>
  <p:slideViewPr>
    <p:cSldViewPr>
      <p:cViewPr>
        <p:scale>
          <a:sx n="85" d="100"/>
          <a:sy n="85" d="100"/>
        </p:scale>
        <p:origin x="-936"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5C8A7-0A7D-42FA-90DE-370FA7BB5216}" type="datetimeFigureOut">
              <a:rPr lang="en-GB" smtClean="0"/>
              <a:t>20/08/2014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FB0A3A-0044-443C-BB7F-63140B00791E}" type="slidenum">
              <a:rPr lang="en-GB" smtClean="0"/>
              <a:t>‹#›</a:t>
            </a:fld>
            <a:endParaRPr lang="en-GB"/>
          </a:p>
        </p:txBody>
      </p:sp>
    </p:spTree>
    <p:extLst>
      <p:ext uri="{BB962C8B-B14F-4D97-AF65-F5344CB8AC3E}">
        <p14:creationId xmlns:p14="http://schemas.microsoft.com/office/powerpoint/2010/main" val="282098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presentation will look at the Digital NOTAM developments from an international perspective, highlighting aspects such as specifications, trials and initial implementations, tools provided by industry, challenges to world-wide implementation. </a:t>
            </a:r>
          </a:p>
          <a:p>
            <a:r>
              <a:rPr lang="en-GB" sz="1200" kern="1200" dirty="0" smtClean="0">
                <a:solidFill>
                  <a:schemeClr val="tx1"/>
                </a:solidFill>
                <a:effectLst/>
                <a:latin typeface="+mn-lt"/>
                <a:ea typeface="+mn-ea"/>
                <a:cs typeface="+mn-cs"/>
              </a:rPr>
              <a:t>Almost one million international NOTAM are issued every year by the 191 ICAO Member States. This is three times more than 15 years ago. Around 30 000 NOTAM are in force world-wide at every moment. It represents a huge amount of data, which has direct impact on the safety and efficiency of air navigation and of air traffic management operations.  Only digital data processing will allow the ATM system to stay on top of this constantly growing set of dynamic information. Digital NOTAM promises include more intelligent data filtering and presentation for all phases of flight, graphics, automatic data validation, up-to-date data for automatic processes in ATC and on-board the aircraft. </a:t>
            </a:r>
            <a:endParaRPr lang="en-GB" dirty="0"/>
          </a:p>
        </p:txBody>
      </p:sp>
      <p:sp>
        <p:nvSpPr>
          <p:cNvPr id="4" name="Slide Number Placeholder 3"/>
          <p:cNvSpPr>
            <a:spLocks noGrp="1"/>
          </p:cNvSpPr>
          <p:nvPr>
            <p:ph type="sldNum" sz="quarter" idx="10"/>
          </p:nvPr>
        </p:nvSpPr>
        <p:spPr/>
        <p:txBody>
          <a:bodyPr/>
          <a:lstStyle/>
          <a:p>
            <a:fld id="{A5FB0A3A-0044-443C-BB7F-63140B00791E}" type="slidenum">
              <a:rPr lang="en-GB" smtClean="0"/>
              <a:t>2</a:t>
            </a:fld>
            <a:endParaRPr lang="en-GB"/>
          </a:p>
        </p:txBody>
      </p:sp>
    </p:spTree>
    <p:extLst>
      <p:ext uri="{BB962C8B-B14F-4D97-AF65-F5344CB8AC3E}">
        <p14:creationId xmlns:p14="http://schemas.microsoft.com/office/powerpoint/2010/main" val="179597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eaLnBrk="1" hangingPunct="1">
              <a:lnSpc>
                <a:spcPct val="90000"/>
              </a:lnSpc>
            </a:pPr>
            <a:endParaRPr lang="en-GB"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pPr eaLnBrk="1" hangingPunct="1">
              <a:spcBef>
                <a:spcPct val="0"/>
              </a:spcBef>
            </a:pPr>
            <a:r>
              <a:rPr lang="en-GB" smtClean="0">
                <a:solidFill>
                  <a:srgbClr val="003366"/>
                </a:solidFill>
              </a:rPr>
              <a:t>Note that original NOTAM had QRTCA as Q code.</a:t>
            </a: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7027" name="Rectangle 3"/>
          <p:cNvSpPr>
            <a:spLocks noGrp="1" noChangeArrowheads="1"/>
          </p:cNvSpPr>
          <p:nvPr>
            <p:ph type="body" idx="1"/>
          </p:nvPr>
        </p:nvSpPr>
        <p:spPr/>
        <p:txBody>
          <a:bodyPr/>
          <a:lstStyle/>
          <a:p>
            <a:r>
              <a:rPr lang="en-US"/>
              <a:t>Digital data is much more clear/precise than free text:</a:t>
            </a:r>
          </a:p>
          <a:p>
            <a:pPr>
              <a:buFontTx/>
              <a:buChar char="-"/>
            </a:pPr>
            <a:r>
              <a:rPr lang="en-US"/>
              <a:t>Position of obstacles</a:t>
            </a:r>
          </a:p>
          <a:p>
            <a:pPr>
              <a:buFontTx/>
              <a:buChar char="-"/>
            </a:pPr>
            <a:r>
              <a:rPr lang="en-US"/>
              <a:t>Shape of restricted airspace</a:t>
            </a:r>
          </a:p>
          <a:p>
            <a:pPr>
              <a:buFontTx/>
              <a:buChar char="-"/>
            </a:pPr>
            <a:r>
              <a:rPr lang="en-US"/>
              <a:t>Schedules</a:t>
            </a:r>
          </a:p>
          <a:p>
            <a:pPr>
              <a:buFontTx/>
              <a:buChar char="-"/>
            </a:pPr>
            <a:r>
              <a:rPr lang="en-US"/>
              <a:t>Etc.</a:t>
            </a:r>
          </a:p>
          <a:p>
            <a:endParaRPr lang="en-US"/>
          </a:p>
          <a:p>
            <a:r>
              <a:rPr lang="en-US"/>
              <a:t>Digital data enables much more automatic validation checks:</a:t>
            </a:r>
          </a:p>
          <a:p>
            <a:pPr>
              <a:buFontTx/>
              <a:buChar char="-"/>
            </a:pPr>
            <a:r>
              <a:rPr lang="en-US"/>
              <a:t>For example, if THR is displaced, check if declared distances and OCA/OCH have been modified, etc.</a:t>
            </a:r>
          </a:p>
          <a:p>
            <a:pPr>
              <a:buFontTx/>
              <a:buChar char="-"/>
            </a:pPr>
            <a:r>
              <a:rPr lang="en-US"/>
              <a:t>Or, check the shape and location of a temporary restricted area</a:t>
            </a:r>
          </a:p>
          <a:p>
            <a:pPr>
              <a:buFontTx/>
              <a:buChar char="-"/>
            </a:pPr>
            <a:r>
              <a:rPr lang="en-US"/>
              <a:t>Check the shape and location of the airport surfaces that are work in progress or temporarily closed</a:t>
            </a:r>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81DA8-CB38-479E-913F-539868EFE85B}"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581DA8-CB38-479E-913F-539868EFE85B}"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581DA8-CB38-479E-913F-539868EFE85B}" type="datetimeFigureOut">
              <a:rPr lang="en-US" smtClean="0"/>
              <a:pPr/>
              <a:t>8/20/2014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581DA8-CB38-479E-913F-539868EFE85B}" type="datetimeFigureOut">
              <a:rPr lang="en-US" smtClean="0"/>
              <a:pPr/>
              <a:t>8/20/2014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81DA8-CB38-479E-913F-539868EFE85B}" type="datetimeFigureOut">
              <a:rPr lang="en-US" smtClean="0"/>
              <a:pPr/>
              <a:t>8/20/2014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746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81DA8-CB38-479E-913F-539868EFE85B}"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81DA8-CB38-479E-913F-539868EFE85B}"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3AC8-C928-4384-ADC3-85EBF3B358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81DA8-CB38-479E-913F-539868EFE85B}" type="datetimeFigureOut">
              <a:rPr lang="en-US" smtClean="0"/>
              <a:pPr/>
              <a:t>8/20/2014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93AC8-C928-4384-ADC3-85EBF3B358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37.emf"/><Relationship Id="rId5" Type="http://schemas.openxmlformats.org/officeDocument/2006/relationships/image" Target="../media/image36.jpe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9.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9.emf"/><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hyperlink" Target="http://www.omg.org/spec/SBVR/1.1/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3" Type="http://schemas.openxmlformats.org/officeDocument/2006/relationships/hyperlink" Target="mailto:Eduard.porosnicu@eurocontrol.int"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www.aixm.aero" TargetMode="External"/><Relationship Id="rId4" Type="http://schemas.openxmlformats.org/officeDocument/2006/relationships/hyperlink" Target="http://www.eurocontrol.int/articles/digital-notam-phase-3-p-2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notesSlide" Target="../notesSlides/notesSlide2.xml"/><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slideLayout" Target="../slideLayouts/slideLayout2.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themeOverride" Target="../theme/themeOverride3.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3.jp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32.wmf"/><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33.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646093"/>
            <a:ext cx="4419600" cy="954107"/>
          </a:xfrm>
          <a:prstGeom prst="rect">
            <a:avLst/>
          </a:prstGeom>
          <a:noFill/>
        </p:spPr>
        <p:txBody>
          <a:bodyPr wrap="square" rtlCol="0">
            <a:spAutoFit/>
          </a:bodyPr>
          <a:lstStyle/>
          <a:p>
            <a:pPr algn="ctr"/>
            <a:r>
              <a:rPr lang="en-US" sz="2800" i="1" dirty="0" smtClean="0">
                <a:solidFill>
                  <a:schemeClr val="bg1"/>
                </a:solidFill>
                <a:latin typeface="Times New Roman" pitchFamily="18" charset="0"/>
                <a:cs typeface="Times New Roman" pitchFamily="18" charset="0"/>
              </a:rPr>
              <a:t>Delivering Digital</a:t>
            </a:r>
          </a:p>
          <a:p>
            <a:pPr algn="ctr"/>
            <a:r>
              <a:rPr lang="en-US" sz="2800" i="1" dirty="0" smtClean="0">
                <a:solidFill>
                  <a:schemeClr val="bg1"/>
                </a:solidFill>
                <a:latin typeface="Times New Roman" pitchFamily="18" charset="0"/>
                <a:cs typeface="Times New Roman" pitchFamily="18" charset="0"/>
              </a:rPr>
              <a:t>NOTAMs</a:t>
            </a:r>
            <a:endParaRPr lang="en-US" sz="2800" i="1" dirty="0">
              <a:solidFill>
                <a:schemeClr val="bg1"/>
              </a:solidFill>
              <a:latin typeface="Times New Roman" pitchFamily="18" charset="0"/>
              <a:cs typeface="Times New Roman" pitchFamily="18" charset="0"/>
            </a:endParaRPr>
          </a:p>
        </p:txBody>
      </p:sp>
      <p:sp>
        <p:nvSpPr>
          <p:cNvPr id="3" name="TextBox 2"/>
          <p:cNvSpPr txBox="1"/>
          <p:nvPr/>
        </p:nvSpPr>
        <p:spPr>
          <a:xfrm>
            <a:off x="152400" y="1905000"/>
            <a:ext cx="4648200" cy="3046988"/>
          </a:xfrm>
          <a:prstGeom prst="rect">
            <a:avLst/>
          </a:prstGeom>
          <a:noFill/>
        </p:spPr>
        <p:txBody>
          <a:bodyPr wrap="square" rtlCol="0">
            <a:spAutoFit/>
          </a:bodyPr>
          <a:lstStyle/>
          <a:p>
            <a:pPr algn="ctr"/>
            <a:r>
              <a:rPr lang="en-US" sz="4800" dirty="0">
                <a:solidFill>
                  <a:srgbClr val="F5F2B5"/>
                </a:solidFill>
              </a:rPr>
              <a:t>Progress of Digital NOTAM Development and Implementation </a:t>
            </a:r>
          </a:p>
        </p:txBody>
      </p:sp>
      <p:sp>
        <p:nvSpPr>
          <p:cNvPr id="4" name="TextBox 3"/>
          <p:cNvSpPr txBox="1"/>
          <p:nvPr/>
        </p:nvSpPr>
        <p:spPr>
          <a:xfrm>
            <a:off x="381000" y="5486400"/>
            <a:ext cx="4419600" cy="1323439"/>
          </a:xfrm>
          <a:prstGeom prst="rect">
            <a:avLst/>
          </a:prstGeom>
          <a:noFill/>
        </p:spPr>
        <p:txBody>
          <a:bodyPr wrap="square" rtlCol="0">
            <a:spAutoFit/>
          </a:bodyPr>
          <a:lstStyle/>
          <a:p>
            <a:r>
              <a:rPr lang="en-US" sz="2000" i="1" dirty="0" smtClean="0">
                <a:solidFill>
                  <a:schemeClr val="bg1"/>
                </a:solidFill>
                <a:latin typeface="Times New Roman" pitchFamily="18" charset="0"/>
                <a:cs typeface="Times New Roman" pitchFamily="18" charset="0"/>
              </a:rPr>
              <a:t>Presented By:  Eduard </a:t>
            </a:r>
            <a:r>
              <a:rPr lang="en-US" sz="2000" i="1" dirty="0" err="1" smtClean="0">
                <a:solidFill>
                  <a:schemeClr val="bg1"/>
                </a:solidFill>
                <a:latin typeface="Times New Roman" pitchFamily="18" charset="0"/>
                <a:cs typeface="Times New Roman" pitchFamily="18" charset="0"/>
              </a:rPr>
              <a:t>Porosnicu</a:t>
            </a:r>
            <a:r>
              <a:rPr lang="en-US" sz="2000" i="1" dirty="0" smtClean="0">
                <a:solidFill>
                  <a:schemeClr val="bg1"/>
                </a:solidFill>
                <a:latin typeface="Times New Roman" pitchFamily="18" charset="0"/>
                <a:cs typeface="Times New Roman" pitchFamily="18" charset="0"/>
              </a:rPr>
              <a:t> (</a:t>
            </a:r>
            <a:r>
              <a:rPr lang="en-US" sz="2000" i="1" dirty="0" err="1" smtClean="0">
                <a:solidFill>
                  <a:schemeClr val="bg1"/>
                </a:solidFill>
                <a:latin typeface="Times New Roman" pitchFamily="18" charset="0"/>
                <a:cs typeface="Times New Roman" pitchFamily="18" charset="0"/>
              </a:rPr>
              <a:t>Eurocontrol</a:t>
            </a:r>
            <a:r>
              <a:rPr lang="en-US" sz="2000" i="1" dirty="0" smtClean="0">
                <a:solidFill>
                  <a:schemeClr val="bg1"/>
                </a:solidFill>
                <a:latin typeface="Times New Roman" pitchFamily="18" charset="0"/>
                <a:cs typeface="Times New Roman" pitchFamily="18" charset="0"/>
              </a:rPr>
              <a:t>)</a:t>
            </a:r>
          </a:p>
          <a:p>
            <a:endParaRPr lang="en-US" sz="2000" i="1" dirty="0" smtClean="0">
              <a:solidFill>
                <a:schemeClr val="bg1"/>
              </a:solidFill>
              <a:latin typeface="Times New Roman" pitchFamily="18" charset="0"/>
              <a:cs typeface="Times New Roman" pitchFamily="18" charset="0"/>
            </a:endParaRPr>
          </a:p>
          <a:p>
            <a:r>
              <a:rPr lang="en-US" sz="2000" i="1" dirty="0" smtClean="0">
                <a:solidFill>
                  <a:schemeClr val="bg1"/>
                </a:solidFill>
                <a:latin typeface="Times New Roman" pitchFamily="18" charset="0"/>
                <a:cs typeface="Times New Roman" pitchFamily="18" charset="0"/>
              </a:rPr>
              <a:t>Date:</a:t>
            </a:r>
            <a:r>
              <a:rPr lang="en-US" sz="2000" i="1" dirty="0">
                <a:solidFill>
                  <a:schemeClr val="bg1"/>
                </a:solidFill>
                <a:latin typeface="Times New Roman" pitchFamily="18" charset="0"/>
                <a:cs typeface="Times New Roman" pitchFamily="18" charset="0"/>
              </a:rPr>
              <a:t> </a:t>
            </a:r>
            <a:r>
              <a:rPr lang="en-US" sz="2000" i="1" dirty="0" smtClean="0">
                <a:solidFill>
                  <a:schemeClr val="bg1"/>
                </a:solidFill>
                <a:latin typeface="Times New Roman" pitchFamily="18" charset="0"/>
                <a:cs typeface="Times New Roman" pitchFamily="18" charset="0"/>
              </a:rPr>
              <a:t> August 25</a:t>
            </a:r>
            <a:r>
              <a:rPr lang="en-US" sz="2000" i="1" baseline="30000" dirty="0" smtClean="0">
                <a:solidFill>
                  <a:schemeClr val="bg1"/>
                </a:solidFill>
                <a:latin typeface="Times New Roman" pitchFamily="18" charset="0"/>
                <a:cs typeface="Times New Roman" pitchFamily="18" charset="0"/>
              </a:rPr>
              <a:t>th</a:t>
            </a:r>
            <a:r>
              <a:rPr lang="en-US" sz="2000" i="1" dirty="0">
                <a:solidFill>
                  <a:schemeClr val="bg1"/>
                </a:solidFill>
                <a:latin typeface="Times New Roman" pitchFamily="18" charset="0"/>
                <a:cs typeface="Times New Roman" pitchFamily="18" charset="0"/>
              </a:rPr>
              <a:t>,</a:t>
            </a:r>
            <a:r>
              <a:rPr lang="en-US" sz="2000" i="1" dirty="0" smtClean="0">
                <a:solidFill>
                  <a:schemeClr val="bg1"/>
                </a:solidFill>
                <a:latin typeface="Times New Roman" pitchFamily="18" charset="0"/>
                <a:cs typeface="Times New Roman" pitchFamily="18" charset="0"/>
              </a:rPr>
              <a:t> 2014</a:t>
            </a:r>
            <a:endParaRPr lang="en-US" sz="2000" i="1"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03814" y="1747401"/>
            <a:ext cx="7956618" cy="3046988"/>
          </a:xfrm>
          <a:prstGeom prst="rect">
            <a:avLst/>
          </a:prstGeom>
        </p:spPr>
        <p:txBody>
          <a:bodyPr wrap="square">
            <a:spAutoFit/>
          </a:bodyPr>
          <a:lstStyle/>
          <a:p>
            <a:r>
              <a:rPr lang="en-US" sz="2400"/>
              <a:t>A0001/14 NOTAMN</a:t>
            </a:r>
          </a:p>
          <a:p>
            <a:r>
              <a:rPr lang="en-US" sz="2400"/>
              <a:t>Q)EADL/QRRCA/IV/BO/W/000/420/5221N00745W050</a:t>
            </a:r>
          </a:p>
          <a:p>
            <a:r>
              <a:rPr lang="en-US" sz="2400" smtClean="0"/>
              <a:t>A)EADL </a:t>
            </a:r>
            <a:endParaRPr lang="en-US" sz="2400"/>
          </a:p>
          <a:p>
            <a:r>
              <a:rPr lang="en-US" sz="2400"/>
              <a:t>B)1406132300 C)1407010800</a:t>
            </a:r>
          </a:p>
          <a:p>
            <a:r>
              <a:rPr lang="en-US" sz="2400"/>
              <a:t>D)DAILY 0000-0800 2300-2359</a:t>
            </a:r>
          </a:p>
          <a:p>
            <a:r>
              <a:rPr lang="en-US" sz="2400"/>
              <a:t>E)RESTRICTED AREA </a:t>
            </a:r>
            <a:r>
              <a:rPr lang="en-US" sz="2400" smtClean="0"/>
              <a:t>R736AB </a:t>
            </a:r>
            <a:r>
              <a:rPr lang="en-US" sz="2400"/>
              <a:t>TOWNSVILLE ACTIVE, MILITARY OPERATIONS.</a:t>
            </a:r>
          </a:p>
          <a:p>
            <a:r>
              <a:rPr lang="en-US" sz="2400"/>
              <a:t>F) </a:t>
            </a:r>
            <a:r>
              <a:rPr lang="en-US" sz="2400" smtClean="0"/>
              <a:t>SFC G) FL420</a:t>
            </a:r>
            <a:endParaRPr lang="de-DE" sz="2400"/>
          </a:p>
        </p:txBody>
      </p:sp>
      <p:sp>
        <p:nvSpPr>
          <p:cNvPr id="15363" name="Rectangle 3"/>
          <p:cNvSpPr>
            <a:spLocks noGrp="1" noChangeArrowheads="1"/>
          </p:cNvSpPr>
          <p:nvPr>
            <p:ph type="title"/>
          </p:nvPr>
        </p:nvSpPr>
        <p:spPr/>
        <p:txBody>
          <a:bodyPr>
            <a:normAutofit fontScale="90000"/>
          </a:bodyPr>
          <a:lstStyle/>
          <a:p>
            <a:pPr algn="l" eaLnBrk="1" hangingPunct="1"/>
            <a:r>
              <a:rPr lang="en-US" dirty="0" smtClean="0"/>
              <a:t>Legacy NOTAM</a:t>
            </a:r>
            <a:r>
              <a:rPr lang="en-GB" dirty="0" smtClean="0"/>
              <a:t> message</a:t>
            </a:r>
            <a:br>
              <a:rPr lang="en-GB" dirty="0" smtClean="0"/>
            </a:br>
            <a:r>
              <a:rPr lang="en-GB" dirty="0" smtClean="0"/>
              <a:t>(automatic generation)</a:t>
            </a:r>
          </a:p>
        </p:txBody>
      </p:sp>
      <p:sp>
        <p:nvSpPr>
          <p:cNvPr id="464900" name="Rectangle 4"/>
          <p:cNvSpPr>
            <a:spLocks noChangeArrowheads="1"/>
          </p:cNvSpPr>
          <p:nvPr/>
        </p:nvSpPr>
        <p:spPr bwMode="auto">
          <a:xfrm>
            <a:off x="518916" y="2904929"/>
            <a:ext cx="2103120" cy="342900"/>
          </a:xfrm>
          <a:prstGeom prst="rect">
            <a:avLst/>
          </a:prstGeom>
          <a:noFill/>
          <a:ln w="9525">
            <a:solidFill>
              <a:srgbClr val="FE180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1" name="Rectangle 5"/>
          <p:cNvSpPr>
            <a:spLocks noChangeArrowheads="1"/>
          </p:cNvSpPr>
          <p:nvPr/>
        </p:nvSpPr>
        <p:spPr bwMode="auto">
          <a:xfrm>
            <a:off x="2642616" y="2904929"/>
            <a:ext cx="2158189" cy="342900"/>
          </a:xfrm>
          <a:prstGeom prst="rect">
            <a:avLst/>
          </a:prstGeom>
          <a:noFill/>
          <a:ln w="9525">
            <a:solidFill>
              <a:srgbClr val="FE180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2" name="Rectangle 6"/>
          <p:cNvSpPr>
            <a:spLocks noChangeArrowheads="1"/>
          </p:cNvSpPr>
          <p:nvPr/>
        </p:nvSpPr>
        <p:spPr bwMode="auto">
          <a:xfrm>
            <a:off x="902235" y="3659444"/>
            <a:ext cx="2806693" cy="342900"/>
          </a:xfrm>
          <a:prstGeom prst="rect">
            <a:avLst/>
          </a:prstGeom>
          <a:noFill/>
          <a:ln w="9525">
            <a:solidFill>
              <a:srgbClr val="FE180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3" name="Rectangle 7"/>
          <p:cNvSpPr>
            <a:spLocks noChangeArrowheads="1"/>
          </p:cNvSpPr>
          <p:nvPr/>
        </p:nvSpPr>
        <p:spPr bwMode="auto">
          <a:xfrm>
            <a:off x="3749865" y="3649975"/>
            <a:ext cx="1254183" cy="352369"/>
          </a:xfrm>
          <a:prstGeom prst="rect">
            <a:avLst/>
          </a:prstGeom>
          <a:noFill/>
          <a:ln w="9525">
            <a:solidFill>
              <a:srgbClr val="FE180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4" name="Rectangle 8"/>
          <p:cNvSpPr>
            <a:spLocks noChangeArrowheads="1"/>
          </p:cNvSpPr>
          <p:nvPr/>
        </p:nvSpPr>
        <p:spPr bwMode="auto">
          <a:xfrm>
            <a:off x="5004048" y="3649975"/>
            <a:ext cx="2016224" cy="352369"/>
          </a:xfrm>
          <a:prstGeom prst="rect">
            <a:avLst/>
          </a:prstGeom>
          <a:noFill/>
          <a:ln w="9525">
            <a:solidFill>
              <a:srgbClr val="FE180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5" name="Rectangle 9"/>
          <p:cNvSpPr>
            <a:spLocks noChangeArrowheads="1"/>
          </p:cNvSpPr>
          <p:nvPr/>
        </p:nvSpPr>
        <p:spPr bwMode="auto">
          <a:xfrm>
            <a:off x="518916" y="4365104"/>
            <a:ext cx="3333004" cy="357277"/>
          </a:xfrm>
          <a:prstGeom prst="rect">
            <a:avLst/>
          </a:prstGeom>
          <a:noFill/>
          <a:ln w="9525">
            <a:solidFill>
              <a:srgbClr val="FE180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6" name="Rectangle 10"/>
          <p:cNvSpPr>
            <a:spLocks noChangeArrowheads="1"/>
          </p:cNvSpPr>
          <p:nvPr/>
        </p:nvSpPr>
        <p:spPr bwMode="auto">
          <a:xfrm>
            <a:off x="7040880" y="3661288"/>
            <a:ext cx="1244772" cy="342900"/>
          </a:xfrm>
          <a:prstGeom prst="rect">
            <a:avLst/>
          </a:prstGeom>
          <a:noFill/>
          <a:ln w="9525">
            <a:solidFill>
              <a:srgbClr val="FE180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4907" name="Rectangle 11"/>
          <p:cNvSpPr>
            <a:spLocks noChangeArrowheads="1"/>
          </p:cNvSpPr>
          <p:nvPr/>
        </p:nvSpPr>
        <p:spPr bwMode="auto">
          <a:xfrm>
            <a:off x="530458" y="4002344"/>
            <a:ext cx="3609494" cy="342900"/>
          </a:xfrm>
          <a:prstGeom prst="rect">
            <a:avLst/>
          </a:prstGeom>
          <a:noFill/>
          <a:ln w="9525">
            <a:solidFill>
              <a:srgbClr val="FE180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4"/>
          <p:cNvSpPr>
            <a:spLocks noChangeArrowheads="1"/>
          </p:cNvSpPr>
          <p:nvPr/>
        </p:nvSpPr>
        <p:spPr bwMode="auto">
          <a:xfrm>
            <a:off x="530458" y="3307075"/>
            <a:ext cx="4473590" cy="342900"/>
          </a:xfrm>
          <a:prstGeom prst="rect">
            <a:avLst/>
          </a:prstGeom>
          <a:noFill/>
          <a:ln w="9525">
            <a:solidFill>
              <a:srgbClr val="FE1806"/>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5237885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algn="l"/>
            <a:r>
              <a:rPr lang="en-US" dirty="0"/>
              <a:t>Benefits – </a:t>
            </a:r>
            <a:r>
              <a:rPr lang="en-US" dirty="0" smtClean="0"/>
              <a:t>data </a:t>
            </a:r>
            <a:r>
              <a:rPr lang="en-US" dirty="0"/>
              <a:t>quality</a:t>
            </a:r>
            <a:endParaRPr lang="en-GB" dirty="0"/>
          </a:p>
        </p:txBody>
      </p:sp>
      <p:pic>
        <p:nvPicPr>
          <p:cNvPr id="256003" name="Picture 3" descr="event-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1427163"/>
            <a:ext cx="4256088" cy="4478337"/>
          </a:xfrm>
          <a:prstGeom prst="rect">
            <a:avLst/>
          </a:prstGeom>
          <a:noFill/>
          <a:extLst>
            <a:ext uri="{909E8E84-426E-40DD-AFC4-6F175D3DCCD1}">
              <a14:hiddenFill xmlns:a14="http://schemas.microsoft.com/office/drawing/2010/main">
                <a:solidFill>
                  <a:srgbClr val="FFFFFF"/>
                </a:solidFill>
              </a14:hiddenFill>
            </a:ext>
          </a:extLst>
        </p:spPr>
      </p:pic>
      <p:sp>
        <p:nvSpPr>
          <p:cNvPr id="256004" name="Text Box 4"/>
          <p:cNvSpPr txBox="1">
            <a:spLocks noChangeArrowheads="1"/>
          </p:cNvSpPr>
          <p:nvPr/>
        </p:nvSpPr>
        <p:spPr bwMode="auto">
          <a:xfrm>
            <a:off x="4900613" y="1603375"/>
            <a:ext cx="4243387"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0"/>
              </a:spcBef>
              <a:buFontTx/>
              <a:buNone/>
            </a:pPr>
            <a:r>
              <a:rPr lang="en-US" sz="1800" b="0" i="1">
                <a:solidFill>
                  <a:srgbClr val="009900"/>
                </a:solidFill>
              </a:rPr>
              <a:t>Digital data: </a:t>
            </a:r>
          </a:p>
          <a:p>
            <a:pPr>
              <a:spcBef>
                <a:spcPct val="0"/>
              </a:spcBef>
            </a:pPr>
            <a:r>
              <a:rPr lang="en-US" sz="1800" b="0" i="1">
                <a:solidFill>
                  <a:srgbClr val="009900"/>
                </a:solidFill>
              </a:rPr>
              <a:t> clearer / more precise than free text</a:t>
            </a:r>
          </a:p>
          <a:p>
            <a:pPr>
              <a:spcBef>
                <a:spcPct val="0"/>
              </a:spcBef>
            </a:pPr>
            <a:r>
              <a:rPr lang="en-US" sz="1800" b="0" i="1">
                <a:solidFill>
                  <a:srgbClr val="009900"/>
                </a:solidFill>
              </a:rPr>
              <a:t> enables validation</a:t>
            </a:r>
          </a:p>
          <a:p>
            <a:pPr lvl="1">
              <a:spcBef>
                <a:spcPct val="0"/>
              </a:spcBef>
            </a:pPr>
            <a:r>
              <a:rPr lang="en-US" sz="1800" b="0" i="1">
                <a:solidFill>
                  <a:srgbClr val="009900"/>
                </a:solidFill>
              </a:rPr>
              <a:t> automatic by the system</a:t>
            </a:r>
          </a:p>
          <a:p>
            <a:pPr lvl="1">
              <a:spcBef>
                <a:spcPct val="0"/>
              </a:spcBef>
            </a:pPr>
            <a:r>
              <a:rPr lang="en-US" sz="1800" b="0" i="1">
                <a:solidFill>
                  <a:srgbClr val="009900"/>
                </a:solidFill>
              </a:rPr>
              <a:t> visually by the operator</a:t>
            </a:r>
          </a:p>
        </p:txBody>
      </p:sp>
      <p:pic>
        <p:nvPicPr>
          <p:cNvPr id="25600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5313" y="3194050"/>
            <a:ext cx="472757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37078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0"/>
            <a:ext cx="5861650" cy="4276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pPr algn="l"/>
            <a:r>
              <a:rPr lang="en-US" dirty="0"/>
              <a:t>Enhanced Pre-flight </a:t>
            </a:r>
            <a:r>
              <a:rPr lang="en-US" dirty="0" smtClean="0"/>
              <a:t/>
            </a:r>
            <a:br>
              <a:rPr lang="en-US" dirty="0" smtClean="0"/>
            </a:br>
            <a:r>
              <a:rPr lang="en-US" dirty="0" smtClean="0"/>
              <a:t>Information Bulletin</a:t>
            </a:r>
            <a:endParaRPr lang="en-GB" dirty="0"/>
          </a:p>
        </p:txBody>
      </p:sp>
      <p:sp>
        <p:nvSpPr>
          <p:cNvPr id="3" name="Slide Number Placeholder 2"/>
          <p:cNvSpPr>
            <a:spLocks noGrp="1"/>
          </p:cNvSpPr>
          <p:nvPr>
            <p:ph type="sldNum" sz="quarter" idx="12"/>
          </p:nvPr>
        </p:nvSpPr>
        <p:spPr/>
        <p:txBody>
          <a:bodyPr/>
          <a:lstStyle/>
          <a:p>
            <a:fld id="{84E9ED4F-8A1F-452E-8464-E581B98F1563}" type="slidenum">
              <a:rPr lang="en-GB" smtClean="0"/>
              <a:pPr/>
              <a:t>12</a:t>
            </a:fld>
            <a:endParaRPr lang="en-GB"/>
          </a:p>
        </p:txBody>
      </p:sp>
      <p:cxnSp>
        <p:nvCxnSpPr>
          <p:cNvPr id="8" name="Straight Arrow Connector 7"/>
          <p:cNvCxnSpPr/>
          <p:nvPr/>
        </p:nvCxnSpPr>
        <p:spPr>
          <a:xfrm>
            <a:off x="6628617" y="2163779"/>
            <a:ext cx="0" cy="14284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6008240" y="1882086"/>
            <a:ext cx="1077539" cy="261610"/>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1050" i="1" dirty="0" smtClean="0"/>
              <a:t>Phase of flight</a:t>
            </a:r>
            <a:endParaRPr lang="en-GB" sz="1050" i="1" dirty="0"/>
          </a:p>
        </p:txBody>
      </p:sp>
    </p:spTree>
    <p:extLst>
      <p:ext uri="{BB962C8B-B14F-4D97-AF65-F5344CB8AC3E}">
        <p14:creationId xmlns:p14="http://schemas.microsoft.com/office/powerpoint/2010/main" val="1339484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110" y="1715035"/>
            <a:ext cx="3178522" cy="410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533400" y="1600200"/>
            <a:ext cx="3034584" cy="4419600"/>
          </a:xfrm>
          <a:prstGeom prst="rect">
            <a:avLst/>
          </a:prstGeom>
        </p:spPr>
      </p:pic>
      <p:sp>
        <p:nvSpPr>
          <p:cNvPr id="3" name="Title 2"/>
          <p:cNvSpPr>
            <a:spLocks noGrp="1"/>
          </p:cNvSpPr>
          <p:nvPr>
            <p:ph type="title"/>
          </p:nvPr>
        </p:nvSpPr>
        <p:spPr/>
        <p:txBody>
          <a:bodyPr>
            <a:normAutofit fontScale="90000"/>
          </a:bodyPr>
          <a:lstStyle/>
          <a:p>
            <a:pPr algn="l"/>
            <a:r>
              <a:rPr lang="en-US" dirty="0" smtClean="0"/>
              <a:t>FAA vs. ICAO NOTAM –</a:t>
            </a:r>
            <a:br>
              <a:rPr lang="en-US" dirty="0" smtClean="0"/>
            </a:br>
            <a:r>
              <a:rPr lang="en-US" dirty="0" smtClean="0"/>
              <a:t>reconciliation through digital data</a:t>
            </a:r>
            <a:endParaRPr lang="en-US" dirty="0"/>
          </a:p>
        </p:txBody>
      </p:sp>
      <p:pic>
        <p:nvPicPr>
          <p:cNvPr id="7"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1524000"/>
            <a:ext cx="3429000" cy="3328849"/>
          </a:xfrm>
          <a:prstGeom prst="rect">
            <a:avLst/>
          </a:prstGeom>
          <a:ln/>
          <a:extLst/>
        </p:spPr>
        <p:style>
          <a:lnRef idx="1">
            <a:schemeClr val="accent1"/>
          </a:lnRef>
          <a:fillRef idx="3">
            <a:schemeClr val="accent1"/>
          </a:fillRef>
          <a:effectRef idx="2">
            <a:schemeClr val="accent1"/>
          </a:effectRef>
          <a:fontRef idx="minor">
            <a:schemeClr val="lt1"/>
          </a:fontRef>
        </p:style>
      </p:pic>
      <p:pic>
        <p:nvPicPr>
          <p:cNvPr id="8" name="Picture 2" descr="C:\_Business\_7_Presentations\0 - Sources\Images\xsnowtam - 121030-EBBR-detail.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0" y="2971800"/>
            <a:ext cx="4813608" cy="361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762617"/>
      </p:ext>
    </p:extLst>
  </p:cSld>
  <p:clrMapOvr>
    <a:masterClrMapping/>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smtClean="0"/>
              <a:t>Data validation</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3001145" cy="500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95458" y="1295400"/>
            <a:ext cx="6900942" cy="1323439"/>
          </a:xfrm>
          <a:prstGeom prst="rect">
            <a:avLst/>
          </a:prstGeom>
          <a:noFill/>
        </p:spPr>
        <p:txBody>
          <a:bodyPr wrap="square" lIns="91440" tIns="45720" rIns="91440" bIns="45720">
            <a:spAutoFit/>
          </a:bodyPr>
          <a:lstStyle/>
          <a:p>
            <a:pPr algn="ct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Is it correct, complete, … </a:t>
            </a:r>
          </a:p>
          <a:p>
            <a:pPr algn="ct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safe for intended</a:t>
            </a:r>
            <a:r>
              <a:rPr lang="en-U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use?</a:t>
            </a:r>
            <a:endPar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593326"/>
            <a:ext cx="4991100" cy="344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112895"/>
      </p:ext>
    </p:extLst>
  </p:cSld>
  <p:clrMapOvr>
    <a:masterClrMapping/>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a:r>
              <a:rPr lang="en-US" altLang="en-US" dirty="0" smtClean="0"/>
              <a:t>Using SBVR</a:t>
            </a:r>
            <a:endParaRPr lang="en-GB" altLang="en-US" dirty="0" smtClean="0"/>
          </a:p>
        </p:txBody>
      </p:sp>
      <p:sp>
        <p:nvSpPr>
          <p:cNvPr id="8195" name="Content Placeholder 2"/>
          <p:cNvSpPr>
            <a:spLocks noGrp="1"/>
          </p:cNvSpPr>
          <p:nvPr>
            <p:ph idx="1"/>
          </p:nvPr>
        </p:nvSpPr>
        <p:spPr/>
        <p:txBody>
          <a:bodyPr/>
          <a:lstStyle/>
          <a:p>
            <a:r>
              <a:rPr lang="en-GB" altLang="en-US" sz="1800" dirty="0" smtClean="0"/>
              <a:t>SBVR = (OMG) Semantics of Business Vocabulary and Business Rules</a:t>
            </a:r>
          </a:p>
          <a:p>
            <a:pPr lvl="1"/>
            <a:r>
              <a:rPr lang="en-GB" altLang="en-US" sz="1600" dirty="0" smtClean="0"/>
              <a:t>defines the vocabulary and rules for documenting the semantics of business vocabularies, business facts, and business rules.</a:t>
            </a:r>
          </a:p>
          <a:p>
            <a:pPr lvl="1"/>
            <a:r>
              <a:rPr lang="en-GB" altLang="en-US" sz="1600" dirty="0">
                <a:hlinkClick r:id="rId4"/>
              </a:rPr>
              <a:t>http://</a:t>
            </a:r>
            <a:r>
              <a:rPr lang="en-GB" altLang="en-US" sz="1600" dirty="0" smtClean="0">
                <a:hlinkClick r:id="rId4"/>
              </a:rPr>
              <a:t>www.omg.org/spec/SBVR/1.1/PDF</a:t>
            </a:r>
            <a:endParaRPr lang="en-GB" altLang="en-US" sz="1600" dirty="0" smtClean="0"/>
          </a:p>
          <a:p>
            <a:pPr marL="457200" lvl="1" indent="0">
              <a:buNone/>
            </a:pPr>
            <a:endParaRPr lang="en-GB" altLang="en-US" sz="1600" dirty="0"/>
          </a:p>
          <a:p>
            <a:endParaRPr lang="en-US" altLang="en-US" sz="1800" dirty="0" smtClean="0"/>
          </a:p>
          <a:p>
            <a:r>
              <a:rPr lang="en-US" altLang="en-US" sz="1800" dirty="0" smtClean="0"/>
              <a:t>Example</a:t>
            </a:r>
          </a:p>
          <a:p>
            <a:pPr lvl="1"/>
            <a:r>
              <a:rPr lang="en-GB" sz="1600" dirty="0" smtClean="0"/>
              <a:t>“</a:t>
            </a:r>
            <a:r>
              <a:rPr lang="en-US" sz="1600" i="1" dirty="0"/>
              <a:t>The geometry of operational airspace of type CTA, UTA and OCA shall be encoded as an aggregation of the corresponding operational </a:t>
            </a:r>
            <a:r>
              <a:rPr lang="en-US" sz="1600" i="1" dirty="0" smtClean="0"/>
              <a:t>SECTORS</a:t>
            </a:r>
            <a:r>
              <a:rPr lang="en-GB" sz="1600" dirty="0" smtClean="0"/>
              <a:t>”</a:t>
            </a:r>
          </a:p>
          <a:p>
            <a:pPr lvl="1"/>
            <a:endParaRPr lang="en-GB" sz="1600" dirty="0"/>
          </a:p>
          <a:p>
            <a:pPr lvl="1"/>
            <a:r>
              <a:rPr lang="en-GB" sz="1600" dirty="0" smtClean="0">
                <a:solidFill>
                  <a:srgbClr val="FF9900"/>
                </a:solidFill>
              </a:rPr>
              <a:t>Each</a:t>
            </a:r>
            <a:r>
              <a:rPr lang="en-GB" sz="1600" dirty="0" smtClean="0"/>
              <a:t> </a:t>
            </a:r>
            <a:r>
              <a:rPr lang="en-GB" sz="1600" b="1" u="sng" dirty="0" err="1">
                <a:solidFill>
                  <a:schemeClr val="accent1">
                    <a:lumMod val="50000"/>
                  </a:schemeClr>
                </a:solidFill>
              </a:rPr>
              <a:t>Airspace</a:t>
            </a:r>
            <a:r>
              <a:rPr lang="en-GB" sz="1600" dirty="0" err="1">
                <a:solidFill>
                  <a:schemeClr val="accent1">
                    <a:lumMod val="50000"/>
                  </a:schemeClr>
                </a:solidFill>
              </a:rPr>
              <a:t>.</a:t>
            </a:r>
            <a:r>
              <a:rPr lang="en-GB" sz="1600" b="1" u="sng" dirty="0" err="1">
                <a:solidFill>
                  <a:schemeClr val="accent1">
                    <a:lumMod val="50000"/>
                  </a:schemeClr>
                </a:solidFill>
              </a:rPr>
              <a:t>type</a:t>
            </a:r>
            <a:r>
              <a:rPr lang="en-GB" sz="1600" dirty="0"/>
              <a:t> </a:t>
            </a:r>
            <a:r>
              <a:rPr lang="en-GB" sz="1600" dirty="0">
                <a:solidFill>
                  <a:srgbClr val="FF9900"/>
                </a:solidFill>
              </a:rPr>
              <a:t>equal-to</a:t>
            </a:r>
            <a:r>
              <a:rPr lang="en-GB" sz="1600" dirty="0"/>
              <a:t> </a:t>
            </a:r>
            <a:r>
              <a:rPr lang="en-GB" sz="1600" dirty="0">
                <a:solidFill>
                  <a:srgbClr val="339933"/>
                </a:solidFill>
              </a:rPr>
              <a:t>('CTA','UTA', 'OCA') </a:t>
            </a:r>
            <a:r>
              <a:rPr lang="en-GB" sz="1600" dirty="0">
                <a:solidFill>
                  <a:srgbClr val="FF9900"/>
                </a:solidFill>
              </a:rPr>
              <a:t>shall</a:t>
            </a:r>
            <a:r>
              <a:rPr lang="en-GB" sz="1600" dirty="0"/>
              <a:t> </a:t>
            </a:r>
            <a:r>
              <a:rPr lang="en-GB" sz="1600" i="1" dirty="0">
                <a:solidFill>
                  <a:srgbClr val="0000FF"/>
                </a:solidFill>
              </a:rPr>
              <a:t>have</a:t>
            </a:r>
            <a:r>
              <a:rPr lang="en-GB" sz="1600" dirty="0">
                <a:solidFill>
                  <a:srgbClr val="0000FF"/>
                </a:solidFill>
              </a:rPr>
              <a:t> </a:t>
            </a:r>
            <a:r>
              <a:rPr lang="en-GB" sz="1600" dirty="0">
                <a:solidFill>
                  <a:srgbClr val="FF9900"/>
                </a:solidFill>
              </a:rPr>
              <a:t>exactly</a:t>
            </a:r>
            <a:r>
              <a:rPr lang="en-GB" sz="1600" dirty="0"/>
              <a:t> </a:t>
            </a:r>
            <a:r>
              <a:rPr lang="en-GB" sz="1600" dirty="0">
                <a:solidFill>
                  <a:srgbClr val="FF9900"/>
                </a:solidFill>
              </a:rPr>
              <a:t>one</a:t>
            </a:r>
            <a:r>
              <a:rPr lang="en-GB" sz="1600" dirty="0"/>
              <a:t> </a:t>
            </a:r>
            <a:r>
              <a:rPr lang="en-GB" sz="1600" b="1" u="sng" dirty="0" err="1">
                <a:solidFill>
                  <a:schemeClr val="accent1">
                    <a:lumMod val="50000"/>
                  </a:schemeClr>
                </a:solidFill>
              </a:rPr>
              <a:t>AirspaceGeometryComponent.operation</a:t>
            </a:r>
            <a:r>
              <a:rPr lang="en-GB" sz="1600" dirty="0"/>
              <a:t> </a:t>
            </a:r>
            <a:r>
              <a:rPr lang="en-GB" sz="1600" dirty="0">
                <a:solidFill>
                  <a:srgbClr val="FF9900"/>
                </a:solidFill>
              </a:rPr>
              <a:t>equal-to</a:t>
            </a:r>
            <a:r>
              <a:rPr lang="en-GB" sz="1600" dirty="0"/>
              <a:t> </a:t>
            </a:r>
            <a:r>
              <a:rPr lang="en-GB" sz="1600" dirty="0">
                <a:solidFill>
                  <a:srgbClr val="339933"/>
                </a:solidFill>
              </a:rPr>
              <a:t>'BASE</a:t>
            </a:r>
            <a:r>
              <a:rPr lang="en-GB" sz="1600" dirty="0"/>
              <a:t>' </a:t>
            </a:r>
            <a:r>
              <a:rPr lang="en-GB" sz="1600" dirty="0">
                <a:solidFill>
                  <a:srgbClr val="FF9900"/>
                </a:solidFill>
              </a:rPr>
              <a:t>and shall not </a:t>
            </a:r>
            <a:r>
              <a:rPr lang="en-GB" sz="1600" i="1" dirty="0">
                <a:solidFill>
                  <a:srgbClr val="0000FF"/>
                </a:solidFill>
              </a:rPr>
              <a:t>have</a:t>
            </a:r>
            <a:r>
              <a:rPr lang="en-GB" sz="1600" i="1" dirty="0"/>
              <a:t> </a:t>
            </a:r>
            <a:r>
              <a:rPr lang="en-GB" sz="1600" b="1" u="sng" dirty="0" err="1">
                <a:solidFill>
                  <a:schemeClr val="accent1">
                    <a:lumMod val="50000"/>
                  </a:schemeClr>
                </a:solidFill>
              </a:rPr>
              <a:t>AirspaceGeometryComponent.operation</a:t>
            </a:r>
            <a:r>
              <a:rPr lang="en-GB" sz="1600" dirty="0"/>
              <a:t> </a:t>
            </a:r>
            <a:r>
              <a:rPr lang="en-GB" sz="1600" dirty="0">
                <a:solidFill>
                  <a:srgbClr val="FF9900"/>
                </a:solidFill>
              </a:rPr>
              <a:t>equal-to</a:t>
            </a:r>
            <a:r>
              <a:rPr lang="en-GB" sz="1600" dirty="0"/>
              <a:t> </a:t>
            </a:r>
            <a:r>
              <a:rPr lang="en-GB" sz="1600" dirty="0">
                <a:solidFill>
                  <a:srgbClr val="339933"/>
                </a:solidFill>
              </a:rPr>
              <a:t>('INTERS', 'SUBSTR', 'OTHER')</a:t>
            </a:r>
            <a:r>
              <a:rPr lang="en-GB" sz="1600" dirty="0"/>
              <a:t> </a:t>
            </a:r>
            <a:r>
              <a:rPr lang="en-GB" sz="1600" dirty="0">
                <a:solidFill>
                  <a:srgbClr val="FF9900"/>
                </a:solidFill>
              </a:rPr>
              <a:t>and shall </a:t>
            </a:r>
            <a:r>
              <a:rPr lang="en-GB" sz="1600" i="1" dirty="0">
                <a:solidFill>
                  <a:srgbClr val="0000FF"/>
                </a:solidFill>
              </a:rPr>
              <a:t>have</a:t>
            </a:r>
            <a:r>
              <a:rPr lang="en-GB" sz="1600" i="1" dirty="0"/>
              <a:t> </a:t>
            </a:r>
            <a:r>
              <a:rPr lang="en-GB" sz="1600" dirty="0">
                <a:solidFill>
                  <a:srgbClr val="FF9900"/>
                </a:solidFill>
              </a:rPr>
              <a:t>each</a:t>
            </a:r>
            <a:r>
              <a:rPr lang="en-GB" sz="1600" dirty="0"/>
              <a:t> </a:t>
            </a:r>
            <a:r>
              <a:rPr lang="en-GB" sz="1600" b="1" u="sng" dirty="0" err="1">
                <a:solidFill>
                  <a:schemeClr val="accent1">
                    <a:lumMod val="50000"/>
                  </a:schemeClr>
                </a:solidFill>
              </a:rPr>
              <a:t>AirspaceVolume.contributorAirspace.type</a:t>
            </a:r>
            <a:r>
              <a:rPr lang="en-GB" sz="1600" dirty="0"/>
              <a:t> </a:t>
            </a:r>
            <a:r>
              <a:rPr lang="en-GB" sz="1600" dirty="0">
                <a:solidFill>
                  <a:srgbClr val="FF9900"/>
                </a:solidFill>
              </a:rPr>
              <a:t>equal-to</a:t>
            </a:r>
            <a:r>
              <a:rPr lang="en-GB" sz="1600" dirty="0"/>
              <a:t> </a:t>
            </a:r>
            <a:r>
              <a:rPr lang="en-GB" sz="1600" dirty="0">
                <a:solidFill>
                  <a:srgbClr val="339933"/>
                </a:solidFill>
              </a:rPr>
              <a:t>'SECTOR'</a:t>
            </a:r>
            <a:r>
              <a:rPr lang="en-GB" sz="1600" dirty="0"/>
              <a:t> </a:t>
            </a:r>
            <a:r>
              <a:rPr lang="en-GB" sz="1600" dirty="0">
                <a:solidFill>
                  <a:srgbClr val="FF9900"/>
                </a:solidFill>
              </a:rPr>
              <a:t>and each </a:t>
            </a:r>
            <a:r>
              <a:rPr lang="en-GB" sz="1600" b="1" u="sng" dirty="0" err="1">
                <a:solidFill>
                  <a:schemeClr val="accent1">
                    <a:lumMod val="50000"/>
                  </a:schemeClr>
                </a:solidFill>
              </a:rPr>
              <a:t>AirspaceVolumeDependency.dependency</a:t>
            </a:r>
            <a:r>
              <a:rPr lang="en-GB" sz="1600" dirty="0"/>
              <a:t> </a:t>
            </a:r>
            <a:r>
              <a:rPr lang="en-GB" sz="1600" dirty="0">
                <a:solidFill>
                  <a:srgbClr val="FF9900"/>
                </a:solidFill>
              </a:rPr>
              <a:t>equal-to</a:t>
            </a:r>
            <a:r>
              <a:rPr lang="en-GB" sz="1600" dirty="0"/>
              <a:t> </a:t>
            </a:r>
            <a:r>
              <a:rPr lang="en-GB" sz="1600" dirty="0">
                <a:solidFill>
                  <a:srgbClr val="339933"/>
                </a:solidFill>
              </a:rPr>
              <a:t>'FULL_GEOMETRY'</a:t>
            </a:r>
            <a:endParaRPr lang="en-US" altLang="en-US" sz="1600" dirty="0">
              <a:solidFill>
                <a:srgbClr val="339933"/>
              </a:solidFill>
            </a:endParaRPr>
          </a:p>
          <a:p>
            <a:endParaRPr lang="en-GB" altLang="en-US" sz="1600" dirty="0" smtClean="0">
              <a:solidFill>
                <a:srgbClr val="FF0000"/>
              </a:solidFill>
            </a:endParaRPr>
          </a:p>
          <a:p>
            <a:endParaRPr lang="en-GB" altLang="en-US" sz="1800" dirty="0" smtClean="0"/>
          </a:p>
        </p:txBody>
      </p:sp>
      <p:sp>
        <p:nvSpPr>
          <p:cNvPr id="3" name="TextBox 2"/>
          <p:cNvSpPr txBox="1"/>
          <p:nvPr/>
        </p:nvSpPr>
        <p:spPr>
          <a:xfrm>
            <a:off x="107504" y="3851756"/>
            <a:ext cx="109517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Free text</a:t>
            </a:r>
            <a:endParaRPr lang="en-GB" dirty="0"/>
          </a:p>
        </p:txBody>
      </p:sp>
      <p:sp>
        <p:nvSpPr>
          <p:cNvPr id="6" name="TextBox 5"/>
          <p:cNvSpPr txBox="1"/>
          <p:nvPr/>
        </p:nvSpPr>
        <p:spPr>
          <a:xfrm>
            <a:off x="107504" y="4581128"/>
            <a:ext cx="109517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smtClean="0"/>
              <a:t>SBVR</a:t>
            </a:r>
            <a:endParaRPr lang="en-GB" dirty="0"/>
          </a:p>
        </p:txBody>
      </p:sp>
    </p:spTree>
    <p:extLst>
      <p:ext uri="{BB962C8B-B14F-4D97-AF65-F5344CB8AC3E}">
        <p14:creationId xmlns:p14="http://schemas.microsoft.com/office/powerpoint/2010/main" val="10315484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5" end="5"/>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l"/>
            <a:r>
              <a:rPr lang="en-GB" dirty="0" smtClean="0"/>
              <a:t>Digital NOTAM – specific rules</a:t>
            </a:r>
            <a:endParaRPr lang="en-GB" dirty="0"/>
          </a:p>
        </p:txBody>
      </p:sp>
      <p:sp>
        <p:nvSpPr>
          <p:cNvPr id="6" name="Content Placeholder 5"/>
          <p:cNvSpPr>
            <a:spLocks noGrp="1"/>
          </p:cNvSpPr>
          <p:nvPr>
            <p:ph idx="1"/>
          </p:nvPr>
        </p:nvSpPr>
        <p:spPr>
          <a:xfrm>
            <a:off x="827584" y="1614488"/>
            <a:ext cx="7859216" cy="4503737"/>
          </a:xfrm>
        </p:spPr>
        <p:txBody>
          <a:bodyPr>
            <a:normAutofit lnSpcReduction="10000"/>
          </a:bodyPr>
          <a:lstStyle/>
          <a:p>
            <a:endParaRPr lang="en-GB" dirty="0" smtClean="0">
              <a:solidFill>
                <a:srgbClr val="FF9900"/>
              </a:solidFill>
            </a:endParaRPr>
          </a:p>
          <a:p>
            <a:r>
              <a:rPr lang="en-US" sz="1800" i="1" dirty="0" smtClean="0"/>
              <a:t>“Notes </a:t>
            </a:r>
            <a:r>
              <a:rPr lang="en-US" sz="1800" i="1" dirty="0"/>
              <a:t>contained in </a:t>
            </a:r>
            <a:r>
              <a:rPr lang="en-US" sz="1800" i="1" dirty="0" err="1"/>
              <a:t>TimeSlice</a:t>
            </a:r>
            <a:r>
              <a:rPr lang="en-US" sz="1800" i="1" dirty="0"/>
              <a:t>(s) associated with a Digital NOTAM Event shall be limited to the character set indicated in the Digital NOTAM Event Specification, Part 1, section </a:t>
            </a:r>
            <a:r>
              <a:rPr lang="en-US" sz="1800" i="1" dirty="0" smtClean="0"/>
              <a:t>‘Character Set’”</a:t>
            </a:r>
            <a:endParaRPr lang="en-GB" sz="1800" i="1" dirty="0"/>
          </a:p>
          <a:p>
            <a:pPr marL="0" indent="0">
              <a:buNone/>
            </a:pPr>
            <a:endParaRPr lang="en-GB" dirty="0">
              <a:solidFill>
                <a:srgbClr val="FF9900"/>
              </a:solidFill>
            </a:endParaRPr>
          </a:p>
          <a:p>
            <a:endParaRPr lang="en-GB" dirty="0" smtClean="0">
              <a:solidFill>
                <a:srgbClr val="FF9900"/>
              </a:solidFill>
            </a:endParaRPr>
          </a:p>
          <a:p>
            <a:r>
              <a:rPr lang="en-GB" sz="1800" dirty="0" smtClean="0">
                <a:solidFill>
                  <a:srgbClr val="FF9900"/>
                </a:solidFill>
              </a:rPr>
              <a:t>Each</a:t>
            </a:r>
            <a:r>
              <a:rPr lang="en-GB" sz="1800" dirty="0" smtClean="0">
                <a:solidFill>
                  <a:srgbClr val="00B050"/>
                </a:solidFill>
              </a:rPr>
              <a:t> </a:t>
            </a:r>
            <a:r>
              <a:rPr lang="en-GB" sz="1800" b="1" u="sng" dirty="0">
                <a:solidFill>
                  <a:srgbClr val="008080"/>
                </a:solidFill>
              </a:rPr>
              <a:t>Note</a:t>
            </a:r>
            <a:r>
              <a:rPr lang="en-GB" sz="1800" dirty="0">
                <a:solidFill>
                  <a:srgbClr val="00B050"/>
                </a:solidFill>
              </a:rPr>
              <a:t> </a:t>
            </a:r>
            <a:r>
              <a:rPr lang="en-GB" sz="1800" dirty="0">
                <a:solidFill>
                  <a:srgbClr val="FF9900"/>
                </a:solidFill>
              </a:rPr>
              <a:t>that</a:t>
            </a:r>
            <a:r>
              <a:rPr lang="en-GB" sz="1800" dirty="0">
                <a:solidFill>
                  <a:srgbClr val="00B050"/>
                </a:solidFill>
              </a:rPr>
              <a:t> </a:t>
            </a:r>
            <a:r>
              <a:rPr lang="en-GB" sz="1800" i="1" dirty="0">
                <a:solidFill>
                  <a:srgbClr val="0000FF"/>
                </a:solidFill>
              </a:rPr>
              <a:t>is-descendant-of</a:t>
            </a:r>
            <a:r>
              <a:rPr lang="en-GB" sz="1800" dirty="0">
                <a:solidFill>
                  <a:srgbClr val="0000FF"/>
                </a:solidFill>
              </a:rPr>
              <a:t> </a:t>
            </a:r>
            <a:r>
              <a:rPr lang="en-GB" sz="1800" b="1" u="sng" dirty="0" err="1">
                <a:solidFill>
                  <a:srgbClr val="008080"/>
                </a:solidFill>
              </a:rPr>
              <a:t>FeatureTimeslice</a:t>
            </a:r>
            <a:r>
              <a:rPr lang="en-GB" sz="1800" dirty="0">
                <a:solidFill>
                  <a:srgbClr val="00B050"/>
                </a:solidFill>
              </a:rPr>
              <a:t> </a:t>
            </a:r>
            <a:r>
              <a:rPr lang="en-GB" sz="1800" dirty="0">
                <a:solidFill>
                  <a:srgbClr val="FF9900"/>
                </a:solidFill>
              </a:rPr>
              <a:t>that</a:t>
            </a:r>
            <a:r>
              <a:rPr lang="en-GB" sz="1800" dirty="0">
                <a:solidFill>
                  <a:srgbClr val="00B050"/>
                </a:solidFill>
              </a:rPr>
              <a:t> </a:t>
            </a:r>
            <a:r>
              <a:rPr lang="en-GB" sz="1800" i="1" dirty="0">
                <a:solidFill>
                  <a:srgbClr val="0000FF"/>
                </a:solidFill>
              </a:rPr>
              <a:t>has</a:t>
            </a:r>
            <a:r>
              <a:rPr lang="en-GB" sz="1800" dirty="0">
                <a:solidFill>
                  <a:srgbClr val="00B050"/>
                </a:solidFill>
              </a:rPr>
              <a:t> </a:t>
            </a:r>
            <a:r>
              <a:rPr lang="en-GB" sz="1800" dirty="0">
                <a:solidFill>
                  <a:srgbClr val="FF9900"/>
                </a:solidFill>
              </a:rPr>
              <a:t>assigned</a:t>
            </a:r>
            <a:r>
              <a:rPr lang="en-GB" sz="1800" dirty="0">
                <a:solidFill>
                  <a:srgbClr val="00B050"/>
                </a:solidFill>
              </a:rPr>
              <a:t> </a:t>
            </a:r>
            <a:r>
              <a:rPr lang="en-GB" sz="1800" dirty="0">
                <a:solidFill>
                  <a:srgbClr val="FF9900"/>
                </a:solidFill>
              </a:rPr>
              <a:t>descendant</a:t>
            </a:r>
            <a:r>
              <a:rPr lang="en-GB" sz="1800" dirty="0">
                <a:solidFill>
                  <a:srgbClr val="00B050"/>
                </a:solidFill>
              </a:rPr>
              <a:t> </a:t>
            </a:r>
            <a:r>
              <a:rPr lang="en-GB" sz="1800" b="1" u="sng" dirty="0" err="1">
                <a:solidFill>
                  <a:srgbClr val="008080"/>
                </a:solidFill>
              </a:rPr>
              <a:t>event:theEvent</a:t>
            </a:r>
            <a:r>
              <a:rPr lang="en-GB" sz="1800" dirty="0">
                <a:solidFill>
                  <a:srgbClr val="00B050"/>
                </a:solidFill>
              </a:rPr>
              <a:t> </a:t>
            </a:r>
            <a:r>
              <a:rPr lang="en-GB" sz="1800" dirty="0">
                <a:solidFill>
                  <a:srgbClr val="FF9900"/>
                </a:solidFill>
              </a:rPr>
              <a:t>shall</a:t>
            </a:r>
            <a:r>
              <a:rPr lang="en-GB" sz="1800" dirty="0">
                <a:solidFill>
                  <a:srgbClr val="00B050"/>
                </a:solidFill>
              </a:rPr>
              <a:t> </a:t>
            </a:r>
            <a:r>
              <a:rPr lang="en-GB" sz="1800" dirty="0">
                <a:solidFill>
                  <a:srgbClr val="FF9900"/>
                </a:solidFill>
              </a:rPr>
              <a:t>not</a:t>
            </a:r>
            <a:r>
              <a:rPr lang="en-GB" sz="1800" dirty="0">
                <a:solidFill>
                  <a:srgbClr val="00B050"/>
                </a:solidFill>
              </a:rPr>
              <a:t> </a:t>
            </a:r>
            <a:r>
              <a:rPr lang="en-GB" sz="1800" i="1" dirty="0">
                <a:solidFill>
                  <a:srgbClr val="00B050"/>
                </a:solidFill>
              </a:rPr>
              <a:t>have</a:t>
            </a:r>
            <a:r>
              <a:rPr lang="en-GB" sz="1800" dirty="0">
                <a:solidFill>
                  <a:srgbClr val="00B050"/>
                </a:solidFill>
              </a:rPr>
              <a:t> </a:t>
            </a:r>
            <a:r>
              <a:rPr lang="en-GB" sz="1800" dirty="0">
                <a:solidFill>
                  <a:srgbClr val="FF9900"/>
                </a:solidFill>
              </a:rPr>
              <a:t>assigned</a:t>
            </a:r>
            <a:r>
              <a:rPr lang="en-GB" sz="1800" dirty="0">
                <a:solidFill>
                  <a:srgbClr val="00B050"/>
                </a:solidFill>
              </a:rPr>
              <a:t> </a:t>
            </a:r>
            <a:r>
              <a:rPr lang="en-GB" sz="1800" b="1" u="sng" dirty="0" err="1">
                <a:solidFill>
                  <a:srgbClr val="008080"/>
                </a:solidFill>
              </a:rPr>
              <a:t>translatedNote.note</a:t>
            </a:r>
            <a:r>
              <a:rPr lang="en-GB" sz="1800" dirty="0">
                <a:solidFill>
                  <a:srgbClr val="00B050"/>
                </a:solidFill>
              </a:rPr>
              <a:t> </a:t>
            </a:r>
            <a:r>
              <a:rPr lang="en-GB" sz="1800" dirty="0"/>
              <a:t>using a different character from </a:t>
            </a:r>
            <a:r>
              <a:rPr lang="en-GB" sz="1800" dirty="0">
                <a:solidFill>
                  <a:srgbClr val="00B050"/>
                </a:solidFill>
              </a:rPr>
              <a:t>{'A','B','C','D','E','F','G','H','I','J','K','L','M','N','O','P','Q','R','S','T','U','V','W','X','Y','Z', 'a','b','c','d','e','f','g','h','i','j','k','l','m','n','o','p','q','r','s','t','u','v','w','x','y','z','0','1','2','3','4','5','6','7','8','9','-','?',':','(',')','.',',',"'",'=','/','+'}.</a:t>
            </a:r>
          </a:p>
        </p:txBody>
      </p:sp>
      <p:sp>
        <p:nvSpPr>
          <p:cNvPr id="5" name="Slide Number Placeholder 4"/>
          <p:cNvSpPr>
            <a:spLocks noGrp="1"/>
          </p:cNvSpPr>
          <p:nvPr>
            <p:ph type="sldNum" sz="quarter" idx="12"/>
          </p:nvPr>
        </p:nvSpPr>
        <p:spPr/>
        <p:txBody>
          <a:bodyPr/>
          <a:lstStyle/>
          <a:p>
            <a:pPr>
              <a:defRPr/>
            </a:pPr>
            <a:fld id="{5A3BD847-4337-426F-ABDE-610B9B80755D}" type="slidenum">
              <a:rPr lang="en-GB" altLang="en-US" smtClean="0"/>
              <a:pPr>
                <a:defRPr/>
              </a:pPr>
              <a:t>16</a:t>
            </a:fld>
            <a:endParaRPr lang="en-GB" altLang="en-US"/>
          </a:p>
        </p:txBody>
      </p:sp>
      <p:sp>
        <p:nvSpPr>
          <p:cNvPr id="7" name="TextBox 6"/>
          <p:cNvSpPr txBox="1"/>
          <p:nvPr/>
        </p:nvSpPr>
        <p:spPr>
          <a:xfrm>
            <a:off x="81648" y="2060848"/>
            <a:ext cx="109517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Free text</a:t>
            </a:r>
            <a:endParaRPr lang="en-GB" dirty="0"/>
          </a:p>
        </p:txBody>
      </p:sp>
      <p:sp>
        <p:nvSpPr>
          <p:cNvPr id="8" name="TextBox 7"/>
          <p:cNvSpPr txBox="1"/>
          <p:nvPr/>
        </p:nvSpPr>
        <p:spPr>
          <a:xfrm>
            <a:off x="107504" y="3645024"/>
            <a:ext cx="109517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smtClean="0"/>
              <a:t>SBVR</a:t>
            </a:r>
            <a:endParaRPr lang="en-GB" dirty="0"/>
          </a:p>
        </p:txBody>
      </p:sp>
    </p:spTree>
    <p:extLst>
      <p:ext uri="{BB962C8B-B14F-4D97-AF65-F5344CB8AC3E}">
        <p14:creationId xmlns:p14="http://schemas.microsoft.com/office/powerpoint/2010/main" val="3494349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Digital NOTAM in Europe</a:t>
            </a:r>
            <a:endParaRPr lang="en-US" dirty="0"/>
          </a:p>
        </p:txBody>
      </p:sp>
      <p:sp>
        <p:nvSpPr>
          <p:cNvPr id="4" name="Content Placeholder 3"/>
          <p:cNvSpPr>
            <a:spLocks noGrp="1"/>
          </p:cNvSpPr>
          <p:nvPr>
            <p:ph idx="1"/>
          </p:nvPr>
        </p:nvSpPr>
        <p:spPr>
          <a:xfrm>
            <a:off x="457200" y="1600201"/>
            <a:ext cx="8382000" cy="4419600"/>
          </a:xfrm>
        </p:spPr>
        <p:txBody>
          <a:bodyPr>
            <a:normAutofit fontScale="92500"/>
          </a:bodyPr>
          <a:lstStyle/>
          <a:p>
            <a:r>
              <a:rPr lang="en-US" dirty="0" smtClean="0"/>
              <a:t>SESAR</a:t>
            </a:r>
          </a:p>
          <a:p>
            <a:pPr lvl="1"/>
            <a:r>
              <a:rPr lang="en-US" dirty="0" smtClean="0"/>
              <a:t>Digital NOTAM Prototypes (Thales, </a:t>
            </a:r>
            <a:r>
              <a:rPr lang="en-US" dirty="0" err="1" smtClean="0"/>
              <a:t>Frequentis</a:t>
            </a:r>
            <a:r>
              <a:rPr lang="en-US" dirty="0" smtClean="0"/>
              <a:t>)</a:t>
            </a:r>
          </a:p>
          <a:p>
            <a:pPr lvl="1"/>
            <a:r>
              <a:rPr lang="en-US" dirty="0" smtClean="0"/>
              <a:t>Digital Briefing Prototype (</a:t>
            </a:r>
            <a:r>
              <a:rPr lang="en-US" dirty="0" err="1" smtClean="0"/>
              <a:t>Frequentis</a:t>
            </a:r>
            <a:r>
              <a:rPr lang="en-US" dirty="0" smtClean="0"/>
              <a:t>)</a:t>
            </a:r>
          </a:p>
          <a:p>
            <a:r>
              <a:rPr lang="en-US" dirty="0" smtClean="0"/>
              <a:t>Other industry projects</a:t>
            </a:r>
          </a:p>
          <a:p>
            <a:pPr lvl="1"/>
            <a:r>
              <a:rPr lang="en-US" dirty="0" smtClean="0"/>
              <a:t>IDS, </a:t>
            </a:r>
            <a:r>
              <a:rPr lang="en-US" dirty="0" err="1" smtClean="0"/>
              <a:t>Comsoft</a:t>
            </a:r>
            <a:r>
              <a:rPr lang="en-US" dirty="0" smtClean="0"/>
              <a:t>, </a:t>
            </a:r>
            <a:r>
              <a:rPr lang="en-US" dirty="0" err="1" smtClean="0"/>
              <a:t>SnowflakeSoftware</a:t>
            </a:r>
            <a:r>
              <a:rPr lang="en-US" dirty="0" smtClean="0"/>
              <a:t>, etc.</a:t>
            </a:r>
          </a:p>
          <a:p>
            <a:pPr lvl="1"/>
            <a:r>
              <a:rPr lang="en-US" dirty="0" smtClean="0"/>
              <a:t>Likely to see on State going live in the next 12 months!</a:t>
            </a:r>
          </a:p>
          <a:p>
            <a:r>
              <a:rPr lang="en-US" dirty="0" smtClean="0"/>
              <a:t>OGC OWS test beds</a:t>
            </a:r>
          </a:p>
          <a:p>
            <a:pPr lvl="1"/>
            <a:r>
              <a:rPr lang="en-US" dirty="0" smtClean="0"/>
              <a:t>See OWS-10 reports: </a:t>
            </a:r>
            <a:r>
              <a:rPr lang="en-US" dirty="0" err="1" smtClean="0"/>
              <a:t>visualisation</a:t>
            </a:r>
            <a:r>
              <a:rPr lang="en-US" dirty="0" smtClean="0"/>
              <a:t>, use of WFS, WS-N, etc.</a:t>
            </a:r>
          </a:p>
        </p:txBody>
      </p:sp>
    </p:spTree>
    <p:extLst>
      <p:ext uri="{BB962C8B-B14F-4D97-AF65-F5344CB8AC3E}">
        <p14:creationId xmlns:p14="http://schemas.microsoft.com/office/powerpoint/2010/main" val="2154231056"/>
      </p:ext>
    </p:extLst>
  </p:cSld>
  <p:clrMapOvr>
    <a:masterClrMapping/>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Challenges</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Baseline data availability</a:t>
            </a:r>
          </a:p>
          <a:p>
            <a:pPr lvl="1"/>
            <a:r>
              <a:rPr lang="en-US" dirty="0"/>
              <a:t>Digital data correctness/completeness</a:t>
            </a:r>
            <a:endParaRPr lang="en-US" dirty="0" smtClean="0"/>
          </a:p>
          <a:p>
            <a:r>
              <a:rPr lang="en-US" dirty="0" smtClean="0"/>
              <a:t>Re-training of operators</a:t>
            </a:r>
          </a:p>
          <a:p>
            <a:pPr lvl="1"/>
            <a:r>
              <a:rPr lang="en-US" dirty="0" smtClean="0"/>
              <a:t>Stop thinking in ‘Q codes’</a:t>
            </a:r>
          </a:p>
          <a:p>
            <a:pPr lvl="1"/>
            <a:r>
              <a:rPr lang="en-US" dirty="0" smtClean="0"/>
              <a:t>No longer access to manually modify the text</a:t>
            </a:r>
            <a:endParaRPr lang="en-US" dirty="0"/>
          </a:p>
          <a:p>
            <a:r>
              <a:rPr lang="en-US" dirty="0" smtClean="0"/>
              <a:t>Delegation of </a:t>
            </a:r>
            <a:r>
              <a:rPr lang="en-US" dirty="0" err="1" smtClean="0"/>
              <a:t>digitisation</a:t>
            </a:r>
            <a:r>
              <a:rPr lang="en-US" dirty="0" smtClean="0"/>
              <a:t> to data originators</a:t>
            </a:r>
          </a:p>
          <a:p>
            <a:pPr lvl="1"/>
            <a:r>
              <a:rPr lang="en-US" dirty="0" smtClean="0"/>
              <a:t>Availability of tools</a:t>
            </a:r>
          </a:p>
          <a:p>
            <a:pPr lvl="1"/>
            <a:r>
              <a:rPr lang="en-US" dirty="0" smtClean="0"/>
              <a:t>Fear of “loosing control”</a:t>
            </a:r>
          </a:p>
          <a:p>
            <a:r>
              <a:rPr lang="en-US" dirty="0" smtClean="0"/>
              <a:t>Stability of specifications</a:t>
            </a:r>
            <a:endParaRPr lang="en-US" dirty="0"/>
          </a:p>
          <a:p>
            <a:pPr lvl="1"/>
            <a:r>
              <a:rPr lang="en-US" dirty="0" smtClean="0"/>
              <a:t>Early adoption comes with improvement</a:t>
            </a:r>
          </a:p>
        </p:txBody>
      </p:sp>
    </p:spTree>
    <p:extLst>
      <p:ext uri="{BB962C8B-B14F-4D97-AF65-F5344CB8AC3E}">
        <p14:creationId xmlns:p14="http://schemas.microsoft.com/office/powerpoint/2010/main" val="3981010467"/>
      </p:ext>
    </p:extLst>
  </p:cSld>
  <p:clrMapOvr>
    <a:masterClrMapping/>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ontent Placeholder 3"/>
          <p:cNvSpPr>
            <a:spLocks noGrp="1"/>
          </p:cNvSpPr>
          <p:nvPr>
            <p:ph idx="1"/>
          </p:nvPr>
        </p:nvSpPr>
        <p:spPr>
          <a:xfrm>
            <a:off x="457200" y="1600201"/>
            <a:ext cx="8229600" cy="4419600"/>
          </a:xfrm>
        </p:spPr>
        <p:txBody>
          <a:bodyPr>
            <a:normAutofit fontScale="92500" lnSpcReduction="20000"/>
          </a:bodyPr>
          <a:lstStyle/>
          <a:p>
            <a:r>
              <a:rPr lang="en-US" dirty="0" smtClean="0"/>
              <a:t>Digital NOTAM</a:t>
            </a:r>
          </a:p>
          <a:p>
            <a:pPr lvl="1"/>
            <a:r>
              <a:rPr lang="en-US" dirty="0" smtClean="0"/>
              <a:t>the only way forward</a:t>
            </a:r>
          </a:p>
          <a:p>
            <a:pPr lvl="1"/>
            <a:r>
              <a:rPr lang="en-US" dirty="0" smtClean="0"/>
              <a:t>has many benefits</a:t>
            </a:r>
          </a:p>
          <a:p>
            <a:pPr lvl="1"/>
            <a:r>
              <a:rPr lang="en-US" dirty="0" smtClean="0"/>
              <a:t>it is feasible world-wide</a:t>
            </a:r>
          </a:p>
          <a:p>
            <a:pPr lvl="1"/>
            <a:endParaRPr lang="en-US" dirty="0"/>
          </a:p>
          <a:p>
            <a:pPr lvl="1"/>
            <a:endParaRPr lang="en-US" dirty="0" smtClean="0"/>
          </a:p>
          <a:p>
            <a:pPr lvl="1"/>
            <a:endParaRPr lang="en-US" dirty="0"/>
          </a:p>
          <a:p>
            <a:r>
              <a:rPr lang="en-US" dirty="0" smtClean="0">
                <a:solidFill>
                  <a:srgbClr val="800000"/>
                </a:solidFill>
              </a:rPr>
              <a:t>United States – Europe cooperation</a:t>
            </a:r>
            <a:endParaRPr lang="en-US" dirty="0">
              <a:solidFill>
                <a:srgbClr val="800000"/>
              </a:solidFill>
            </a:endParaRPr>
          </a:p>
          <a:p>
            <a:pPr lvl="1"/>
            <a:r>
              <a:rPr lang="en-US" dirty="0" smtClean="0">
                <a:solidFill>
                  <a:srgbClr val="800000"/>
                </a:solidFill>
              </a:rPr>
              <a:t>key for  the success of the project</a:t>
            </a:r>
          </a:p>
          <a:p>
            <a:pPr lvl="1"/>
            <a:r>
              <a:rPr lang="en-US" dirty="0">
                <a:solidFill>
                  <a:srgbClr val="800000"/>
                </a:solidFill>
              </a:rPr>
              <a:t>FAA – </a:t>
            </a:r>
            <a:r>
              <a:rPr lang="en-US" dirty="0" err="1">
                <a:solidFill>
                  <a:srgbClr val="800000"/>
                </a:solidFill>
              </a:rPr>
              <a:t>Eurocontrol</a:t>
            </a:r>
            <a:r>
              <a:rPr lang="en-US" dirty="0">
                <a:solidFill>
                  <a:srgbClr val="800000"/>
                </a:solidFill>
              </a:rPr>
              <a:t> joint developments under Memorandum of Cooperation, Action Plan 20</a:t>
            </a:r>
            <a:endParaRPr lang="en-US" dirty="0" smtClean="0">
              <a:solidFill>
                <a:srgbClr val="800000"/>
              </a:solidFill>
            </a:endParaRPr>
          </a:p>
        </p:txBody>
      </p:sp>
      <p:sp>
        <p:nvSpPr>
          <p:cNvPr id="2" name="Title 1"/>
          <p:cNvSpPr>
            <a:spLocks noGrp="1"/>
          </p:cNvSpPr>
          <p:nvPr>
            <p:ph type="title"/>
          </p:nvPr>
        </p:nvSpPr>
        <p:spPr/>
        <p:txBody>
          <a:bodyPr/>
          <a:lstStyle/>
          <a:p>
            <a:pPr algn="l"/>
            <a:r>
              <a:rPr lang="en-US" dirty="0" smtClean="0"/>
              <a:t>Conclusion</a:t>
            </a:r>
            <a:endParaRPr lang="en-US" dirty="0"/>
          </a:p>
        </p:txBody>
      </p:sp>
      <p:pic>
        <p:nvPicPr>
          <p:cNvPr id="5" name="Picture 4"/>
          <p:cNvPicPr>
            <a:picLocks noChangeAspect="1"/>
          </p:cNvPicPr>
          <p:nvPr/>
        </p:nvPicPr>
        <p:blipFill>
          <a:blip r:embed="rId4"/>
          <a:stretch>
            <a:fillRect/>
          </a:stretch>
        </p:blipFill>
        <p:spPr>
          <a:xfrm>
            <a:off x="5892800" y="1066800"/>
            <a:ext cx="3175000" cy="3175000"/>
          </a:xfrm>
          <a:prstGeom prst="rect">
            <a:avLst/>
          </a:prstGeom>
        </p:spPr>
      </p:pic>
    </p:spTree>
    <p:extLst>
      <p:ext uri="{BB962C8B-B14F-4D97-AF65-F5344CB8AC3E}">
        <p14:creationId xmlns:p14="http://schemas.microsoft.com/office/powerpoint/2010/main" val="1956999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9" name="Picture 5" descr="http://img31.photobucket.com/albums/v94/kyrul/skyteam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41" y="243052"/>
            <a:ext cx="5146959" cy="20429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0"/>
            <a:ext cx="8610600" cy="376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228600"/>
            <a:ext cx="4572000" cy="707886"/>
          </a:xfrm>
          <a:prstGeom prst="rect">
            <a:avLst/>
          </a:prstGeom>
        </p:spPr>
        <p:txBody>
          <a:bodyPr>
            <a:spAutoFit/>
          </a:bodyPr>
          <a:lstStyle/>
          <a:p>
            <a:r>
              <a:rPr lang="en-US" sz="4000" dirty="0" smtClean="0">
                <a:solidFill>
                  <a:schemeClr val="tx2">
                    <a:lumMod val="75000"/>
                  </a:schemeClr>
                </a:solidFill>
              </a:rPr>
              <a:t>Questions</a:t>
            </a:r>
            <a:endParaRPr lang="en-US" sz="4000" dirty="0">
              <a:solidFill>
                <a:schemeClr val="tx2">
                  <a:lumMod val="75000"/>
                </a:schemeClr>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600" y="228600"/>
            <a:ext cx="4572000" cy="707886"/>
          </a:xfrm>
          <a:prstGeom prst="rect">
            <a:avLst/>
          </a:prstGeom>
        </p:spPr>
        <p:txBody>
          <a:bodyPr>
            <a:spAutoFit/>
          </a:bodyPr>
          <a:lstStyle/>
          <a:p>
            <a:r>
              <a:rPr lang="en-US" sz="4000" dirty="0" smtClean="0">
                <a:solidFill>
                  <a:schemeClr val="tx2">
                    <a:lumMod val="75000"/>
                  </a:schemeClr>
                </a:solidFill>
              </a:rPr>
              <a:t>Contact Information</a:t>
            </a:r>
            <a:endParaRPr lang="en-US" sz="4000" dirty="0">
              <a:solidFill>
                <a:schemeClr val="tx2">
                  <a:lumMod val="75000"/>
                </a:schemeClr>
              </a:solidFill>
            </a:endParaRPr>
          </a:p>
        </p:txBody>
      </p:sp>
      <p:sp>
        <p:nvSpPr>
          <p:cNvPr id="4" name="Content Placeholder 3"/>
          <p:cNvSpPr>
            <a:spLocks noGrp="1"/>
          </p:cNvSpPr>
          <p:nvPr>
            <p:ph idx="1"/>
          </p:nvPr>
        </p:nvSpPr>
        <p:spPr>
          <a:xfrm>
            <a:off x="457200" y="1600201"/>
            <a:ext cx="8229600" cy="4419600"/>
          </a:xfrm>
        </p:spPr>
        <p:txBody>
          <a:bodyPr>
            <a:normAutofit/>
          </a:bodyPr>
          <a:lstStyle/>
          <a:p>
            <a:r>
              <a:rPr lang="en-US" sz="2400" dirty="0" smtClean="0"/>
              <a:t>Eduard Porosnicu, EUROCONTROL</a:t>
            </a:r>
          </a:p>
          <a:p>
            <a:pPr lvl="1"/>
            <a:r>
              <a:rPr lang="en-US" sz="2000" dirty="0">
                <a:hlinkClick r:id="rId3"/>
              </a:rPr>
              <a:t>e</a:t>
            </a:r>
            <a:r>
              <a:rPr lang="en-US" sz="2000" dirty="0" smtClean="0">
                <a:hlinkClick r:id="rId3"/>
              </a:rPr>
              <a:t>duard.porosnicu@eurocontrol.int</a:t>
            </a:r>
            <a:endParaRPr lang="en-US" sz="2000" dirty="0" smtClean="0"/>
          </a:p>
          <a:p>
            <a:pPr lvl="1"/>
            <a:r>
              <a:rPr lang="en-US" sz="2000" dirty="0" smtClean="0"/>
              <a:t>Phone: +32 (2) 729 3326</a:t>
            </a:r>
          </a:p>
          <a:p>
            <a:pPr lvl="1"/>
            <a:r>
              <a:rPr lang="en-US" sz="2000" dirty="0">
                <a:hlinkClick r:id="rId4"/>
              </a:rPr>
              <a:t>http://www.eurocontrol.int/articles/digital-notam-phase-3-p-</a:t>
            </a:r>
            <a:r>
              <a:rPr lang="en-US" sz="2000" dirty="0" smtClean="0">
                <a:hlinkClick r:id="rId4"/>
              </a:rPr>
              <a:t>21</a:t>
            </a:r>
            <a:r>
              <a:rPr lang="en-US" sz="2000" dirty="0" smtClean="0"/>
              <a:t>  </a:t>
            </a:r>
          </a:p>
          <a:p>
            <a:pPr lvl="1"/>
            <a:r>
              <a:rPr lang="en-US" sz="2000" dirty="0" smtClean="0">
                <a:hlinkClick r:id="rId5"/>
              </a:rPr>
              <a:t>www.aixm.aero</a:t>
            </a:r>
            <a:endParaRPr lang="en-US" sz="2000" dirty="0" smtClean="0"/>
          </a:p>
        </p:txBody>
      </p:sp>
    </p:spTree>
  </p:cSld>
  <p:clrMapOvr>
    <a:masterClrMapping/>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Content</a:t>
            </a:r>
            <a:endParaRPr lang="en-US" dirty="0"/>
          </a:p>
        </p:txBody>
      </p:sp>
      <p:sp>
        <p:nvSpPr>
          <p:cNvPr id="4" name="Content Placeholder 3"/>
          <p:cNvSpPr>
            <a:spLocks noGrp="1"/>
          </p:cNvSpPr>
          <p:nvPr>
            <p:ph idx="1"/>
          </p:nvPr>
        </p:nvSpPr>
        <p:spPr/>
        <p:txBody>
          <a:bodyPr>
            <a:normAutofit/>
          </a:bodyPr>
          <a:lstStyle/>
          <a:p>
            <a:r>
              <a:rPr lang="en-US" dirty="0" smtClean="0"/>
              <a:t>Digital </a:t>
            </a:r>
            <a:r>
              <a:rPr lang="en-US" dirty="0"/>
              <a:t>NOTAM key principles</a:t>
            </a:r>
          </a:p>
          <a:p>
            <a:r>
              <a:rPr lang="en-US" dirty="0" smtClean="0"/>
              <a:t>Benefits</a:t>
            </a:r>
            <a:endParaRPr lang="en-US" dirty="0"/>
          </a:p>
          <a:p>
            <a:r>
              <a:rPr lang="en-US" dirty="0" smtClean="0"/>
              <a:t>Automatic </a:t>
            </a:r>
            <a:r>
              <a:rPr lang="en-US" dirty="0"/>
              <a:t>data validation</a:t>
            </a:r>
          </a:p>
          <a:p>
            <a:r>
              <a:rPr lang="en-US" dirty="0" smtClean="0"/>
              <a:t>Current </a:t>
            </a:r>
            <a:r>
              <a:rPr lang="en-US" dirty="0"/>
              <a:t>situation in Europe</a:t>
            </a:r>
          </a:p>
          <a:p>
            <a:r>
              <a:rPr lang="en-US" dirty="0" smtClean="0"/>
              <a:t>Challenges </a:t>
            </a:r>
            <a:r>
              <a:rPr lang="en-US" dirty="0"/>
              <a:t>to </a:t>
            </a:r>
            <a:r>
              <a:rPr lang="en-US" dirty="0" smtClean="0"/>
              <a:t>implementation</a:t>
            </a:r>
            <a:endParaRPr lang="en-US" dirty="0"/>
          </a:p>
        </p:txBody>
      </p:sp>
    </p:spTree>
    <p:extLst>
      <p:ext uri="{BB962C8B-B14F-4D97-AF65-F5344CB8AC3E}">
        <p14:creationId xmlns:p14="http://schemas.microsoft.com/office/powerpoint/2010/main" val="1538326717"/>
      </p:ext>
    </p:extLst>
  </p:cSld>
  <p:clrMapOvr>
    <a:masterClrMapping/>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pPr algn="l"/>
            <a:r>
              <a:rPr lang="en-US" dirty="0" smtClean="0"/>
              <a:t>AIXM as data model</a:t>
            </a:r>
            <a:endParaRPr lang="en-US" dirty="0"/>
          </a:p>
        </p:txBody>
      </p:sp>
      <p:sp>
        <p:nvSpPr>
          <p:cNvPr id="4" name="Slide Number Placeholder 3"/>
          <p:cNvSpPr>
            <a:spLocks noGrp="1"/>
          </p:cNvSpPr>
          <p:nvPr>
            <p:ph type="sldNum" sz="quarter" idx="12"/>
          </p:nvPr>
        </p:nvSpPr>
        <p:spPr/>
        <p:txBody>
          <a:bodyPr/>
          <a:lstStyle/>
          <a:p>
            <a:fld id="{6F5AB4FB-F75C-4BF7-AC74-7222161F80D6}" type="slidenum">
              <a:rPr lang="en-GB" smtClean="0"/>
              <a:pPr/>
              <a:t>4</a:t>
            </a:fld>
            <a:endParaRPr lang="en-GB"/>
          </a:p>
        </p:txBody>
      </p:sp>
      <p:pic>
        <p:nvPicPr>
          <p:cNvPr id="147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6050"/>
            <a:ext cx="53832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1347788" y="2765425"/>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pitchFamily="34" charset="0"/>
              </a:rPr>
              <a:t>UML</a:t>
            </a:r>
            <a:endParaRPr kumimoji="0" lang="en-US" sz="1800" b="0" i="0" u="none" strike="noStrike" cap="none" normalizeH="0" baseline="0" smtClean="0">
              <a:ln>
                <a:noFill/>
              </a:ln>
              <a:solidFill>
                <a:schemeClr val="tx1"/>
              </a:solidFill>
              <a:effectLst/>
              <a:latin typeface="Arial" pitchFamily="34" charset="0"/>
            </a:endParaRPr>
          </a:p>
        </p:txBody>
      </p:sp>
      <p:grpSp>
        <p:nvGrpSpPr>
          <p:cNvPr id="7" name="Group 4"/>
          <p:cNvGrpSpPr>
            <a:grpSpLocks/>
          </p:cNvGrpSpPr>
          <p:nvPr/>
        </p:nvGrpSpPr>
        <p:grpSpPr bwMode="auto">
          <a:xfrm>
            <a:off x="5516563" y="1736725"/>
            <a:ext cx="3556000" cy="3781425"/>
            <a:chOff x="3475" y="1094"/>
            <a:chExt cx="2240" cy="2382"/>
          </a:xfrm>
        </p:grpSpPr>
        <p:pic>
          <p:nvPicPr>
            <p:cNvPr id="147461" name="Picture 5" descr="sche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 y="1094"/>
              <a:ext cx="2240" cy="238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3538" y="1253"/>
              <a:ext cx="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pitchFamily="34" charset="0"/>
                </a:rPr>
                <a:t>XSD</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9" name="Group 7"/>
          <p:cNvGrpSpPr>
            <a:grpSpLocks/>
          </p:cNvGrpSpPr>
          <p:nvPr/>
        </p:nvGrpSpPr>
        <p:grpSpPr bwMode="auto">
          <a:xfrm>
            <a:off x="2232025" y="3789363"/>
            <a:ext cx="4149725" cy="2778125"/>
            <a:chOff x="1406" y="2387"/>
            <a:chExt cx="2614" cy="1750"/>
          </a:xfrm>
        </p:grpSpPr>
        <p:pic>
          <p:nvPicPr>
            <p:cNvPr id="14746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6" y="2387"/>
              <a:ext cx="2578" cy="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9"/>
            <p:cNvSpPr txBox="1">
              <a:spLocks noChangeArrowheads="1"/>
            </p:cNvSpPr>
            <p:nvPr/>
          </p:nvSpPr>
          <p:spPr bwMode="auto">
            <a:xfrm>
              <a:off x="2472" y="3861"/>
              <a:ext cx="1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chemeClr val="tx1"/>
                  </a:solidFill>
                  <a:effectLst/>
                  <a:latin typeface="Arial" pitchFamily="34" charset="0"/>
                </a:rPr>
                <a:t>Temporality Concept</a:t>
              </a:r>
              <a:endParaRPr kumimoji="0" lang="en-US" sz="18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1195548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945" y="1524000"/>
            <a:ext cx="5238055" cy="508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4E9ED4F-8A1F-452E-8464-E581B98F1563}" type="slidenum">
              <a:rPr lang="en-GB" smtClean="0"/>
              <a:pPr/>
              <a:t>5</a:t>
            </a:fld>
            <a:endParaRPr lang="en-GB"/>
          </a:p>
        </p:txBody>
      </p:sp>
      <p:sp>
        <p:nvSpPr>
          <p:cNvPr id="7" name="Title 6"/>
          <p:cNvSpPr>
            <a:spLocks noGrp="1"/>
          </p:cNvSpPr>
          <p:nvPr>
            <p:ph type="title"/>
          </p:nvPr>
        </p:nvSpPr>
        <p:spPr>
          <a:xfrm>
            <a:off x="457200" y="457200"/>
            <a:ext cx="8229600" cy="1143000"/>
          </a:xfrm>
        </p:spPr>
        <p:txBody>
          <a:bodyPr/>
          <a:lstStyle/>
          <a:p>
            <a:r>
              <a:rPr lang="en-US" dirty="0" smtClean="0"/>
              <a:t>XML/GML as data exchange format</a:t>
            </a:r>
            <a:endParaRPr lang="en-US" dirty="0"/>
          </a:p>
        </p:txBody>
      </p:sp>
    </p:spTree>
    <p:extLst>
      <p:ext uri="{BB962C8B-B14F-4D97-AF65-F5344CB8AC3E}">
        <p14:creationId xmlns:p14="http://schemas.microsoft.com/office/powerpoint/2010/main" val="510981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184" name="Rectangle 19"/>
          <p:cNvSpPr>
            <a:spLocks noGrp="1" noChangeArrowheads="1"/>
          </p:cNvSpPr>
          <p:nvPr>
            <p:ph type="title"/>
          </p:nvPr>
        </p:nvSpPr>
        <p:spPr>
          <a:xfrm>
            <a:off x="457200" y="228600"/>
            <a:ext cx="8229600" cy="1143000"/>
          </a:xfrm>
        </p:spPr>
        <p:txBody>
          <a:bodyPr>
            <a:normAutofit fontScale="90000"/>
          </a:bodyPr>
          <a:lstStyle/>
          <a:p>
            <a:pPr algn="l" eaLnBrk="1" hangingPunct="1"/>
            <a:r>
              <a:rPr lang="en-US" dirty="0" smtClean="0"/>
              <a:t>Harmonized coding rules - </a:t>
            </a:r>
            <a:br>
              <a:rPr lang="en-US" dirty="0" smtClean="0"/>
            </a:br>
            <a:r>
              <a:rPr lang="en-US" dirty="0" smtClean="0"/>
              <a:t>Digital NOTAM Event Specification</a:t>
            </a:r>
            <a:endParaRPr lang="en-GB" dirty="0" smtClean="0"/>
          </a:p>
        </p:txBody>
      </p:sp>
      <p:pic>
        <p:nvPicPr>
          <p:cNvPr id="1086"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008" y="2585260"/>
            <a:ext cx="17716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7"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2869" y="2596896"/>
            <a:ext cx="21145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8"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540" y="2528110"/>
            <a:ext cx="15144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9" name="Picture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8875" y="2476731"/>
            <a:ext cx="19431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0" name="Picture 6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1975" y="2688336"/>
            <a:ext cx="2095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1" name="Picture 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025" y="3068960"/>
            <a:ext cx="7219950"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2" name="Picture 6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5316" y="3044952"/>
            <a:ext cx="1809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3" name="Picture 6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8797" y="3141092"/>
            <a:ext cx="12858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4" name="Picture 7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45312" y="3138495"/>
            <a:ext cx="12096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 name="Picture 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54987" y="3160257"/>
            <a:ext cx="1828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6" name="Picture 7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47069" y="3230697"/>
            <a:ext cx="3714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7" name="Picture 7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377" y="3529020"/>
            <a:ext cx="4371975"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8" name="Picture 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4576" y="3544894"/>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9" name="Picture 7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3377" y="3635381"/>
            <a:ext cx="23812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0" name="Picture 7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02514" y="3730752"/>
            <a:ext cx="2476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1" name="Picture 7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9339" y="4044067"/>
            <a:ext cx="254317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2" name="Picture 7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9552" y="4010030"/>
            <a:ext cx="304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3" name="Picture 7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7523" y="4119567"/>
            <a:ext cx="37528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4" name="Picture 8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26553" y="4154591"/>
            <a:ext cx="2381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 name="Picture 8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1303" y="4533308"/>
            <a:ext cx="3905250"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7" name="Picture 8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7544" y="4421291"/>
            <a:ext cx="3619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8" name="Picture 8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9339" y="4687991"/>
            <a:ext cx="18478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7768" name="Text Box 40"/>
          <p:cNvSpPr txBox="1">
            <a:spLocks noChangeArrowheads="1"/>
          </p:cNvSpPr>
          <p:nvPr/>
        </p:nvSpPr>
        <p:spPr bwMode="auto">
          <a:xfrm>
            <a:off x="4737419" y="3016839"/>
            <a:ext cx="86113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ea typeface="ＭＳ Ｐゴシック" pitchFamily="1" charset="-128"/>
              </a:defRPr>
            </a:lvl1pPr>
            <a:lvl2pPr marL="742950" indent="-285750" eaLnBrk="0" hangingPunct="0">
              <a:defRPr sz="1400" b="1">
                <a:solidFill>
                  <a:schemeClr val="tx1"/>
                </a:solidFill>
                <a:latin typeface="Arial" charset="0"/>
                <a:ea typeface="ＭＳ Ｐゴシック" pitchFamily="1" charset="-128"/>
              </a:defRPr>
            </a:lvl2pPr>
            <a:lvl3pPr marL="1143000" indent="-228600" eaLnBrk="0" hangingPunct="0">
              <a:defRPr sz="1400" b="1">
                <a:solidFill>
                  <a:schemeClr val="tx1"/>
                </a:solidFill>
                <a:latin typeface="Arial" charset="0"/>
                <a:ea typeface="ＭＳ Ｐゴシック" pitchFamily="1" charset="-128"/>
              </a:defRPr>
            </a:lvl3pPr>
            <a:lvl4pPr marL="1600200" indent="-228600" eaLnBrk="0" hangingPunct="0">
              <a:defRPr sz="1400" b="1">
                <a:solidFill>
                  <a:schemeClr val="tx1"/>
                </a:solidFill>
                <a:latin typeface="Arial" charset="0"/>
                <a:ea typeface="ＭＳ Ｐゴシック" pitchFamily="1" charset="-128"/>
              </a:defRPr>
            </a:lvl4pPr>
            <a:lvl5pPr marL="2057400" indent="-228600" eaLnBrk="0" hangingPunct="0">
              <a:defRPr sz="14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9pPr>
          </a:lstStyle>
          <a:p>
            <a:pPr eaLnBrk="1" hangingPunct="1">
              <a:spcBef>
                <a:spcPct val="0"/>
              </a:spcBef>
              <a:buFontTx/>
              <a:buNone/>
            </a:pPr>
            <a:r>
              <a:rPr lang="en-US" sz="1500" b="0" i="1" smtClean="0">
                <a:solidFill>
                  <a:srgbClr val="FE1806"/>
                </a:solidFill>
              </a:rPr>
              <a:t>optional</a:t>
            </a:r>
            <a:endParaRPr lang="en-GB" sz="1500" b="0" i="1">
              <a:solidFill>
                <a:srgbClr val="FE1806"/>
              </a:solidFill>
            </a:endParaRPr>
          </a:p>
        </p:txBody>
      </p:sp>
      <p:sp>
        <p:nvSpPr>
          <p:cNvPr id="457752" name="Text Box 24"/>
          <p:cNvSpPr txBox="1">
            <a:spLocks noChangeArrowheads="1"/>
          </p:cNvSpPr>
          <p:nvPr/>
        </p:nvSpPr>
        <p:spPr bwMode="auto">
          <a:xfrm>
            <a:off x="764480" y="4548192"/>
            <a:ext cx="163217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ea typeface="ＭＳ Ｐゴシック" pitchFamily="1" charset="-128"/>
              </a:defRPr>
            </a:lvl1pPr>
            <a:lvl2pPr marL="742950" indent="-285750" eaLnBrk="0" hangingPunct="0">
              <a:defRPr sz="1400" b="1">
                <a:solidFill>
                  <a:schemeClr val="tx1"/>
                </a:solidFill>
                <a:latin typeface="Arial" charset="0"/>
                <a:ea typeface="ＭＳ Ｐゴシック" pitchFamily="1" charset="-128"/>
              </a:defRPr>
            </a:lvl2pPr>
            <a:lvl3pPr marL="1143000" indent="-228600" eaLnBrk="0" hangingPunct="0">
              <a:defRPr sz="1400" b="1">
                <a:solidFill>
                  <a:schemeClr val="tx1"/>
                </a:solidFill>
                <a:latin typeface="Arial" charset="0"/>
                <a:ea typeface="ＭＳ Ｐゴシック" pitchFamily="1" charset="-128"/>
              </a:defRPr>
            </a:lvl3pPr>
            <a:lvl4pPr marL="1600200" indent="-228600" eaLnBrk="0" hangingPunct="0">
              <a:defRPr sz="1400" b="1">
                <a:solidFill>
                  <a:schemeClr val="tx1"/>
                </a:solidFill>
                <a:latin typeface="Arial" charset="0"/>
                <a:ea typeface="ＭＳ Ｐゴシック" pitchFamily="1" charset="-128"/>
              </a:defRPr>
            </a:lvl4pPr>
            <a:lvl5pPr marL="2057400" indent="-228600" eaLnBrk="0" hangingPunct="0">
              <a:defRPr sz="14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9pPr>
          </a:lstStyle>
          <a:p>
            <a:pPr eaLnBrk="1" hangingPunct="1">
              <a:spcBef>
                <a:spcPct val="0"/>
              </a:spcBef>
              <a:buFontTx/>
              <a:buNone/>
            </a:pPr>
            <a:r>
              <a:rPr lang="en-US" sz="1500" b="0" i="1" smtClean="0">
                <a:solidFill>
                  <a:srgbClr val="FE1806"/>
                </a:solidFill>
              </a:rPr>
              <a:t>optional, multiple</a:t>
            </a:r>
            <a:endParaRPr lang="en-GB" sz="1500" b="0" i="1">
              <a:solidFill>
                <a:srgbClr val="FE1806"/>
              </a:solidFill>
            </a:endParaRPr>
          </a:p>
        </p:txBody>
      </p:sp>
      <p:sp>
        <p:nvSpPr>
          <p:cNvPr id="457753" name="Text Box 25"/>
          <p:cNvSpPr txBox="1">
            <a:spLocks noChangeArrowheads="1"/>
          </p:cNvSpPr>
          <p:nvPr/>
        </p:nvSpPr>
        <p:spPr bwMode="auto">
          <a:xfrm>
            <a:off x="2401388" y="4650886"/>
            <a:ext cx="5238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ea typeface="ＭＳ Ｐゴシック" pitchFamily="1" charset="-128"/>
              </a:defRPr>
            </a:lvl1pPr>
            <a:lvl2pPr marL="742950" indent="-285750" eaLnBrk="0" hangingPunct="0">
              <a:defRPr sz="1400" b="1">
                <a:solidFill>
                  <a:schemeClr val="tx1"/>
                </a:solidFill>
                <a:latin typeface="Arial" charset="0"/>
                <a:ea typeface="ＭＳ Ｐゴシック" pitchFamily="1" charset="-128"/>
              </a:defRPr>
            </a:lvl2pPr>
            <a:lvl3pPr marL="1143000" indent="-228600" eaLnBrk="0" hangingPunct="0">
              <a:defRPr sz="1400" b="1">
                <a:solidFill>
                  <a:schemeClr val="tx1"/>
                </a:solidFill>
                <a:latin typeface="Arial" charset="0"/>
                <a:ea typeface="ＭＳ Ｐゴシック" pitchFamily="1" charset="-128"/>
              </a:defRPr>
            </a:lvl3pPr>
            <a:lvl4pPr marL="1600200" indent="-228600" eaLnBrk="0" hangingPunct="0">
              <a:defRPr sz="1400" b="1">
                <a:solidFill>
                  <a:schemeClr val="tx1"/>
                </a:solidFill>
                <a:latin typeface="Arial" charset="0"/>
                <a:ea typeface="ＭＳ Ｐゴシック" pitchFamily="1" charset="-128"/>
              </a:defRPr>
            </a:lvl4pPr>
            <a:lvl5pPr marL="2057400" indent="-228600" eaLnBrk="0" hangingPunct="0">
              <a:defRPr sz="14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9pPr>
          </a:lstStyle>
          <a:p>
            <a:pPr eaLnBrk="1" hangingPunct="1">
              <a:spcBef>
                <a:spcPct val="0"/>
              </a:spcBef>
              <a:buFontTx/>
              <a:buNone/>
            </a:pPr>
            <a:r>
              <a:rPr lang="en-US" sz="1500" b="0" i="1">
                <a:solidFill>
                  <a:srgbClr val="FE1806"/>
                </a:solidFill>
              </a:rPr>
              <a:t>End</a:t>
            </a:r>
            <a:endParaRPr lang="en-GB" sz="1500" b="0" i="1">
              <a:solidFill>
                <a:srgbClr val="FE1806"/>
              </a:solidFill>
            </a:endParaRPr>
          </a:p>
        </p:txBody>
      </p:sp>
      <p:sp>
        <p:nvSpPr>
          <p:cNvPr id="457769" name="Text Box 41"/>
          <p:cNvSpPr txBox="1">
            <a:spLocks noChangeArrowheads="1"/>
          </p:cNvSpPr>
          <p:nvPr/>
        </p:nvSpPr>
        <p:spPr bwMode="auto">
          <a:xfrm>
            <a:off x="2843808" y="3537883"/>
            <a:ext cx="86113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ea typeface="ＭＳ Ｐゴシック" pitchFamily="1" charset="-128"/>
              </a:defRPr>
            </a:lvl1pPr>
            <a:lvl2pPr marL="742950" indent="-285750" eaLnBrk="0" hangingPunct="0">
              <a:defRPr sz="1400" b="1">
                <a:solidFill>
                  <a:schemeClr val="tx1"/>
                </a:solidFill>
                <a:latin typeface="Arial" charset="0"/>
                <a:ea typeface="ＭＳ Ｐゴシック" pitchFamily="1" charset="-128"/>
              </a:defRPr>
            </a:lvl2pPr>
            <a:lvl3pPr marL="1143000" indent="-228600" eaLnBrk="0" hangingPunct="0">
              <a:defRPr sz="1400" b="1">
                <a:solidFill>
                  <a:schemeClr val="tx1"/>
                </a:solidFill>
                <a:latin typeface="Arial" charset="0"/>
                <a:ea typeface="ＭＳ Ｐゴシック" pitchFamily="1" charset="-128"/>
              </a:defRPr>
            </a:lvl3pPr>
            <a:lvl4pPr marL="1600200" indent="-228600" eaLnBrk="0" hangingPunct="0">
              <a:defRPr sz="1400" b="1">
                <a:solidFill>
                  <a:schemeClr val="tx1"/>
                </a:solidFill>
                <a:latin typeface="Arial" charset="0"/>
                <a:ea typeface="ＭＳ Ｐゴシック" pitchFamily="1" charset="-128"/>
              </a:defRPr>
            </a:lvl4pPr>
            <a:lvl5pPr marL="2057400" indent="-228600" eaLnBrk="0" hangingPunct="0">
              <a:defRPr sz="14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9pPr>
          </a:lstStyle>
          <a:p>
            <a:pPr eaLnBrk="1" hangingPunct="1">
              <a:spcBef>
                <a:spcPct val="0"/>
              </a:spcBef>
              <a:buFontTx/>
              <a:buNone/>
            </a:pPr>
            <a:r>
              <a:rPr lang="en-US" sz="1500" b="0" i="1" smtClean="0">
                <a:solidFill>
                  <a:srgbClr val="FE1806"/>
                </a:solidFill>
              </a:rPr>
              <a:t>optional</a:t>
            </a:r>
            <a:endParaRPr lang="en-GB" sz="1500" b="0" i="1">
              <a:solidFill>
                <a:srgbClr val="FE1806"/>
              </a:solidFill>
            </a:endParaRPr>
          </a:p>
        </p:txBody>
      </p:sp>
      <p:sp>
        <p:nvSpPr>
          <p:cNvPr id="457765" name="Text Box 37"/>
          <p:cNvSpPr txBox="1">
            <a:spLocks noChangeArrowheads="1"/>
          </p:cNvSpPr>
          <p:nvPr/>
        </p:nvSpPr>
        <p:spPr bwMode="auto">
          <a:xfrm>
            <a:off x="3566851" y="3861048"/>
            <a:ext cx="86113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ea typeface="ＭＳ Ｐゴシック" pitchFamily="1" charset="-128"/>
              </a:defRPr>
            </a:lvl1pPr>
            <a:lvl2pPr marL="742950" indent="-285750" eaLnBrk="0" hangingPunct="0">
              <a:defRPr sz="1400" b="1">
                <a:solidFill>
                  <a:schemeClr val="tx1"/>
                </a:solidFill>
                <a:latin typeface="Arial" charset="0"/>
                <a:ea typeface="ＭＳ Ｐゴシック" pitchFamily="1" charset="-128"/>
              </a:defRPr>
            </a:lvl2pPr>
            <a:lvl3pPr marL="1143000" indent="-228600" eaLnBrk="0" hangingPunct="0">
              <a:defRPr sz="1400" b="1">
                <a:solidFill>
                  <a:schemeClr val="tx1"/>
                </a:solidFill>
                <a:latin typeface="Arial" charset="0"/>
                <a:ea typeface="ＭＳ Ｐゴシック" pitchFamily="1" charset="-128"/>
              </a:defRPr>
            </a:lvl3pPr>
            <a:lvl4pPr marL="1600200" indent="-228600" eaLnBrk="0" hangingPunct="0">
              <a:defRPr sz="1400" b="1">
                <a:solidFill>
                  <a:schemeClr val="tx1"/>
                </a:solidFill>
                <a:latin typeface="Arial" charset="0"/>
                <a:ea typeface="ＭＳ Ｐゴシック" pitchFamily="1" charset="-128"/>
              </a:defRPr>
            </a:lvl4pPr>
            <a:lvl5pPr marL="2057400" indent="-228600" eaLnBrk="0" hangingPunct="0">
              <a:defRPr sz="14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9pPr>
          </a:lstStyle>
          <a:p>
            <a:pPr eaLnBrk="1" hangingPunct="1">
              <a:spcBef>
                <a:spcPct val="0"/>
              </a:spcBef>
              <a:buFontTx/>
              <a:buNone/>
            </a:pPr>
            <a:r>
              <a:rPr lang="en-US" sz="1500" b="0" i="1" smtClean="0">
                <a:solidFill>
                  <a:srgbClr val="FE1806"/>
                </a:solidFill>
              </a:rPr>
              <a:t>optional</a:t>
            </a:r>
            <a:endParaRPr lang="en-GB" sz="1500" b="0" i="1">
              <a:solidFill>
                <a:srgbClr val="FE1806"/>
              </a:solidFill>
            </a:endParaRPr>
          </a:p>
        </p:txBody>
      </p:sp>
      <p:sp>
        <p:nvSpPr>
          <p:cNvPr id="457749" name="Text Box 21"/>
          <p:cNvSpPr txBox="1">
            <a:spLocks noChangeArrowheads="1"/>
          </p:cNvSpPr>
          <p:nvPr/>
        </p:nvSpPr>
        <p:spPr bwMode="auto">
          <a:xfrm>
            <a:off x="3202575" y="2372187"/>
            <a:ext cx="86113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ea typeface="ＭＳ Ｐゴシック" pitchFamily="1" charset="-128"/>
              </a:defRPr>
            </a:lvl1pPr>
            <a:lvl2pPr marL="742950" indent="-285750" eaLnBrk="0" hangingPunct="0">
              <a:defRPr sz="1400" b="1">
                <a:solidFill>
                  <a:schemeClr val="tx1"/>
                </a:solidFill>
                <a:latin typeface="Arial" charset="0"/>
                <a:ea typeface="ＭＳ Ｐゴシック" pitchFamily="1" charset="-128"/>
              </a:defRPr>
            </a:lvl2pPr>
            <a:lvl3pPr marL="1143000" indent="-228600" eaLnBrk="0" hangingPunct="0">
              <a:defRPr sz="1400" b="1">
                <a:solidFill>
                  <a:schemeClr val="tx1"/>
                </a:solidFill>
                <a:latin typeface="Arial" charset="0"/>
                <a:ea typeface="ＭＳ Ｐゴシック" pitchFamily="1" charset="-128"/>
              </a:defRPr>
            </a:lvl3pPr>
            <a:lvl4pPr marL="1600200" indent="-228600" eaLnBrk="0" hangingPunct="0">
              <a:defRPr sz="1400" b="1">
                <a:solidFill>
                  <a:schemeClr val="tx1"/>
                </a:solidFill>
                <a:latin typeface="Arial" charset="0"/>
                <a:ea typeface="ＭＳ Ｐゴシック" pitchFamily="1" charset="-128"/>
              </a:defRPr>
            </a:lvl4pPr>
            <a:lvl5pPr marL="2057400" indent="-228600" eaLnBrk="0" hangingPunct="0">
              <a:defRPr sz="14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9pPr>
          </a:lstStyle>
          <a:p>
            <a:pPr eaLnBrk="1" hangingPunct="1">
              <a:spcBef>
                <a:spcPct val="0"/>
              </a:spcBef>
              <a:buFontTx/>
              <a:buNone/>
            </a:pPr>
            <a:r>
              <a:rPr lang="en-US" sz="1500" b="0" i="1" smtClean="0">
                <a:solidFill>
                  <a:srgbClr val="FE1806"/>
                </a:solidFill>
              </a:rPr>
              <a:t>optional</a:t>
            </a:r>
            <a:endParaRPr lang="en-GB" sz="1500" b="0" i="1">
              <a:solidFill>
                <a:srgbClr val="FE1806"/>
              </a:solidFill>
            </a:endParaRPr>
          </a:p>
        </p:txBody>
      </p:sp>
      <p:sp>
        <p:nvSpPr>
          <p:cNvPr id="42" name="Text Box 21"/>
          <p:cNvSpPr txBox="1">
            <a:spLocks noChangeArrowheads="1"/>
          </p:cNvSpPr>
          <p:nvPr/>
        </p:nvSpPr>
        <p:spPr bwMode="auto">
          <a:xfrm>
            <a:off x="1611734" y="2345168"/>
            <a:ext cx="86113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ea typeface="ＭＳ Ｐゴシック" pitchFamily="1" charset="-128"/>
              </a:defRPr>
            </a:lvl1pPr>
            <a:lvl2pPr marL="742950" indent="-285750" eaLnBrk="0" hangingPunct="0">
              <a:defRPr sz="1400" b="1">
                <a:solidFill>
                  <a:schemeClr val="tx1"/>
                </a:solidFill>
                <a:latin typeface="Arial" charset="0"/>
                <a:ea typeface="ＭＳ Ｐゴシック" pitchFamily="1" charset="-128"/>
              </a:defRPr>
            </a:lvl2pPr>
            <a:lvl3pPr marL="1143000" indent="-228600" eaLnBrk="0" hangingPunct="0">
              <a:defRPr sz="1400" b="1">
                <a:solidFill>
                  <a:schemeClr val="tx1"/>
                </a:solidFill>
                <a:latin typeface="Arial" charset="0"/>
                <a:ea typeface="ＭＳ Ｐゴシック" pitchFamily="1" charset="-128"/>
              </a:defRPr>
            </a:lvl3pPr>
            <a:lvl4pPr marL="1600200" indent="-228600" eaLnBrk="0" hangingPunct="0">
              <a:defRPr sz="1400" b="1">
                <a:solidFill>
                  <a:schemeClr val="tx1"/>
                </a:solidFill>
                <a:latin typeface="Arial" charset="0"/>
                <a:ea typeface="ＭＳ Ｐゴシック" pitchFamily="1" charset="-128"/>
              </a:defRPr>
            </a:lvl4pPr>
            <a:lvl5pPr marL="2057400" indent="-228600" eaLnBrk="0" hangingPunct="0">
              <a:defRPr sz="14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9pPr>
          </a:lstStyle>
          <a:p>
            <a:pPr eaLnBrk="1" hangingPunct="1">
              <a:spcBef>
                <a:spcPct val="0"/>
              </a:spcBef>
              <a:buFontTx/>
              <a:buNone/>
            </a:pPr>
            <a:r>
              <a:rPr lang="en-US" sz="1500" b="0" i="1" smtClean="0">
                <a:solidFill>
                  <a:srgbClr val="FE1806"/>
                </a:solidFill>
              </a:rPr>
              <a:t>optional</a:t>
            </a:r>
            <a:endParaRPr lang="en-GB" sz="1500" b="0" i="1">
              <a:solidFill>
                <a:srgbClr val="FE1806"/>
              </a:solidFill>
            </a:endParaRPr>
          </a:p>
        </p:txBody>
      </p:sp>
      <p:sp>
        <p:nvSpPr>
          <p:cNvPr id="457764" name="Text Box 36"/>
          <p:cNvSpPr txBox="1">
            <a:spLocks noChangeArrowheads="1"/>
          </p:cNvSpPr>
          <p:nvPr/>
        </p:nvSpPr>
        <p:spPr bwMode="auto">
          <a:xfrm>
            <a:off x="5110335" y="2351634"/>
            <a:ext cx="86113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ea typeface="ＭＳ Ｐゴシック" pitchFamily="1" charset="-128"/>
              </a:defRPr>
            </a:lvl1pPr>
            <a:lvl2pPr marL="742950" indent="-285750" eaLnBrk="0" hangingPunct="0">
              <a:defRPr sz="1400" b="1">
                <a:solidFill>
                  <a:schemeClr val="tx1"/>
                </a:solidFill>
                <a:latin typeface="Arial" charset="0"/>
                <a:ea typeface="ＭＳ Ｐゴシック" pitchFamily="1" charset="-128"/>
              </a:defRPr>
            </a:lvl2pPr>
            <a:lvl3pPr marL="1143000" indent="-228600" eaLnBrk="0" hangingPunct="0">
              <a:defRPr sz="1400" b="1">
                <a:solidFill>
                  <a:schemeClr val="tx1"/>
                </a:solidFill>
                <a:latin typeface="Arial" charset="0"/>
                <a:ea typeface="ＭＳ Ｐゴシック" pitchFamily="1" charset="-128"/>
              </a:defRPr>
            </a:lvl3pPr>
            <a:lvl4pPr marL="1600200" indent="-228600" eaLnBrk="0" hangingPunct="0">
              <a:defRPr sz="1400" b="1">
                <a:solidFill>
                  <a:schemeClr val="tx1"/>
                </a:solidFill>
                <a:latin typeface="Arial" charset="0"/>
                <a:ea typeface="ＭＳ Ｐゴシック" pitchFamily="1" charset="-128"/>
              </a:defRPr>
            </a:lvl4pPr>
            <a:lvl5pPr marL="2057400" indent="-228600" eaLnBrk="0" hangingPunct="0">
              <a:defRPr sz="14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9pPr>
          </a:lstStyle>
          <a:p>
            <a:pPr eaLnBrk="1" hangingPunct="1">
              <a:spcBef>
                <a:spcPct val="0"/>
              </a:spcBef>
              <a:buFontTx/>
              <a:buNone/>
            </a:pPr>
            <a:r>
              <a:rPr lang="en-US" sz="1500" b="0" i="1" smtClean="0">
                <a:solidFill>
                  <a:srgbClr val="FE1806"/>
                </a:solidFill>
              </a:rPr>
              <a:t>optional</a:t>
            </a:r>
            <a:endParaRPr lang="en-GB" sz="1500" b="0" i="1">
              <a:solidFill>
                <a:srgbClr val="FE1806"/>
              </a:solidFill>
            </a:endParaRPr>
          </a:p>
        </p:txBody>
      </p:sp>
      <p:sp>
        <p:nvSpPr>
          <p:cNvPr id="3" name="TextBox 2"/>
          <p:cNvSpPr txBox="1"/>
          <p:nvPr/>
        </p:nvSpPr>
        <p:spPr>
          <a:xfrm>
            <a:off x="1447800" y="1828800"/>
            <a:ext cx="4242267" cy="369332"/>
          </a:xfrm>
          <a:prstGeom prst="rect">
            <a:avLst/>
          </a:prstGeom>
          <a:noFill/>
        </p:spPr>
        <p:txBody>
          <a:bodyPr wrap="none" rtlCol="0">
            <a:spAutoFit/>
          </a:bodyPr>
          <a:lstStyle/>
          <a:p>
            <a:r>
              <a:rPr lang="en-US" dirty="0" smtClean="0"/>
              <a:t>Example – Special Activity Area – activatio</a:t>
            </a:r>
            <a:r>
              <a:rPr lang="en-US" dirty="0"/>
              <a:t>n</a:t>
            </a:r>
          </a:p>
        </p:txBody>
      </p:sp>
    </p:spTree>
    <p:extLst>
      <p:ext uri="{BB962C8B-B14F-4D97-AF65-F5344CB8AC3E}">
        <p14:creationId xmlns:p14="http://schemas.microsoft.com/office/powerpoint/2010/main" val="1588062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299" y="609600"/>
            <a:ext cx="9969501" cy="682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3"/>
          <p:cNvSpPr>
            <a:spLocks noGrp="1" noChangeArrowheads="1"/>
          </p:cNvSpPr>
          <p:nvPr>
            <p:ph type="title"/>
          </p:nvPr>
        </p:nvSpPr>
        <p:spPr/>
        <p:txBody>
          <a:bodyPr/>
          <a:lstStyle/>
          <a:p>
            <a:pPr algn="l" eaLnBrk="1" hangingPunct="1"/>
            <a:r>
              <a:rPr lang="en-US" dirty="0" smtClean="0"/>
              <a:t>AIXM Mapping</a:t>
            </a:r>
            <a:endParaRPr lang="en-GB" dirty="0" smtClean="0"/>
          </a:p>
        </p:txBody>
      </p:sp>
      <p:sp>
        <p:nvSpPr>
          <p:cNvPr id="459792" name="Text Box 16"/>
          <p:cNvSpPr txBox="1">
            <a:spLocks noChangeArrowheads="1"/>
          </p:cNvSpPr>
          <p:nvPr/>
        </p:nvSpPr>
        <p:spPr bwMode="auto">
          <a:xfrm>
            <a:off x="1182688" y="5999162"/>
            <a:ext cx="1786066" cy="32316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b="1">
                <a:solidFill>
                  <a:schemeClr val="tx1"/>
                </a:solidFill>
                <a:latin typeface="Arial" charset="0"/>
                <a:ea typeface="ＭＳ Ｐゴシック" pitchFamily="1" charset="-128"/>
              </a:defRPr>
            </a:lvl1pPr>
            <a:lvl2pPr marL="742950" indent="-285750" eaLnBrk="0" hangingPunct="0">
              <a:defRPr sz="1400" b="1">
                <a:solidFill>
                  <a:schemeClr val="tx1"/>
                </a:solidFill>
                <a:latin typeface="Arial" charset="0"/>
                <a:ea typeface="ＭＳ Ｐゴシック" pitchFamily="1" charset="-128"/>
              </a:defRPr>
            </a:lvl2pPr>
            <a:lvl3pPr marL="1143000" indent="-228600" eaLnBrk="0" hangingPunct="0">
              <a:defRPr sz="1400" b="1">
                <a:solidFill>
                  <a:schemeClr val="tx1"/>
                </a:solidFill>
                <a:latin typeface="Arial" charset="0"/>
                <a:ea typeface="ＭＳ Ｐゴシック" pitchFamily="1" charset="-128"/>
              </a:defRPr>
            </a:lvl3pPr>
            <a:lvl4pPr marL="1600200" indent="-228600" eaLnBrk="0" hangingPunct="0">
              <a:defRPr sz="1400" b="1">
                <a:solidFill>
                  <a:schemeClr val="tx1"/>
                </a:solidFill>
                <a:latin typeface="Arial" charset="0"/>
                <a:ea typeface="ＭＳ Ｐゴシック" pitchFamily="1" charset="-128"/>
              </a:defRPr>
            </a:lvl4pPr>
            <a:lvl5pPr marL="2057400" indent="-228600" eaLnBrk="0" hangingPunct="0">
              <a:defRPr sz="14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1400" b="1">
                <a:solidFill>
                  <a:schemeClr val="tx1"/>
                </a:solidFill>
                <a:latin typeface="Arial" charset="0"/>
                <a:ea typeface="ＭＳ Ｐゴシック" pitchFamily="1" charset="-128"/>
              </a:defRPr>
            </a:lvl9pPr>
          </a:lstStyle>
          <a:p>
            <a:pPr eaLnBrk="1" hangingPunct="1">
              <a:spcBef>
                <a:spcPct val="0"/>
              </a:spcBef>
              <a:buFontTx/>
              <a:buNone/>
            </a:pPr>
            <a:r>
              <a:rPr lang="en-US" sz="1500" b="0">
                <a:solidFill>
                  <a:srgbClr val="003366"/>
                </a:solidFill>
              </a:rPr>
              <a:t>FLOOR - </a:t>
            </a:r>
            <a:r>
              <a:rPr lang="en-US" sz="1500" b="0" smtClean="0">
                <a:solidFill>
                  <a:srgbClr val="003366"/>
                </a:solidFill>
              </a:rPr>
              <a:t>CEILING</a:t>
            </a:r>
            <a:endParaRPr lang="en-GB" sz="1500" b="0">
              <a:solidFill>
                <a:srgbClr val="003366"/>
              </a:solidFill>
            </a:endParaRPr>
          </a:p>
        </p:txBody>
      </p:sp>
      <p:sp>
        <p:nvSpPr>
          <p:cNvPr id="459793" name="Line 17"/>
          <p:cNvSpPr>
            <a:spLocks noChangeShapeType="1"/>
          </p:cNvSpPr>
          <p:nvPr/>
        </p:nvSpPr>
        <p:spPr bwMode="auto">
          <a:xfrm flipH="1">
            <a:off x="3143251" y="5026025"/>
            <a:ext cx="3632200" cy="1146175"/>
          </a:xfrm>
          <a:prstGeom prst="line">
            <a:avLst/>
          </a:prstGeom>
          <a:noFill/>
          <a:ln w="28575">
            <a:solidFill>
              <a:schemeClr val="tx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ounded Rectangle 1"/>
          <p:cNvSpPr/>
          <p:nvPr/>
        </p:nvSpPr>
        <p:spPr>
          <a:xfrm>
            <a:off x="6093424" y="912118"/>
            <a:ext cx="712912" cy="2880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type</a:t>
            </a:r>
            <a:endParaRPr lang="en-US">
              <a:solidFill>
                <a:schemeClr val="tx1"/>
              </a:solidFill>
            </a:endParaRPr>
          </a:p>
        </p:txBody>
      </p:sp>
      <p:sp>
        <p:nvSpPr>
          <p:cNvPr id="20" name="Rounded Rectangle 19"/>
          <p:cNvSpPr/>
          <p:nvPr/>
        </p:nvSpPr>
        <p:spPr>
          <a:xfrm>
            <a:off x="6580634" y="1200150"/>
            <a:ext cx="864096" cy="2880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name</a:t>
            </a:r>
            <a:endParaRPr lang="en-US">
              <a:solidFill>
                <a:schemeClr val="tx1"/>
              </a:solidFill>
            </a:endParaRPr>
          </a:p>
        </p:txBody>
      </p:sp>
      <p:sp>
        <p:nvSpPr>
          <p:cNvPr id="21" name="Rounded Rectangle 20"/>
          <p:cNvSpPr/>
          <p:nvPr/>
        </p:nvSpPr>
        <p:spPr>
          <a:xfrm>
            <a:off x="6825928" y="1501261"/>
            <a:ext cx="1287760" cy="2880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designator</a:t>
            </a:r>
            <a:endParaRPr lang="en-US" dirty="0">
              <a:solidFill>
                <a:schemeClr val="tx1"/>
              </a:solidFill>
            </a:endParaRPr>
          </a:p>
        </p:txBody>
      </p:sp>
      <p:sp>
        <p:nvSpPr>
          <p:cNvPr id="22" name="Rounded Rectangle 21"/>
          <p:cNvSpPr/>
          <p:nvPr/>
        </p:nvSpPr>
        <p:spPr>
          <a:xfrm>
            <a:off x="662683" y="3573338"/>
            <a:ext cx="2016224" cy="2880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activation status</a:t>
            </a:r>
            <a:endParaRPr lang="en-US">
              <a:solidFill>
                <a:schemeClr val="tx1"/>
              </a:solidFill>
            </a:endParaRPr>
          </a:p>
        </p:txBody>
      </p:sp>
      <p:sp>
        <p:nvSpPr>
          <p:cNvPr id="23" name="Rounded Rectangle 22"/>
          <p:cNvSpPr/>
          <p:nvPr/>
        </p:nvSpPr>
        <p:spPr>
          <a:xfrm>
            <a:off x="411163" y="1989162"/>
            <a:ext cx="1287760" cy="2880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schedule</a:t>
            </a:r>
            <a:endParaRPr lang="en-US">
              <a:solidFill>
                <a:schemeClr val="tx1"/>
              </a:solidFill>
            </a:endParaRPr>
          </a:p>
        </p:txBody>
      </p:sp>
      <p:sp>
        <p:nvSpPr>
          <p:cNvPr id="24" name="Rounded Rectangle 23"/>
          <p:cNvSpPr/>
          <p:nvPr/>
        </p:nvSpPr>
        <p:spPr>
          <a:xfrm>
            <a:off x="411163" y="3285306"/>
            <a:ext cx="1431776" cy="2880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activity type</a:t>
            </a:r>
            <a:endParaRPr lang="en-US">
              <a:solidFill>
                <a:schemeClr val="tx1"/>
              </a:solidFill>
            </a:endParaRPr>
          </a:p>
        </p:txBody>
      </p:sp>
      <p:sp>
        <p:nvSpPr>
          <p:cNvPr id="25" name="Rounded Rectangle 24"/>
          <p:cNvSpPr/>
          <p:nvPr/>
        </p:nvSpPr>
        <p:spPr>
          <a:xfrm>
            <a:off x="2182019" y="3285306"/>
            <a:ext cx="712912" cy="2880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note</a:t>
            </a:r>
            <a:endParaRPr lang="en-US">
              <a:solidFill>
                <a:schemeClr val="tx1"/>
              </a:solidFill>
            </a:endParaRPr>
          </a:p>
        </p:txBody>
      </p:sp>
      <p:sp>
        <p:nvSpPr>
          <p:cNvPr id="26" name="Rounded Rectangle 25"/>
          <p:cNvSpPr/>
          <p:nvPr/>
        </p:nvSpPr>
        <p:spPr>
          <a:xfrm>
            <a:off x="7007399" y="4797474"/>
            <a:ext cx="1331640" cy="2880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upper limit</a:t>
            </a:r>
            <a:endParaRPr lang="en-US">
              <a:solidFill>
                <a:schemeClr val="tx1"/>
              </a:solidFill>
            </a:endParaRPr>
          </a:p>
        </p:txBody>
      </p:sp>
      <p:sp>
        <p:nvSpPr>
          <p:cNvPr id="27" name="Rounded Rectangle 26"/>
          <p:cNvSpPr/>
          <p:nvPr/>
        </p:nvSpPr>
        <p:spPr>
          <a:xfrm>
            <a:off x="7012682" y="5208934"/>
            <a:ext cx="1331640" cy="2880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lower limit</a:t>
            </a:r>
            <a:endParaRPr lang="en-US">
              <a:solidFill>
                <a:schemeClr val="tx1"/>
              </a:solidFill>
            </a:endParaRPr>
          </a:p>
        </p:txBody>
      </p:sp>
    </p:spTree>
    <p:extLst>
      <p:ext uri="{BB962C8B-B14F-4D97-AF65-F5344CB8AC3E}">
        <p14:creationId xmlns:p14="http://schemas.microsoft.com/office/powerpoint/2010/main" val="19547731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r>
              <a:rPr lang="en-US" dirty="0" smtClean="0"/>
              <a:t>Rules – data encoding</a:t>
            </a:r>
            <a:endParaRPr lang="en-GB" dirty="0" smtClean="0"/>
          </a:p>
        </p:txBody>
      </p:sp>
      <p:pic>
        <p:nvPicPr>
          <p:cNvPr id="12289"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t="466"/>
          <a:stretch/>
        </p:blipFill>
        <p:spPr bwMode="auto">
          <a:xfrm>
            <a:off x="1438275" y="1219200"/>
            <a:ext cx="6267450" cy="478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1907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341" y="1322698"/>
            <a:ext cx="5639251" cy="569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l"/>
            <a:r>
              <a:rPr lang="en-US" dirty="0" smtClean="0"/>
              <a:t>AIXM Message</a:t>
            </a:r>
            <a:endParaRPr lang="en-US" dirty="0"/>
          </a:p>
        </p:txBody>
      </p:sp>
      <p:sp>
        <p:nvSpPr>
          <p:cNvPr id="4" name="Slide Number Placeholder 3"/>
          <p:cNvSpPr>
            <a:spLocks noGrp="1"/>
          </p:cNvSpPr>
          <p:nvPr>
            <p:ph type="sldNum" sz="quarter" idx="12"/>
          </p:nvPr>
        </p:nvSpPr>
        <p:spPr>
          <a:xfrm>
            <a:off x="6553200" y="6489565"/>
            <a:ext cx="2133600" cy="365125"/>
          </a:xfrm>
        </p:spPr>
        <p:txBody>
          <a:bodyPr/>
          <a:lstStyle/>
          <a:p>
            <a:pPr>
              <a:defRPr/>
            </a:pPr>
            <a:fld id="{8656CB84-B176-4F5E-858A-C97BDA6BAAC6}" type="slidenum">
              <a:rPr lang="en-GB" altLang="en-US" smtClean="0"/>
              <a:pPr>
                <a:defRPr/>
              </a:pPr>
              <a:t>9</a:t>
            </a:fld>
            <a:endParaRPr lang="en-GB" altLang="en-US"/>
          </a:p>
        </p:txBody>
      </p:sp>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219200"/>
            <a:ext cx="3744417" cy="624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6737881" y="5578439"/>
            <a:ext cx="936104" cy="504056"/>
          </a:xfrm>
          <a:prstGeom prst="ellipse">
            <a:avLst/>
          </a:prstGeom>
          <a:no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1943708" y="5002375"/>
            <a:ext cx="19802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15616" y="2302135"/>
            <a:ext cx="2592288" cy="54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59196" y="3549639"/>
            <a:ext cx="936104" cy="789908"/>
          </a:xfrm>
          <a:prstGeom prst="ellipse">
            <a:avLst/>
          </a:prstGeom>
          <a:no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5004047" y="5002375"/>
            <a:ext cx="1512169" cy="414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49033" y="1888089"/>
            <a:ext cx="2056900" cy="2898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77036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dissolve/>
      </p:transition>
    </mc:Choice>
    <mc:Fallback xmlns="">
      <p:transition xmlns:p14="http://schemas.microsoft.com/office/powerpoint/2010/main">
        <p:dissolv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226</TotalTime>
  <Words>873</Words>
  <Application>Microsoft Office PowerPoint</Application>
  <PresentationFormat>On-screen Show (4:3)</PresentationFormat>
  <Paragraphs>137</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Content</vt:lpstr>
      <vt:lpstr>AIXM as data model</vt:lpstr>
      <vt:lpstr>XML/GML as data exchange format</vt:lpstr>
      <vt:lpstr>Harmonized coding rules -  Digital NOTAM Event Specification</vt:lpstr>
      <vt:lpstr>AIXM Mapping</vt:lpstr>
      <vt:lpstr>Rules – data encoding</vt:lpstr>
      <vt:lpstr>AIXM Message</vt:lpstr>
      <vt:lpstr>Legacy NOTAM message (automatic generation)</vt:lpstr>
      <vt:lpstr>Benefits – data quality</vt:lpstr>
      <vt:lpstr>Enhanced Pre-flight  Information Bulletin</vt:lpstr>
      <vt:lpstr>FAA vs. ICAO NOTAM – reconciliation through digital data</vt:lpstr>
      <vt:lpstr>Data validation</vt:lpstr>
      <vt:lpstr>Using SBVR</vt:lpstr>
      <vt:lpstr>Digital NOTAM – specific rules</vt:lpstr>
      <vt:lpstr>Digital NOTAM in Europe</vt:lpstr>
      <vt:lpstr>Challenges</vt:lpstr>
      <vt:lpstr>Conclusion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NOTAM Industry Day</dc:title>
  <dc:creator>Gerhardt, Adam M (TASC)</dc:creator>
  <cp:lastModifiedBy>Adam M. Gerhardt (TASC)</cp:lastModifiedBy>
  <cp:revision>41</cp:revision>
  <dcterms:created xsi:type="dcterms:W3CDTF">2012-06-25T19:22:03Z</dcterms:created>
  <dcterms:modified xsi:type="dcterms:W3CDTF">2014-08-20T12:09:03Z</dcterms:modified>
</cp:coreProperties>
</file>