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handoutMasterIdLst>
    <p:handoutMasterId r:id="rId22"/>
  </p:handoutMasterIdLst>
  <p:sldIdLst>
    <p:sldId id="271" r:id="rId3"/>
    <p:sldId id="257" r:id="rId4"/>
    <p:sldId id="259" r:id="rId5"/>
    <p:sldId id="261" r:id="rId6"/>
    <p:sldId id="260" r:id="rId7"/>
    <p:sldId id="272" r:id="rId8"/>
    <p:sldId id="273" r:id="rId9"/>
    <p:sldId id="274" r:id="rId10"/>
    <p:sldId id="275" r:id="rId11"/>
    <p:sldId id="262" r:id="rId12"/>
    <p:sldId id="279" r:id="rId13"/>
    <p:sldId id="282" r:id="rId14"/>
    <p:sldId id="281" r:id="rId15"/>
    <p:sldId id="276" r:id="rId16"/>
    <p:sldId id="267" r:id="rId17"/>
    <p:sldId id="268" r:id="rId18"/>
    <p:sldId id="269" r:id="rId19"/>
    <p:sldId id="270" r:id="rId2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99" autoAdjust="0"/>
  </p:normalViewPr>
  <p:slideViewPr>
    <p:cSldViewPr snapToGrid="0" snapToObjects="1">
      <p:cViewPr>
        <p:scale>
          <a:sx n="70" d="100"/>
          <a:sy n="70" d="100"/>
        </p:scale>
        <p:origin x="-1158" y="-4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5" d="100"/>
          <a:sy n="55" d="100"/>
        </p:scale>
        <p:origin x="-285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AED44FEC-22AE-40B8-A60A-AC8990C50D65}" type="datetimeFigureOut">
              <a:rPr lang="en-US" smtClean="0"/>
              <a:t>8/25/2014</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C93F8477-A626-4E9A-8472-5E8B4C5FA48F}" type="slidenum">
              <a:rPr lang="en-US" smtClean="0"/>
              <a:t>‹#›</a:t>
            </a:fld>
            <a:endParaRPr lang="en-US" dirty="0"/>
          </a:p>
        </p:txBody>
      </p:sp>
    </p:spTree>
    <p:extLst>
      <p:ext uri="{BB962C8B-B14F-4D97-AF65-F5344CB8AC3E}">
        <p14:creationId xmlns:p14="http://schemas.microsoft.com/office/powerpoint/2010/main" val="2863502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2345039-CBF1-4910-8D68-10258BD179DA}" type="datetimeFigureOut">
              <a:rPr lang="en-US" smtClean="0"/>
              <a:t>8/25/2014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935AC96-1948-416B-934B-D25C1D59C246}" type="slidenum">
              <a:rPr lang="en-US" smtClean="0"/>
              <a:t>‹#›</a:t>
            </a:fld>
            <a:endParaRPr lang="en-US" dirty="0"/>
          </a:p>
        </p:txBody>
      </p:sp>
    </p:spTree>
    <p:extLst>
      <p:ext uri="{BB962C8B-B14F-4D97-AF65-F5344CB8AC3E}">
        <p14:creationId xmlns:p14="http://schemas.microsoft.com/office/powerpoint/2010/main" val="86655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Welcome – Intro</a:t>
            </a:r>
            <a:r>
              <a:rPr lang="en-US" sz="1200" b="1" i="1" kern="1200" baseline="0" dirty="0" smtClean="0">
                <a:solidFill>
                  <a:schemeClr val="tx1"/>
                </a:solidFill>
                <a:effectLst/>
                <a:latin typeface="+mn-lt"/>
                <a:ea typeface="+mn-ea"/>
                <a:cs typeface="+mn-cs"/>
              </a:rPr>
              <a:t> Slide.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5AC96-1948-416B-934B-D25C1D59C246}" type="slidenum">
              <a:rPr lang="en-US" smtClean="0"/>
              <a:t>1</a:t>
            </a:fld>
            <a:endParaRPr lang="en-US" dirty="0"/>
          </a:p>
        </p:txBody>
      </p:sp>
    </p:spTree>
    <p:extLst>
      <p:ext uri="{BB962C8B-B14F-4D97-AF65-F5344CB8AC3E}">
        <p14:creationId xmlns:p14="http://schemas.microsoft.com/office/powerpoint/2010/main" val="4160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Welcome to the 2014 NOTAM Industry 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 want to thank you for choosing to attend this conference.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of NOTAM Industry 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Update industry on where we are going and how we are going to get there.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Theme</a:t>
            </a:r>
            <a:r>
              <a:rPr lang="en-US" sz="1200" kern="1200" dirty="0" smtClean="0">
                <a:solidFill>
                  <a:schemeClr val="tx1"/>
                </a:solidFill>
                <a:effectLst/>
                <a:latin typeface="+mn-lt"/>
                <a:ea typeface="+mn-ea"/>
                <a:cs typeface="+mn-cs"/>
              </a:rPr>
              <a:t> established for this year is </a:t>
            </a:r>
            <a:r>
              <a:rPr lang="en-US" sz="1200" b="1" i="1" kern="1200" dirty="0" smtClean="0">
                <a:solidFill>
                  <a:schemeClr val="tx1"/>
                </a:solidFill>
                <a:effectLst/>
                <a:latin typeface="+mn-lt"/>
                <a:ea typeface="+mn-ea"/>
                <a:cs typeface="+mn-cs"/>
              </a:rPr>
              <a:t>delivering digital NOTAMs</a:t>
            </a:r>
            <a:r>
              <a:rPr lang="en-US" sz="1200" b="0" i="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Today we will outline how major programs, like the </a:t>
            </a:r>
            <a:r>
              <a:rPr lang="en-US" sz="1200" b="1" i="1" kern="1200" dirty="0" smtClean="0">
                <a:solidFill>
                  <a:schemeClr val="tx1"/>
                </a:solidFill>
                <a:effectLst/>
                <a:latin typeface="+mn-lt"/>
                <a:ea typeface="+mn-ea"/>
                <a:cs typeface="+mn-cs"/>
              </a:rPr>
              <a:t>Federal NOTAM System</a:t>
            </a:r>
            <a:r>
              <a:rPr lang="en-US" sz="1200" kern="1200" dirty="0" smtClean="0">
                <a:solidFill>
                  <a:schemeClr val="tx1"/>
                </a:solidFill>
                <a:effectLst/>
                <a:latin typeface="+mn-lt"/>
                <a:ea typeface="+mn-ea"/>
                <a:cs typeface="+mn-cs"/>
              </a:rPr>
              <a:t>, are enabling a more efficient NOTAM system in the National Airspace System (NAS).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Today</a:t>
            </a:r>
            <a:r>
              <a:rPr lang="en-US" sz="1200" kern="1200" dirty="0" smtClean="0">
                <a:solidFill>
                  <a:schemeClr val="tx1"/>
                </a:solidFill>
                <a:effectLst/>
                <a:latin typeface="+mn-lt"/>
                <a:ea typeface="+mn-ea"/>
                <a:cs typeface="+mn-cs"/>
              </a:rPr>
              <a:t> is also about getting the message out for applications like </a:t>
            </a:r>
            <a:r>
              <a:rPr lang="en-US" sz="1200" b="1" i="1" kern="1200" dirty="0" smtClean="0">
                <a:solidFill>
                  <a:schemeClr val="tx1"/>
                </a:solidFill>
                <a:effectLst/>
                <a:latin typeface="+mn-lt"/>
                <a:ea typeface="+mn-ea"/>
                <a:cs typeface="+mn-cs"/>
              </a:rPr>
              <a:t>NOTAM Search</a:t>
            </a:r>
            <a:r>
              <a:rPr lang="en-US" sz="1200" kern="1200" dirty="0" smtClean="0">
                <a:solidFill>
                  <a:schemeClr val="tx1"/>
                </a:solidFill>
                <a:effectLst/>
                <a:latin typeface="+mn-lt"/>
                <a:ea typeface="+mn-ea"/>
                <a:cs typeface="+mn-cs"/>
              </a:rPr>
              <a:t>, or services such as the NOTAM Distribution Services (</a:t>
            </a:r>
            <a:r>
              <a:rPr lang="en-US" sz="1200" b="1" i="1" kern="1200" dirty="0" smtClean="0">
                <a:solidFill>
                  <a:schemeClr val="tx1"/>
                </a:solidFill>
                <a:effectLst/>
                <a:latin typeface="+mn-lt"/>
                <a:ea typeface="+mn-ea"/>
                <a:cs typeface="+mn-cs"/>
              </a:rPr>
              <a:t>NDS</a:t>
            </a:r>
            <a:r>
              <a:rPr lang="en-US" sz="1200" kern="1200" dirty="0" smtClean="0">
                <a:solidFill>
                  <a:schemeClr val="tx1"/>
                </a:solidFill>
                <a:effectLst/>
                <a:latin typeface="+mn-lt"/>
                <a:ea typeface="+mn-ea"/>
                <a:cs typeface="+mn-cs"/>
              </a:rPr>
              <a:t>) over SWIM.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These tools and services are enabling the FAA to meet the provisions within the Pilot’s Bill of Rights.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Reiterate that digital NOTAM development is a global initiative, as we’ve heard from Mr. Bosman (EUROCONTROL) and Mr. Sigley.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Most importantly, NOTAM Industry Day is about </a:t>
            </a:r>
            <a:r>
              <a:rPr lang="en-US" sz="1200" b="1" i="1" kern="1200" dirty="0" smtClean="0">
                <a:solidFill>
                  <a:schemeClr val="tx1"/>
                </a:solidFill>
                <a:effectLst/>
                <a:latin typeface="+mn-lt"/>
                <a:ea typeface="+mn-ea"/>
                <a:cs typeface="+mn-cs"/>
              </a:rPr>
              <a:t>interacting with industry </a:t>
            </a:r>
            <a:r>
              <a:rPr lang="en-US" sz="1200" kern="1200" dirty="0" smtClean="0">
                <a:solidFill>
                  <a:schemeClr val="tx1"/>
                </a:solidFill>
                <a:effectLst/>
                <a:latin typeface="+mn-lt"/>
                <a:ea typeface="+mn-ea"/>
                <a:cs typeface="+mn-cs"/>
              </a:rPr>
              <a:t>and clearly communicating that our goals will only be accomplished through collaboration with you, our stakeholders. </a:t>
            </a:r>
            <a:r>
              <a:rPr lang="en-US" sz="1200" b="1" kern="1200" dirty="0" smtClean="0">
                <a:solidFill>
                  <a:schemeClr val="tx1"/>
                </a:solidFill>
                <a:effectLst/>
                <a:latin typeface="+mn-lt"/>
                <a:ea typeface="+mn-ea"/>
                <a:cs typeface="+mn-cs"/>
              </a:rPr>
              <a:t>[Next slide]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5AC96-1948-416B-934B-D25C1D59C246}" type="slidenum">
              <a:rPr lang="en-US" smtClean="0"/>
              <a:t>10</a:t>
            </a:fld>
            <a:endParaRPr lang="en-US" dirty="0"/>
          </a:p>
        </p:txBody>
      </p:sp>
    </p:spTree>
    <p:extLst>
      <p:ext uri="{BB962C8B-B14F-4D97-AF65-F5344CB8AC3E}">
        <p14:creationId xmlns:p14="http://schemas.microsoft.com/office/powerpoint/2010/main" val="428052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Today’s Schedule – Agenda</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First on the agenda: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Keynote address will be given by Ms. Elizabeth Lynn Ray, Vice President of the FAA’s Mission Support Services.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Lynn has been the VP of Mission Support since 2010.  Ms. Ray will outline the FAA’s progress towards </a:t>
            </a:r>
            <a:r>
              <a:rPr lang="en-US" sz="1200" b="1" i="1" kern="1200" dirty="0" smtClean="0">
                <a:solidFill>
                  <a:schemeClr val="tx1"/>
                </a:solidFill>
                <a:effectLst/>
                <a:latin typeface="+mn-lt"/>
                <a:ea typeface="+mn-ea"/>
                <a:cs typeface="+mn-cs"/>
              </a:rPr>
              <a:t>Delivering Digital NOTAMs </a:t>
            </a:r>
            <a:r>
              <a:rPr lang="en-US" sz="1200" kern="1200" dirty="0" smtClean="0">
                <a:solidFill>
                  <a:schemeClr val="tx1"/>
                </a:solidFill>
                <a:effectLst/>
                <a:latin typeface="+mn-lt"/>
                <a:ea typeface="+mn-ea"/>
                <a:cs typeface="+mn-cs"/>
              </a:rPr>
              <a:t>and the Pilot’s Bill of Rights status.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Later this morning: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Will hear from leadership from both sides of the pond who are managing Digital NOTAM development work.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FAA and EUROCONTROL will provide presentations towards the progress of digital NOTAM development that occurred throughout 2014.</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Finishing this morning’s presentations</a:t>
            </a:r>
            <a:r>
              <a:rPr lang="en-US" sz="1200" b="0" i="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Stakeholder representing the airport operations perspective.  The presentation will serve as a look-in on the operational demands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users of the NOTAM system are facing in flight operations.  </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This afternoon: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Presentations</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deliver information covering the FAA technical operational perspective and domestic and global airline operations perspective.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Also, this  afternoon FAA Flight Services leadership briefings will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outline the future direction of NOTAM policy. </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To finish the 2014 NOTAM Industry Day</a:t>
            </a:r>
            <a:r>
              <a:rPr lang="en-US" sz="1200" b="0" i="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 will be facilitating the NOTAM panel discussion.  This year the panel is comprised of leadership from the FAA, EUROCONTROL, and stakeholders throughout the industry.  We encourage everyone to stick around for this </a:t>
            </a:r>
            <a:r>
              <a:rPr lang="en-US" sz="1200" b="1" i="1" kern="1200" dirty="0" smtClean="0">
                <a:solidFill>
                  <a:schemeClr val="tx1"/>
                </a:solidFill>
                <a:effectLst/>
                <a:latin typeface="+mn-lt"/>
                <a:ea typeface="+mn-ea"/>
                <a:cs typeface="+mn-cs"/>
              </a:rPr>
              <a:t>popular event </a:t>
            </a:r>
            <a:r>
              <a:rPr lang="en-US" sz="1200" kern="1200" dirty="0" smtClean="0">
                <a:solidFill>
                  <a:schemeClr val="tx1"/>
                </a:solidFill>
                <a:effectLst/>
                <a:latin typeface="+mn-lt"/>
                <a:ea typeface="+mn-ea"/>
                <a:cs typeface="+mn-cs"/>
              </a:rPr>
              <a:t>and engage with our panelists. </a:t>
            </a:r>
            <a:r>
              <a:rPr lang="en-US" sz="1200" b="1" i="1" kern="1200" dirty="0" smtClean="0">
                <a:solidFill>
                  <a:schemeClr val="tx1"/>
                </a:solidFill>
                <a:effectLst/>
                <a:latin typeface="+mn-lt"/>
                <a:ea typeface="+mn-ea"/>
                <a:cs typeface="+mn-cs"/>
              </a:rPr>
              <a:t>[Next slide] </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11</a:t>
            </a:fld>
            <a:endParaRPr lang="en-US" dirty="0"/>
          </a:p>
        </p:txBody>
      </p:sp>
    </p:spTree>
    <p:extLst>
      <p:ext uri="{BB962C8B-B14F-4D97-AF65-F5344CB8AC3E}">
        <p14:creationId xmlns:p14="http://schemas.microsoft.com/office/powerpoint/2010/main" val="330772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Takeaway from Today</a:t>
            </a:r>
            <a:endParaRPr lang="en-US" sz="120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FAA is operational in every component of FNS –origination, management, and distribution.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future NOTAM vision started with one digital NOTAM and now, </a:t>
            </a:r>
            <a:r>
              <a:rPr lang="en-US" sz="1200" b="1" i="1" kern="1200" dirty="0" smtClean="0">
                <a:solidFill>
                  <a:schemeClr val="tx1"/>
                </a:solidFill>
                <a:effectLst/>
                <a:latin typeface="+mn-lt"/>
                <a:ea typeface="+mn-ea"/>
                <a:cs typeface="+mn-cs"/>
              </a:rPr>
              <a:t>over 300 airports are using NOTAM Manager </a:t>
            </a:r>
            <a:r>
              <a:rPr lang="en-US" sz="1200" kern="1200" dirty="0" smtClean="0">
                <a:solidFill>
                  <a:schemeClr val="tx1"/>
                </a:solidFill>
                <a:effectLst/>
                <a:latin typeface="+mn-lt"/>
                <a:ea typeface="+mn-ea"/>
                <a:cs typeface="+mn-cs"/>
              </a:rPr>
              <a:t>for the origination of direct entry digital NOTAMs.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Within the top 250 NOTAM producing airports in the NAS, more than 160 are using NOTAM manager</a:t>
            </a:r>
            <a:r>
              <a:rPr lang="en-US" sz="1200" b="0" i="1"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On-site</a:t>
            </a:r>
            <a:r>
              <a:rPr lang="en-US" sz="1200" b="1" i="0" kern="1200" baseline="0" dirty="0" smtClean="0">
                <a:solidFill>
                  <a:schemeClr val="tx1"/>
                </a:solidFill>
                <a:effectLst/>
                <a:latin typeface="+mn-lt"/>
                <a:ea typeface="+mn-ea"/>
                <a:cs typeface="+mn-cs"/>
              </a:rPr>
              <a:t> Certification vs. Self- Certification: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Efficiencies are being realized with the continued implementation of NOTAM Manger self-certification.  This is a process where airports work through a structured, streamlined, and user-friendly method to onboard themselves to NOTAM Manager.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baseline="0" dirty="0" smtClean="0">
                <a:solidFill>
                  <a:schemeClr val="tx1"/>
                </a:solidFill>
                <a:effectLst/>
                <a:latin typeface="+mn-lt"/>
                <a:ea typeface="+mn-ea"/>
                <a:cs typeface="+mn-cs"/>
              </a:rPr>
              <a:t>227  airports </a:t>
            </a:r>
            <a:r>
              <a:rPr lang="en-US" sz="1200" b="0" i="0" kern="1200" baseline="0" dirty="0" smtClean="0">
                <a:solidFill>
                  <a:schemeClr val="tx1"/>
                </a:solidFill>
                <a:effectLst/>
                <a:latin typeface="+mn-lt"/>
                <a:ea typeface="+mn-ea"/>
                <a:cs typeface="+mn-cs"/>
              </a:rPr>
              <a:t>have been brought online via </a:t>
            </a:r>
            <a:r>
              <a:rPr lang="en-US" sz="1200" b="0" i="1" kern="1200" baseline="0" dirty="0" smtClean="0">
                <a:solidFill>
                  <a:schemeClr val="tx1"/>
                </a:solidFill>
                <a:effectLst/>
                <a:latin typeface="+mn-lt"/>
                <a:ea typeface="+mn-ea"/>
                <a:cs typeface="+mn-cs"/>
              </a:rPr>
              <a:t>on-site</a:t>
            </a:r>
            <a:r>
              <a:rPr lang="en-US" sz="1200" b="0" i="0" kern="1200" baseline="0" dirty="0" smtClean="0">
                <a:solidFill>
                  <a:schemeClr val="tx1"/>
                </a:solidFill>
                <a:effectLst/>
                <a:latin typeface="+mn-lt"/>
                <a:ea typeface="+mn-ea"/>
                <a:cs typeface="+mn-cs"/>
              </a:rPr>
              <a:t>, and </a:t>
            </a:r>
            <a:r>
              <a:rPr lang="en-US" sz="1200" b="0" i="1" kern="1200" baseline="0" dirty="0" smtClean="0">
                <a:solidFill>
                  <a:schemeClr val="tx1"/>
                </a:solidFill>
                <a:effectLst/>
                <a:latin typeface="+mn-lt"/>
                <a:ea typeface="+mn-ea"/>
                <a:cs typeface="+mn-cs"/>
              </a:rPr>
              <a:t>100</a:t>
            </a:r>
            <a:r>
              <a:rPr lang="en-US" sz="1200" b="0" i="0" kern="1200" baseline="0" dirty="0" smtClean="0">
                <a:solidFill>
                  <a:schemeClr val="tx1"/>
                </a:solidFill>
                <a:effectLst/>
                <a:latin typeface="+mn-lt"/>
                <a:ea typeface="+mn-ea"/>
                <a:cs typeface="+mn-cs"/>
              </a:rPr>
              <a:t> have completed the </a:t>
            </a:r>
            <a:r>
              <a:rPr lang="en-US" sz="1200" b="0" i="1" kern="1200" baseline="0" dirty="0" smtClean="0">
                <a:solidFill>
                  <a:schemeClr val="tx1"/>
                </a:solidFill>
                <a:effectLst/>
                <a:latin typeface="+mn-lt"/>
                <a:ea typeface="+mn-ea"/>
                <a:cs typeface="+mn-cs"/>
              </a:rPr>
              <a:t>self-certification</a:t>
            </a:r>
            <a:r>
              <a:rPr lang="en-US" sz="1200" b="0" i="0" kern="1200" baseline="0" dirty="0" smtClean="0">
                <a:solidFill>
                  <a:schemeClr val="tx1"/>
                </a:solidFill>
                <a:effectLst/>
                <a:latin typeface="+mn-lt"/>
                <a:ea typeface="+mn-ea"/>
                <a:cs typeface="+mn-cs"/>
              </a:rPr>
              <a:t> method as of this month (Total = 327).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1"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NOTAM Manager application has already been extended to our Dept. of Defense and technical operations stakeholders.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 every new NOTAM Manager user, the FAA is one step closer towards a predominately digital NOTAM environment</a:t>
            </a:r>
            <a:r>
              <a:rPr lang="en-US" sz="1200" b="1" kern="1200" dirty="0" smtClean="0">
                <a:solidFill>
                  <a:schemeClr val="tx1"/>
                </a:solidFill>
                <a:effectLst/>
                <a:latin typeface="+mn-lt"/>
                <a:ea typeface="+mn-ea"/>
                <a:cs typeface="+mn-cs"/>
              </a:rPr>
              <a:t>.  [Next slide]</a:t>
            </a:r>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9701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Percentage of digital NOTAMs today:</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 of July 2014, the digital</a:t>
            </a:r>
            <a:r>
              <a:rPr lang="en-US" sz="1200" kern="1200" baseline="0" dirty="0" smtClean="0">
                <a:solidFill>
                  <a:schemeClr val="tx1"/>
                </a:solidFill>
                <a:effectLst/>
                <a:latin typeface="+mn-lt"/>
                <a:ea typeface="+mn-ea"/>
                <a:cs typeface="+mn-cs"/>
              </a:rPr>
              <a:t> percentage of US domestic and FDC NOTAMs is approximately </a:t>
            </a:r>
            <a:r>
              <a:rPr lang="en-US" sz="1200" b="1" i="1" kern="1200" baseline="0" dirty="0" smtClean="0">
                <a:solidFill>
                  <a:schemeClr val="tx1"/>
                </a:solidFill>
                <a:effectLst/>
                <a:latin typeface="+mn-lt"/>
                <a:ea typeface="+mn-ea"/>
                <a:cs typeface="+mn-cs"/>
              </a:rPr>
              <a:t>63%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digital</a:t>
            </a:r>
            <a:r>
              <a:rPr lang="en-US" sz="1200" kern="1200" baseline="0" dirty="0" smtClean="0">
                <a:solidFill>
                  <a:schemeClr val="tx1"/>
                </a:solidFill>
                <a:effectLst/>
                <a:latin typeface="+mn-lt"/>
                <a:ea typeface="+mn-ea"/>
                <a:cs typeface="+mn-cs"/>
              </a:rPr>
              <a:t> NOTAM volume fluctuates when “non-NOTAM Manager” NOTAM originators submit an increased volume of NOTAMs – </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For example, in the winter month’s from Nov. 2013 through Feb. 2014, northern airports with a large volume of field condition NOTAMs (due to snow/ ice) bring down the digital NOTAM </a:t>
            </a:r>
            <a:r>
              <a:rPr lang="en-US" sz="1200" i="1" kern="1200" baseline="0" dirty="0" smtClean="0">
                <a:solidFill>
                  <a:schemeClr val="tx1"/>
                </a:solidFill>
                <a:effectLst/>
                <a:latin typeface="+mn-lt"/>
                <a:ea typeface="+mn-ea"/>
                <a:cs typeface="+mn-cs"/>
              </a:rPr>
              <a:t>percentage</a:t>
            </a:r>
            <a:r>
              <a:rPr lang="en-US" sz="1200" kern="1200" baseline="0" dirty="0" smtClean="0">
                <a:solidFill>
                  <a:schemeClr val="tx1"/>
                </a:solidFill>
                <a:effectLst/>
                <a:latin typeface="+mn-lt"/>
                <a:ea typeface="+mn-ea"/>
                <a:cs typeface="+mn-cs"/>
              </a:rPr>
              <a:t>.  Once these northern airports begin using NOTAM Manager, our digital NOTAM volume will surge in the winter month’s.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Summarizing - Within the FAA’s NOTAM distribution methods, the </a:t>
            </a:r>
            <a:r>
              <a:rPr lang="en-US" sz="1200" b="1" i="1" kern="1200" dirty="0" smtClean="0">
                <a:solidFill>
                  <a:schemeClr val="tx1"/>
                </a:solidFill>
                <a:effectLst/>
                <a:latin typeface="+mn-lt"/>
                <a:ea typeface="+mn-ea"/>
                <a:cs typeface="+mn-cs"/>
              </a:rPr>
              <a:t>NOTAM Distribution Service (NDS)</a:t>
            </a:r>
            <a:r>
              <a:rPr lang="en-US" sz="1200" kern="1200" dirty="0" smtClean="0">
                <a:solidFill>
                  <a:schemeClr val="tx1"/>
                </a:solidFill>
                <a:effectLst/>
                <a:latin typeface="+mn-lt"/>
                <a:ea typeface="+mn-ea"/>
                <a:cs typeface="+mn-cs"/>
              </a:rPr>
              <a:t> over </a:t>
            </a:r>
            <a:r>
              <a:rPr lang="en-US" sz="1200" b="1" i="1" kern="1200" dirty="0" smtClean="0">
                <a:solidFill>
                  <a:schemeClr val="tx1"/>
                </a:solidFill>
                <a:effectLst/>
                <a:latin typeface="+mn-lt"/>
                <a:ea typeface="+mn-ea"/>
                <a:cs typeface="+mn-cs"/>
              </a:rPr>
              <a:t>SWIM</a:t>
            </a:r>
            <a:r>
              <a:rPr lang="en-US" sz="1200" kern="1200" dirty="0" smtClean="0">
                <a:solidFill>
                  <a:schemeClr val="tx1"/>
                </a:solidFill>
                <a:effectLst/>
                <a:latin typeface="+mn-lt"/>
                <a:ea typeface="+mn-ea"/>
                <a:cs typeface="+mn-cs"/>
              </a:rPr>
              <a:t> and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FAA application </a:t>
            </a:r>
            <a:r>
              <a:rPr lang="en-US" sz="1200" b="1" i="1" kern="1200" dirty="0" smtClean="0">
                <a:solidFill>
                  <a:schemeClr val="tx1"/>
                </a:solidFill>
                <a:effectLst/>
                <a:latin typeface="+mn-lt"/>
                <a:ea typeface="+mn-ea"/>
                <a:cs typeface="+mn-cs"/>
              </a:rPr>
              <a:t>NOTAM Search</a:t>
            </a:r>
            <a:r>
              <a:rPr lang="en-US" sz="1200" kern="1200" dirty="0" smtClean="0">
                <a:solidFill>
                  <a:schemeClr val="tx1"/>
                </a:solidFill>
                <a:effectLst/>
                <a:latin typeface="+mn-lt"/>
                <a:ea typeface="+mn-ea"/>
                <a:cs typeface="+mn-cs"/>
              </a:rPr>
              <a:t> are each delivering digital NOTAMs today.  This service and application will continue to be enhanced so that the evolving needs of our stakeholders continue to be met.  </a:t>
            </a: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AIM/ AeroNav Products Directorate Organizational Update</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 the Director of AeroNav products and AIM, I want to be the first person to update you on recent changes to our organization. [</a:t>
            </a:r>
            <a:r>
              <a:rPr lang="en-US" sz="1200" i="1" kern="1200" dirty="0" smtClean="0">
                <a:solidFill>
                  <a:schemeClr val="tx1"/>
                </a:solidFill>
                <a:effectLst/>
                <a:latin typeface="+mn-lt"/>
                <a:ea typeface="+mn-ea"/>
                <a:cs typeface="+mn-cs"/>
              </a:rPr>
              <a:t>Update industry towards AJV-2/3 future direction] </a:t>
            </a:r>
            <a:r>
              <a:rPr lang="en-US" sz="1200" b="1" i="1" kern="1200" dirty="0" smtClean="0">
                <a:solidFill>
                  <a:schemeClr val="tx1"/>
                </a:solidFill>
                <a:effectLst/>
                <a:latin typeface="+mn-lt"/>
                <a:ea typeface="+mn-ea"/>
                <a:cs typeface="+mn-cs"/>
              </a:rPr>
              <a:t>(Next Slide)</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8424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Thank You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Thank you for attending the</a:t>
            </a:r>
            <a:r>
              <a:rPr lang="en-US" sz="1200" kern="1200" baseline="0" dirty="0" smtClean="0">
                <a:solidFill>
                  <a:schemeClr val="tx1"/>
                </a:solidFill>
                <a:effectLst/>
                <a:latin typeface="+mn-lt"/>
                <a:ea typeface="+mn-ea"/>
                <a:cs typeface="+mn-cs"/>
              </a:rPr>
              <a:t> 2014</a:t>
            </a:r>
            <a:r>
              <a:rPr lang="en-US" sz="1200" kern="1200" dirty="0" smtClean="0">
                <a:solidFill>
                  <a:schemeClr val="tx1"/>
                </a:solidFill>
                <a:effectLst/>
                <a:latin typeface="+mn-lt"/>
                <a:ea typeface="+mn-ea"/>
                <a:cs typeface="+mn-cs"/>
              </a:rPr>
              <a:t> NOTAM Industry Day.  </a:t>
            </a:r>
          </a:p>
          <a:p>
            <a:pPr marL="628650" lvl="1" indent="-171450">
              <a:buFont typeface="Arial" panose="020B0604020202020204" pitchFamily="34" charset="0"/>
              <a:buChar char="•"/>
            </a:pPr>
            <a:r>
              <a:rPr lang="en-US" sz="1200" b="1" i="1" kern="1200" dirty="0" smtClean="0">
                <a:solidFill>
                  <a:schemeClr val="tx1"/>
                </a:solidFill>
                <a:effectLst/>
                <a:latin typeface="+mn-lt"/>
                <a:ea typeface="+mn-ea"/>
                <a:cs typeface="+mn-cs"/>
              </a:rPr>
              <a:t>We</a:t>
            </a:r>
            <a:r>
              <a:rPr lang="en-US" sz="1200" b="1" i="1" kern="1200" baseline="0" dirty="0" smtClean="0">
                <a:solidFill>
                  <a:schemeClr val="tx1"/>
                </a:solidFill>
                <a:effectLst/>
                <a:latin typeface="+mn-lt"/>
                <a:ea typeface="+mn-ea"/>
                <a:cs typeface="+mn-cs"/>
              </a:rPr>
              <a:t> have </a:t>
            </a:r>
            <a:r>
              <a:rPr lang="en-US" sz="1200" b="1" i="1" kern="1200" dirty="0" smtClean="0">
                <a:solidFill>
                  <a:schemeClr val="tx1"/>
                </a:solidFill>
                <a:effectLst/>
                <a:latin typeface="+mn-lt"/>
                <a:ea typeface="+mn-ea"/>
                <a:cs typeface="+mn-cs"/>
              </a:rPr>
              <a:t>over 400 </a:t>
            </a:r>
            <a:r>
              <a:rPr lang="en-US" sz="1200" b="1" i="1" kern="1200" baseline="0" dirty="0" smtClean="0">
                <a:solidFill>
                  <a:schemeClr val="tx1"/>
                </a:solidFill>
                <a:effectLst/>
                <a:latin typeface="+mn-lt"/>
                <a:ea typeface="+mn-ea"/>
                <a:cs typeface="+mn-cs"/>
              </a:rPr>
              <a:t>attendees registered for the weekly events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More than 15 countries represented</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15 exhibitors registered</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Visit their booths throughout the week!</a:t>
            </a:r>
          </a:p>
          <a:p>
            <a:pPr marL="0" indent="0">
              <a:buFont typeface="Arial" panose="020B0604020202020204" pitchFamily="34" charset="0"/>
              <a:buNone/>
            </a:pPr>
            <a:r>
              <a:rPr lang="en-US" sz="1200" b="1" i="1" kern="1200" dirty="0" smtClean="0">
                <a:solidFill>
                  <a:schemeClr val="tx1"/>
                </a:solidFill>
                <a:effectLst/>
                <a:latin typeface="+mn-lt"/>
                <a:ea typeface="+mn-ea"/>
                <a:cs typeface="+mn-cs"/>
              </a:rPr>
              <a:t>Specific Thank You:</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EUROCONTROL -</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Eddie Porosnicu</a:t>
            </a:r>
            <a:r>
              <a:rPr lang="en-US" sz="1200" i="1" kern="1200" baseline="0" dirty="0" smtClean="0">
                <a:solidFill>
                  <a:schemeClr val="tx1"/>
                </a:solidFill>
                <a:effectLst/>
                <a:latin typeface="+mn-lt"/>
                <a:ea typeface="+mn-ea"/>
                <a:cs typeface="+mn-cs"/>
              </a:rPr>
              <a:t> - </a:t>
            </a:r>
            <a:r>
              <a:rPr lang="en-US" sz="1200" i="1" kern="1200" dirty="0" smtClean="0">
                <a:solidFill>
                  <a:schemeClr val="tx1"/>
                </a:solidFill>
                <a:effectLst/>
                <a:latin typeface="+mn-lt"/>
                <a:ea typeface="+mn-ea"/>
                <a:cs typeface="+mn-cs"/>
              </a:rPr>
              <a:t>Paul Bosman</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My FAA Team</a:t>
            </a:r>
            <a:r>
              <a:rPr lang="en-US" sz="1200" kern="1200" baseline="0" dirty="0" smtClean="0">
                <a:solidFill>
                  <a:schemeClr val="tx1"/>
                </a:solidFill>
                <a:effectLst/>
                <a:latin typeface="+mn-lt"/>
                <a:ea typeface="+mn-ea"/>
                <a:cs typeface="+mn-cs"/>
              </a:rPr>
              <a:t> - </a:t>
            </a:r>
            <a:r>
              <a:rPr lang="en-US" sz="1200" i="1" kern="1200" dirty="0" smtClean="0">
                <a:solidFill>
                  <a:schemeClr val="tx1"/>
                </a:solidFill>
                <a:effectLst/>
                <a:latin typeface="+mn-lt"/>
                <a:ea typeface="+mn-ea"/>
                <a:cs typeface="+mn-cs"/>
              </a:rPr>
              <a:t>Glenn Sigley, Greg Pray, and Trish Gay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Without their efforts, today would not have been possible.</a:t>
            </a:r>
          </a:p>
          <a:p>
            <a:pPr marL="914400" lvl="2"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ask that you listen to the presentations and panels planned for today.  Listen to where we are. Listen to where we are going.  </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Most importantly</a:t>
            </a:r>
            <a:r>
              <a:rPr lang="en-US" sz="1200" kern="1200" dirty="0" smtClean="0">
                <a:solidFill>
                  <a:schemeClr val="tx1"/>
                </a:solidFill>
                <a:effectLst/>
                <a:latin typeface="+mn-lt"/>
                <a:ea typeface="+mn-ea"/>
                <a:cs typeface="+mn-cs"/>
              </a:rPr>
              <a:t>, ask questions towards how we can complete our mission better.  </a:t>
            </a:r>
          </a:p>
          <a:p>
            <a:r>
              <a:rPr lang="en-US" sz="1200" b="1" i="0" kern="1200" dirty="0" smtClean="0">
                <a:solidFill>
                  <a:schemeClr val="tx1"/>
                </a:solidFill>
                <a:effectLst/>
                <a:latin typeface="+mn-lt"/>
                <a:ea typeface="+mn-ea"/>
                <a:cs typeface="+mn-cs"/>
              </a:rPr>
              <a:t>Next, please welcome our Keynote Speaker, Elizabeth Lynn Ray – Vice President of Mission Support Services, FAA: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Ms. Ray has more than 25 years of experience with the FAA.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Joined the FAA as an Air Traffic Control Specialist at the Atlanta Air Route Traffic Control Center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She has held several positions including Air Traffic Manager.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Ms. Ray has also held various positions at FAA regional offices and headquarters, including National Air Traffic Evaluation Specialist and Air Traffic Planning Manager of En Route and Oceanic Services.  Please join me in welcoming Ms. Ray. </a:t>
            </a:r>
            <a:r>
              <a:rPr lang="en-US" sz="1200" b="1"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14</a:t>
            </a:fld>
            <a:endParaRPr lang="en-US" dirty="0"/>
          </a:p>
        </p:txBody>
      </p:sp>
    </p:spTree>
    <p:extLst>
      <p:ext uri="{BB962C8B-B14F-4D97-AF65-F5344CB8AC3E}">
        <p14:creationId xmlns:p14="http://schemas.microsoft.com/office/powerpoint/2010/main" val="2502299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Where are we today?</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FNS</a:t>
            </a:r>
            <a:r>
              <a:rPr lang="en-US" sz="1200" kern="1200" dirty="0" smtClean="0">
                <a:solidFill>
                  <a:schemeClr val="tx1"/>
                </a:solidFill>
                <a:effectLst/>
                <a:latin typeface="+mn-lt"/>
                <a:ea typeface="+mn-ea"/>
                <a:cs typeface="+mn-cs"/>
              </a:rPr>
              <a:t>, is facilitating a safer and more efficient NOTAM system in the National Airspace System</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Delivering the right information, at the right time, to the right person</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Goal remains the FAA’s focus because it is directed towards the people that rely upon the NOTAM system.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Pilots, controllers, technical operations, airport managers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Mission Support Services job is to deliver the NOTAM system these professionals must rely upon.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Today, I will outline progress that has occurred on the NOTAM Improvement Program under the </a:t>
            </a:r>
            <a:r>
              <a:rPr lang="en-US" sz="1200" b="1" i="1" kern="1200" dirty="0" smtClean="0">
                <a:solidFill>
                  <a:schemeClr val="tx1"/>
                </a:solidFill>
                <a:effectLst/>
                <a:latin typeface="+mn-lt"/>
                <a:ea typeface="+mn-ea"/>
                <a:cs typeface="+mn-cs"/>
              </a:rPr>
              <a:t>Pilot’s Bill of Rights</a:t>
            </a:r>
            <a:r>
              <a:rPr lang="en-US" sz="1200" kern="1200" dirty="0" smtClean="0">
                <a:solidFill>
                  <a:schemeClr val="tx1"/>
                </a:solidFill>
                <a:effectLst/>
                <a:latin typeface="+mn-lt"/>
                <a:ea typeface="+mn-ea"/>
                <a:cs typeface="+mn-cs"/>
              </a:rPr>
              <a:t>. (Next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15</a:t>
            </a:fld>
            <a:endParaRPr lang="en-US" dirty="0"/>
          </a:p>
        </p:txBody>
      </p:sp>
    </p:spTree>
    <p:extLst>
      <p:ext uri="{BB962C8B-B14F-4D97-AF65-F5344CB8AC3E}">
        <p14:creationId xmlns:p14="http://schemas.microsoft.com/office/powerpoint/2010/main" val="268091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What is the Pilot’s Bill of Rights?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Section three within the bill specifically addresses the NOTAM system:</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provide airmen with pertinent and timely information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archive, in a public central location, all NOTAMs.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Provide filters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 that pilots can prioritize critical flight safety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Highlights of the goals of the NOTAM Improvement Program included: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Decrease the overwhelming volume of NOTAMs an airman receives</a:t>
            </a:r>
            <a:r>
              <a:rPr lang="en-US" sz="1200" kern="1200" baseline="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ake the NOTAMs more specific and relevant to the airman’s route of flight and in a format that is more useable to the airman;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Provide an interface that is easily searchable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Provide a filtering mechanism to manage NOTAM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smtClean="0">
                <a:solidFill>
                  <a:schemeClr val="tx1"/>
                </a:solidFill>
                <a:effectLst/>
                <a:latin typeface="+mn-lt"/>
                <a:ea typeface="+mn-ea"/>
                <a:cs typeface="+mn-cs"/>
              </a:rPr>
              <a:t>RTCA Pilot’s Bill of Rights</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NOTAM Improvement Panel</a:t>
            </a:r>
            <a:r>
              <a:rPr lang="en-US" sz="1200" kern="120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Comprised of stakeholders from general aviation, airlines, air traffic control, military, business aviation, and airports.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Key resource towards establishing a plan to meet the provisions within the Pilot’s Bill of Rights.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Specific recommendations and metrics were established.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Results of the NOTAM Improvement: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Highlights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promotion and support of NOTAM modernization, development of NOTAM filter capabilities, continued development of digital NOTAMs, communicate and educate users on sort, filter, search options, and development of a single flight information portal.  (Next Slide)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16</a:t>
            </a:fld>
            <a:endParaRPr lang="en-US" dirty="0"/>
          </a:p>
        </p:txBody>
      </p:sp>
    </p:spTree>
    <p:extLst>
      <p:ext uri="{BB962C8B-B14F-4D97-AF65-F5344CB8AC3E}">
        <p14:creationId xmlns:p14="http://schemas.microsoft.com/office/powerpoint/2010/main" val="50324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The FAA Response and Implementation Plan</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FAA is carrying out an implementation plan to make several of the improvement recommendations a reality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provisions was to archive NOTAM information.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year the FAA met this goal, and today, NOTAM information dating back to three years are now easily accessible through the publically available NOTAM Search website.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RTCA proposed </a:t>
            </a:r>
            <a:r>
              <a:rPr lang="en-US" sz="1200" b="1" i="1" kern="1200" dirty="0" smtClean="0">
                <a:solidFill>
                  <a:schemeClr val="tx1"/>
                </a:solidFill>
                <a:effectLst/>
                <a:latin typeface="+mn-lt"/>
                <a:ea typeface="+mn-ea"/>
                <a:cs typeface="+mn-cs"/>
              </a:rPr>
              <a:t>NOTAM Search</a:t>
            </a:r>
            <a:r>
              <a:rPr lang="en-US" sz="1200" kern="1200" dirty="0" smtClean="0">
                <a:solidFill>
                  <a:schemeClr val="tx1"/>
                </a:solidFill>
                <a:effectLst/>
                <a:latin typeface="+mn-lt"/>
                <a:ea typeface="+mn-ea"/>
                <a:cs typeface="+mn-cs"/>
              </a:rPr>
              <a:t> enhancements will be implemented in the very near future.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NOTAM Search website is delivering digital NOTAMs</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today</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Digital NOTAMs provided can be filtered, searched, or made available in ICAO or plain text formats.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Future Enhancements - Route of flight query capability.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During the final phase of the implementation plan Pilotweb will be sunset.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FAA is committed to meeting the provisions within the Pilot’s Bill of Rights and NOTAM Search is playing an essential role.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smtClean="0">
                <a:solidFill>
                  <a:schemeClr val="tx1"/>
                </a:solidFill>
                <a:effectLst/>
                <a:latin typeface="+mn-lt"/>
                <a:ea typeface="+mn-ea"/>
                <a:cs typeface="+mn-cs"/>
              </a:rPr>
              <a:t>Digital NOTAM Distribution Services</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FNS</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NOTAM Distribution Service (NDS)</a:t>
            </a:r>
            <a:r>
              <a:rPr lang="en-US" sz="1200" kern="1200" dirty="0" smtClean="0">
                <a:solidFill>
                  <a:schemeClr val="tx1"/>
                </a:solidFill>
                <a:effectLst/>
                <a:latin typeface="+mn-lt"/>
                <a:ea typeface="+mn-ea"/>
                <a:cs typeface="+mn-cs"/>
              </a:rPr>
              <a:t> is now operational.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NDS, over System Wide Information Management, </a:t>
            </a:r>
            <a:r>
              <a:rPr lang="en-US" sz="1200" b="1" i="1" kern="1200" dirty="0" smtClean="0">
                <a:solidFill>
                  <a:schemeClr val="tx1"/>
                </a:solidFill>
                <a:effectLst/>
                <a:latin typeface="+mn-lt"/>
                <a:ea typeface="+mn-ea"/>
                <a:cs typeface="+mn-cs"/>
              </a:rPr>
              <a:t>SWIM</a:t>
            </a:r>
            <a:r>
              <a:rPr lang="en-US" sz="1200" kern="1200" dirty="0" smtClean="0">
                <a:solidFill>
                  <a:schemeClr val="tx1"/>
                </a:solidFill>
                <a:effectLst/>
                <a:latin typeface="+mn-lt"/>
                <a:ea typeface="+mn-ea"/>
                <a:cs typeface="+mn-cs"/>
              </a:rPr>
              <a:t>, is now delivering digital NOTAMs to our Department of Defense stakeholders.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request – response data pushing service is significant step forward, and in the near future, publication/ subscribe (Pub/Sub) services will be released to the industry.  More information on these services will be presented from the SWIM program office latter this morning.</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What does this</a:t>
            </a:r>
            <a:r>
              <a:rPr lang="en-US" sz="1200" b="1" kern="1200" baseline="0" dirty="0" smtClean="0">
                <a:solidFill>
                  <a:schemeClr val="tx1"/>
                </a:solidFill>
                <a:effectLst/>
                <a:latin typeface="+mn-lt"/>
                <a:ea typeface="+mn-ea"/>
                <a:cs typeface="+mn-cs"/>
              </a:rPr>
              <a:t> mean to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For flight crews, controllers, dispatchers, general aviation pilots, and many other stakeholders, NDS over SWIM enables the delivery of relevant, pertinent, user-friendly NOTAMs.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Many of the technological barriers that have existed since the origins of the NOTAM system are being removed through the implementation of this distribution service.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Graphical NOTAMs, plain language NOTAMs, archivable NOTAMs, filterable NOTAMs – this is what our stakeholders</a:t>
            </a:r>
            <a:r>
              <a:rPr lang="en-US" sz="1200" kern="1200" baseline="0" dirty="0" smtClean="0">
                <a:solidFill>
                  <a:schemeClr val="tx1"/>
                </a:solidFill>
                <a:effectLst/>
                <a:latin typeface="+mn-lt"/>
                <a:ea typeface="+mn-ea"/>
                <a:cs typeface="+mn-cs"/>
              </a:rPr>
              <a:t> want.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NDS over SWIM is one example of how the FAA is enabling a safer and more efficient NAS.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Still much work to be done, but the accomplishments to date should not be overlooked.</a:t>
            </a:r>
            <a:r>
              <a:rPr lang="en-US" sz="1200" kern="1200" baseline="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ccomplishments would not have been possible without constant collaboration with industry and our global partners abroad.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Outlined</a:t>
            </a:r>
            <a:r>
              <a:rPr lang="en-US" sz="1200" b="1" kern="1200" baseline="0" dirty="0" smtClean="0">
                <a:solidFill>
                  <a:schemeClr val="tx1"/>
                </a:solidFill>
                <a:effectLst/>
                <a:latin typeface="+mn-lt"/>
                <a:ea typeface="+mn-ea"/>
                <a:cs typeface="+mn-cs"/>
              </a:rPr>
              <a:t> Today: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Programs outlined today put us one step closer to </a:t>
            </a:r>
            <a:r>
              <a:rPr lang="en-US" sz="1200" b="1" i="1" kern="1200" dirty="0" smtClean="0">
                <a:solidFill>
                  <a:schemeClr val="tx1"/>
                </a:solidFill>
                <a:effectLst/>
                <a:latin typeface="+mn-lt"/>
                <a:ea typeface="+mn-ea"/>
                <a:cs typeface="+mn-cs"/>
              </a:rPr>
              <a:t>delivering the right information, at the right time, to the right person</a:t>
            </a:r>
            <a:r>
              <a:rPr lang="en-US" sz="1200" kern="1200" dirty="0" smtClean="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Next year, we hope to hear from you, the industry, on what you have done with this digital NOTAM data.  Our goals will only be accomplished through collaboration and commitment. (Next</a:t>
            </a:r>
            <a:r>
              <a:rPr lang="en-US" sz="1200" kern="1200" baseline="0" dirty="0" smtClean="0">
                <a:solidFill>
                  <a:schemeClr val="tx1"/>
                </a:solidFill>
                <a:effectLst/>
                <a:latin typeface="+mn-lt"/>
                <a:ea typeface="+mn-ea"/>
                <a:cs typeface="+mn-cs"/>
              </a:rPr>
              <a:t> Slide)</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17</a:t>
            </a:fld>
            <a:endParaRPr lang="en-US" dirty="0"/>
          </a:p>
        </p:txBody>
      </p:sp>
    </p:spTree>
    <p:extLst>
      <p:ext uri="{BB962C8B-B14F-4D97-AF65-F5344CB8AC3E}">
        <p14:creationId xmlns:p14="http://schemas.microsoft.com/office/powerpoint/2010/main" val="143045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Thank You/ Conclusion: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 want to </a:t>
            </a:r>
            <a:r>
              <a:rPr lang="en-US" sz="1200" b="1" i="1" kern="1200" dirty="0" smtClean="0">
                <a:solidFill>
                  <a:schemeClr val="tx1"/>
                </a:solidFill>
                <a:effectLst/>
                <a:latin typeface="+mn-lt"/>
                <a:ea typeface="+mn-ea"/>
                <a:cs typeface="+mn-cs"/>
              </a:rPr>
              <a:t>thank you</a:t>
            </a:r>
            <a:r>
              <a:rPr lang="en-US" sz="1200" kern="1200" dirty="0" smtClean="0">
                <a:solidFill>
                  <a:schemeClr val="tx1"/>
                </a:solidFill>
                <a:effectLst/>
                <a:latin typeface="+mn-lt"/>
                <a:ea typeface="+mn-ea"/>
                <a:cs typeface="+mn-cs"/>
              </a:rPr>
              <a:t> for attending this year’s NOTAM Industry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Your attendance here demonstrates that you care about the safety and efficiency of the NAS.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Progress has been made towards modernizing the NOTAM system, but we continue to need your contributions to move forward.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18</a:t>
            </a:fld>
            <a:endParaRPr lang="en-US" dirty="0"/>
          </a:p>
        </p:txBody>
      </p:sp>
    </p:spTree>
    <p:extLst>
      <p:ext uri="{BB962C8B-B14F-4D97-AF65-F5344CB8AC3E}">
        <p14:creationId xmlns:p14="http://schemas.microsoft.com/office/powerpoint/2010/main" val="378590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Welcome</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Welcome to the 2014 NOTAM Industry Day.  We have a full day of presentations and panel discussions.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also want to welcome Mr. Paul Bosman with EUROCONTROL.</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Before we begin, I would like to go over routine information for everyone’s safety and security. </a:t>
            </a:r>
            <a:r>
              <a:rPr lang="en-US" sz="1200" b="1" i="1" kern="1200" dirty="0" smtClean="0">
                <a:solidFill>
                  <a:schemeClr val="tx1"/>
                </a:solidFill>
                <a:effectLst/>
                <a:latin typeface="+mn-lt"/>
                <a:ea typeface="+mn-ea"/>
                <a:cs typeface="+mn-cs"/>
              </a:rPr>
              <a:t>(Next</a:t>
            </a:r>
            <a:r>
              <a:rPr lang="en-US" sz="1200" b="1" i="1" kern="1200" baseline="0" dirty="0" smtClean="0">
                <a:solidFill>
                  <a:schemeClr val="tx1"/>
                </a:solidFill>
                <a:effectLst/>
                <a:latin typeface="+mn-lt"/>
                <a:ea typeface="+mn-ea"/>
                <a:cs typeface="+mn-cs"/>
              </a:rPr>
              <a:t> Slide)</a:t>
            </a:r>
            <a:endParaRPr lang="en-US" sz="1200" b="1" i="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2</a:t>
            </a:fld>
            <a:endParaRPr lang="en-US" dirty="0"/>
          </a:p>
        </p:txBody>
      </p:sp>
    </p:spTree>
    <p:extLst>
      <p:ext uri="{BB962C8B-B14F-4D97-AF65-F5344CB8AC3E}">
        <p14:creationId xmlns:p14="http://schemas.microsoft.com/office/powerpoint/2010/main" val="387853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Logistics</a:t>
            </a:r>
          </a:p>
          <a:p>
            <a:pPr marL="171450" indent="-171450">
              <a:buFont typeface="Arial" panose="020B0604020202020204" pitchFamily="34" charset="0"/>
              <a:buChar char="•"/>
            </a:pPr>
            <a:r>
              <a:rPr lang="en-US" dirty="0" smtClean="0"/>
              <a:t>Walk through each icon</a:t>
            </a:r>
            <a:r>
              <a:rPr lang="en-US" baseline="0" dirty="0" smtClean="0"/>
              <a:t> here:</a:t>
            </a:r>
          </a:p>
          <a:p>
            <a:pPr marL="628650" lvl="1" indent="-171450">
              <a:buFont typeface="Arial" panose="020B0604020202020204" pitchFamily="34" charset="0"/>
              <a:buChar char="•"/>
            </a:pPr>
            <a:r>
              <a:rPr lang="en-US" baseline="0" dirty="0" smtClean="0"/>
              <a:t>Lunch – 1:15 minutes – Explore the local establishments.</a:t>
            </a:r>
          </a:p>
          <a:p>
            <a:pPr marL="628650" lvl="1" indent="-171450">
              <a:buFont typeface="Arial" panose="020B0604020202020204" pitchFamily="34" charset="0"/>
              <a:buChar char="•"/>
            </a:pPr>
            <a:r>
              <a:rPr lang="en-US" baseline="0" dirty="0" smtClean="0"/>
              <a:t>Please note the closets exits.</a:t>
            </a:r>
          </a:p>
          <a:p>
            <a:pPr marL="1085850" lvl="2" indent="-171450">
              <a:buFont typeface="Arial" panose="020B0604020202020204" pitchFamily="34" charset="0"/>
              <a:buChar char="•"/>
            </a:pPr>
            <a:r>
              <a:rPr lang="en-US" b="1" i="1" baseline="0" dirty="0" smtClean="0"/>
              <a:t>In case of emergency - within this auditorium there are exits behind you from the direction you walked into this auditorium.  Once outside of this auditorium, turn left and look for the doors marked with exit signs.  Proceed to a safe area.  Please follow all instructions from the security team on-site here.</a:t>
            </a:r>
          </a:p>
          <a:p>
            <a:pPr marL="628650" lvl="1" indent="-171450">
              <a:buFont typeface="Arial" panose="020B0604020202020204" pitchFamily="34" charset="0"/>
              <a:buChar char="•"/>
            </a:pPr>
            <a:r>
              <a:rPr lang="en-US" baseline="0" dirty="0" smtClean="0"/>
              <a:t>The restrooms are through the science center down the hallway.</a:t>
            </a:r>
          </a:p>
          <a:p>
            <a:pPr marL="628650" lvl="1" indent="-171450">
              <a:buFont typeface="Arial" panose="020B0604020202020204" pitchFamily="34" charset="0"/>
              <a:buChar char="•"/>
            </a:pPr>
            <a:r>
              <a:rPr lang="en-US" baseline="0" dirty="0" smtClean="0"/>
              <a:t>Please – No food/ drinks in auditorium.</a:t>
            </a:r>
          </a:p>
          <a:p>
            <a:pPr marL="628650" lvl="1" indent="-171450">
              <a:buFont typeface="Arial" panose="020B0604020202020204" pitchFamily="34" charset="0"/>
              <a:buChar char="•"/>
            </a:pPr>
            <a:r>
              <a:rPr lang="en-US" baseline="0" dirty="0" smtClean="0"/>
              <a:t>Please silence all of your iPhones, Droids, iPads, Laptops, etc…  </a:t>
            </a:r>
            <a:r>
              <a:rPr lang="en-US" b="1" i="1" baseline="0" dirty="0" smtClean="0"/>
              <a:t>(Next Slide)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3</a:t>
            </a:fld>
            <a:endParaRPr lang="en-US" dirty="0"/>
          </a:p>
        </p:txBody>
      </p:sp>
    </p:spTree>
    <p:extLst>
      <p:ext uri="{BB962C8B-B14F-4D97-AF65-F5344CB8AC3E}">
        <p14:creationId xmlns:p14="http://schemas.microsoft.com/office/powerpoint/2010/main" val="188633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Where have we been?</a:t>
            </a:r>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NOTAM Industry Day forum first started </a:t>
            </a:r>
            <a:r>
              <a:rPr lang="en-US" sz="1200" b="1" kern="1200" baseline="0" dirty="0" smtClean="0">
                <a:solidFill>
                  <a:schemeClr val="tx1"/>
                </a:solidFill>
                <a:effectLst/>
                <a:latin typeface="+mn-lt"/>
                <a:ea typeface="+mn-ea"/>
                <a:cs typeface="+mn-cs"/>
              </a:rPr>
              <a:t>7 years ago</a:t>
            </a:r>
            <a:r>
              <a:rPr lang="en-US" sz="1200" b="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in a much smaller room.</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Previous NOTAM Industry Day presentations,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vision</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transition a teletype NOTAM system into the digital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NOTAM system had remained largely unchanged for more than three decades, we knew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vision would not be solved overnight.</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FACTOID:</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April 20th, 2010, </a:t>
            </a:r>
            <a:r>
              <a:rPr lang="en-US" sz="1200" b="1" i="1" kern="1200" dirty="0" smtClean="0">
                <a:solidFill>
                  <a:schemeClr val="tx1"/>
                </a:solidFill>
                <a:effectLst/>
                <a:latin typeface="+mn-lt"/>
                <a:ea typeface="+mn-ea"/>
                <a:cs typeface="+mn-cs"/>
              </a:rPr>
              <a:t>the United States first digital NOTAM</a:t>
            </a:r>
            <a:r>
              <a:rPr lang="en-US" sz="1200" kern="1200" dirty="0" smtClean="0">
                <a:solidFill>
                  <a:schemeClr val="tx1"/>
                </a:solidFill>
                <a:effectLst/>
                <a:latin typeface="+mn-lt"/>
                <a:ea typeface="+mn-ea"/>
                <a:cs typeface="+mn-cs"/>
              </a:rPr>
              <a:t> was issued for the Atlantic City airport.  The NOTAM warned pilots of personnel and equipment working adjacent to a taxiway.  This was the FAA’s first digital NOTAM, and first NOTAM Manager Airport.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Quick</a:t>
            </a:r>
            <a:r>
              <a:rPr lang="en-US" sz="1200" kern="1200" baseline="0" dirty="0" smtClean="0">
                <a:solidFill>
                  <a:schemeClr val="tx1"/>
                </a:solidFill>
                <a:effectLst/>
                <a:latin typeface="+mn-lt"/>
                <a:ea typeface="+mn-ea"/>
                <a:cs typeface="+mn-cs"/>
              </a:rPr>
              <a:t> highlights of </a:t>
            </a:r>
            <a:r>
              <a:rPr lang="en-US" sz="1200" kern="1200" dirty="0" smtClean="0">
                <a:solidFill>
                  <a:schemeClr val="tx1"/>
                </a:solidFill>
                <a:effectLst/>
                <a:latin typeface="+mn-lt"/>
                <a:ea typeface="+mn-ea"/>
                <a:cs typeface="+mn-cs"/>
              </a:rPr>
              <a:t>Digital NOTAM Benefits: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Created through drop down menu’s (versus free</a:t>
            </a:r>
            <a:r>
              <a:rPr lang="en-US" sz="1200" kern="1200" baseline="0" dirty="0" smtClean="0">
                <a:solidFill>
                  <a:schemeClr val="tx1"/>
                </a:solidFill>
                <a:effectLst/>
                <a:latin typeface="+mn-lt"/>
                <a:ea typeface="+mn-ea"/>
                <a:cs typeface="+mn-cs"/>
              </a:rPr>
              <a:t> text entry)</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Submitted with geo-referenced coordinates (enabling graphical depiction)</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Machine-readable – (enhances filter/ sorting and searching capabilities) </a:t>
            </a:r>
            <a:r>
              <a:rPr lang="en-US" sz="120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What vision did we outline?</a:t>
            </a:r>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The Federal NOTAM System (FNS)</a:t>
            </a:r>
            <a:r>
              <a:rPr lang="en-US" sz="1200" b="0" i="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outlined with three primary components:  </a:t>
            </a:r>
          </a:p>
          <a:p>
            <a:pPr marL="685800" lvl="1" indent="-228600">
              <a:buFont typeface="+mj-lt"/>
              <a:buAutoNum type="arabicPeriod"/>
            </a:pPr>
            <a:r>
              <a:rPr lang="en-US" sz="1200" b="1" i="1" kern="1200" dirty="0" smtClean="0">
                <a:solidFill>
                  <a:schemeClr val="tx1"/>
                </a:solidFill>
                <a:effectLst/>
                <a:latin typeface="+mn-lt"/>
                <a:ea typeface="+mn-ea"/>
                <a:cs typeface="+mn-cs"/>
              </a:rPr>
              <a:t>Collection</a:t>
            </a:r>
            <a:r>
              <a:rPr lang="en-US" sz="1200" kern="1200" dirty="0" smtClean="0">
                <a:solidFill>
                  <a:schemeClr val="tx1"/>
                </a:solidFill>
                <a:effectLst/>
                <a:latin typeface="+mn-lt"/>
                <a:ea typeface="+mn-ea"/>
                <a:cs typeface="+mn-cs"/>
              </a:rPr>
              <a:t> of aeronautical Information.</a:t>
            </a:r>
            <a:r>
              <a:rPr lang="en-US" sz="1200" kern="1200" baseline="0" dirty="0" smtClean="0">
                <a:solidFill>
                  <a:schemeClr val="tx1"/>
                </a:solidFill>
                <a:effectLst/>
                <a:latin typeface="+mn-lt"/>
                <a:ea typeface="+mn-ea"/>
                <a:cs typeface="+mn-cs"/>
              </a:rPr>
              <a:t> </a:t>
            </a:r>
          </a:p>
          <a:p>
            <a:pPr marL="1143000" lvl="2" indent="-228600">
              <a:buFont typeface="Arial" panose="020B0604020202020204" pitchFamily="34" charset="0"/>
              <a:buChar char="•"/>
            </a:pPr>
            <a:r>
              <a:rPr lang="en-US" sz="1200" b="1" i="1" kern="1200" baseline="0" dirty="0" smtClean="0">
                <a:solidFill>
                  <a:schemeClr val="tx1"/>
                </a:solidFill>
                <a:effectLst/>
                <a:latin typeface="+mn-lt"/>
                <a:ea typeface="+mn-ea"/>
                <a:cs typeface="+mn-cs"/>
              </a:rPr>
              <a:t>Or</a:t>
            </a:r>
            <a:r>
              <a:rPr lang="en-US" sz="1200" b="1" i="1" kern="1200" dirty="0" smtClean="0">
                <a:solidFill>
                  <a:schemeClr val="tx1"/>
                </a:solidFill>
                <a:effectLst/>
                <a:latin typeface="+mn-lt"/>
                <a:ea typeface="+mn-ea"/>
                <a:cs typeface="+mn-cs"/>
              </a:rPr>
              <a:t>iginate</a:t>
            </a:r>
            <a:r>
              <a:rPr lang="en-US" sz="1200" kern="1200" dirty="0" smtClean="0">
                <a:solidFill>
                  <a:schemeClr val="tx1"/>
                </a:solidFill>
                <a:effectLst/>
                <a:latin typeface="+mn-lt"/>
                <a:ea typeface="+mn-ea"/>
                <a:cs typeface="+mn-cs"/>
              </a:rPr>
              <a:t> NOTAMs digitally at the source, with applications such as NOTAM Manager.  </a:t>
            </a:r>
          </a:p>
          <a:p>
            <a:pPr marL="685800" lvl="1" indent="-228600">
              <a:buFont typeface="+mj-lt"/>
              <a:buAutoNum type="arabicPeriod"/>
            </a:pPr>
            <a:r>
              <a:rPr lang="en-US" sz="1200" b="1" i="1" kern="1200" dirty="0" smtClean="0">
                <a:solidFill>
                  <a:schemeClr val="tx1"/>
                </a:solidFill>
                <a:effectLst/>
                <a:latin typeface="+mn-lt"/>
                <a:ea typeface="+mn-ea"/>
                <a:cs typeface="+mn-cs"/>
              </a:rPr>
              <a:t>Manage</a:t>
            </a:r>
            <a:r>
              <a:rPr lang="en-US" sz="1200" kern="1200" dirty="0" smtClean="0">
                <a:solidFill>
                  <a:schemeClr val="tx1"/>
                </a:solidFill>
                <a:effectLst/>
                <a:latin typeface="+mn-lt"/>
                <a:ea typeface="+mn-ea"/>
                <a:cs typeface="+mn-cs"/>
              </a:rPr>
              <a:t>, validate, and translate the aeronautical information according to business rules and global standards.  </a:t>
            </a:r>
          </a:p>
          <a:p>
            <a:pPr marL="685800" lvl="1" indent="-228600">
              <a:buFont typeface="+mj-lt"/>
              <a:buAutoNum type="arabicPeriod"/>
            </a:pPr>
            <a:r>
              <a:rPr lang="en-US" sz="1200" b="1" i="1" kern="1200" dirty="0" smtClean="0">
                <a:solidFill>
                  <a:schemeClr val="tx1"/>
                </a:solidFill>
                <a:effectLst/>
                <a:latin typeface="+mn-lt"/>
                <a:ea typeface="+mn-ea"/>
                <a:cs typeface="+mn-cs"/>
              </a:rPr>
              <a:t>Distribution</a:t>
            </a:r>
            <a:r>
              <a:rPr lang="en-US" sz="1200" kern="1200" dirty="0" smtClean="0">
                <a:solidFill>
                  <a:schemeClr val="tx1"/>
                </a:solidFill>
                <a:effectLst/>
                <a:latin typeface="+mn-lt"/>
                <a:ea typeface="+mn-ea"/>
                <a:cs typeface="+mn-cs"/>
              </a:rPr>
              <a:t> plan to deliver digital aeronautical information to our stakeholders.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Over the past many NOTAM Industry Day’s, progress has been reported towards each one of these components.  </a:t>
            </a:r>
          </a:p>
          <a:p>
            <a:endParaRPr lang="en-US" sz="1200" b="1"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Where are today? - (Today’s Conference)</a:t>
            </a:r>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NOTAM Industry Day 2014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presentations will outline where the NOTAM developments have been progressing from, and where we are going in the future.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Although tremendous progress has been made, significant work lies ahead to transform the NOTAM system into a fully digital environment.</a:t>
            </a:r>
          </a:p>
          <a:p>
            <a:endParaRPr lang="en-US" sz="1200" b="1"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Where are we going?</a:t>
            </a:r>
            <a:endParaRPr lang="en-US" sz="120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Digital NOTAM Harmonization – Global Initiative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Working with the International Civil Aviation Organization (ICAO), as well as EUROCONTROL,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FAA remains committed to the harmonization and the development of standards based exchange models.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aeronautical information exchange model (AIXM), in addition to FIXM and WXXM, enables the collection, dissemination, and transformation of digital data.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Today, and the rest of this week is about understanding where we stand not just in the United States, but globally.  </a:t>
            </a:r>
          </a:p>
          <a:p>
            <a:pPr marL="0" indent="0">
              <a:buFont typeface="Arial" panose="020B0604020202020204" pitchFamily="34" charset="0"/>
              <a:buNone/>
            </a:pPr>
            <a:endParaRPr lang="en-US" sz="1200" b="1" i="1"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I would like to introduce </a:t>
            </a:r>
            <a:r>
              <a:rPr lang="en-US" sz="1200" b="1" i="0" kern="1200" dirty="0" smtClean="0">
                <a:solidFill>
                  <a:schemeClr val="tx1"/>
                </a:solidFill>
                <a:effectLst/>
                <a:latin typeface="+mn-lt"/>
                <a:ea typeface="+mn-ea"/>
                <a:cs typeface="+mn-cs"/>
              </a:rPr>
              <a:t>Paul Bosman</a:t>
            </a:r>
            <a:r>
              <a:rPr lang="en-US" sz="1200" b="0" i="0" kern="1200" dirty="0" smtClean="0">
                <a:solidFill>
                  <a:schemeClr val="tx1"/>
                </a:solidFill>
                <a:effectLst/>
                <a:latin typeface="+mn-lt"/>
                <a:ea typeface="+mn-ea"/>
                <a:cs typeface="+mn-cs"/>
              </a:rPr>
              <a:t>, Manager SWIM/Enterprise Architecture (EA) Unit Manager with EUROCONTROL.</a:t>
            </a:r>
            <a:r>
              <a:rPr lang="en-US" sz="1200" b="1" i="1" kern="1200" dirty="0" smtClean="0">
                <a:solidFill>
                  <a:schemeClr val="tx1"/>
                </a:solidFill>
                <a:effectLst/>
                <a:latin typeface="+mn-lt"/>
                <a:ea typeface="+mn-ea"/>
                <a:cs typeface="+mn-cs"/>
              </a:rPr>
              <a:t> (Next Slide)</a:t>
            </a:r>
          </a:p>
          <a:p>
            <a:pPr marL="914400" lvl="2"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4</a:t>
            </a:fld>
            <a:endParaRPr lang="en-US" dirty="0"/>
          </a:p>
        </p:txBody>
      </p:sp>
    </p:spTree>
    <p:extLst>
      <p:ext uri="{BB962C8B-B14F-4D97-AF65-F5344CB8AC3E}">
        <p14:creationId xmlns:p14="http://schemas.microsoft.com/office/powerpoint/2010/main" val="73493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Paul Bosman, EUROCONTROL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[EUROCONTROL introductory remarks]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5AC96-1948-416B-934B-D25C1D59C246}" type="slidenum">
              <a:rPr lang="en-US" smtClean="0"/>
              <a:t>5</a:t>
            </a:fld>
            <a:endParaRPr lang="en-US" dirty="0"/>
          </a:p>
        </p:txBody>
      </p:sp>
    </p:spTree>
    <p:extLst>
      <p:ext uri="{BB962C8B-B14F-4D97-AF65-F5344CB8AC3E}">
        <p14:creationId xmlns:p14="http://schemas.microsoft.com/office/powerpoint/2010/main" val="111574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6</a:t>
            </a:fld>
            <a:endParaRPr lang="en-US" dirty="0"/>
          </a:p>
        </p:txBody>
      </p:sp>
    </p:spTree>
    <p:extLst>
      <p:ext uri="{BB962C8B-B14F-4D97-AF65-F5344CB8AC3E}">
        <p14:creationId xmlns:p14="http://schemas.microsoft.com/office/powerpoint/2010/main" val="337266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FB0A3A-0044-443C-BB7F-63140B00791E}" type="slidenum">
              <a:rPr lang="en-GB" smtClean="0"/>
              <a:t>7</a:t>
            </a:fld>
            <a:endParaRPr lang="en-GB" dirty="0"/>
          </a:p>
        </p:txBody>
      </p:sp>
    </p:spTree>
    <p:extLst>
      <p:ext uri="{BB962C8B-B14F-4D97-AF65-F5344CB8AC3E}">
        <p14:creationId xmlns:p14="http://schemas.microsoft.com/office/powerpoint/2010/main" val="179597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0CFF850-757E-4822-BD2C-5FFE98AA90C2}" type="slidenum">
              <a:rPr lang="en-GB" smtClean="0"/>
              <a:pPr>
                <a:defRPr/>
              </a:pPr>
              <a:t>8</a:t>
            </a:fld>
            <a:endParaRPr lang="en-GB" dirty="0"/>
          </a:p>
        </p:txBody>
      </p:sp>
    </p:spTree>
    <p:extLst>
      <p:ext uri="{BB962C8B-B14F-4D97-AF65-F5344CB8AC3E}">
        <p14:creationId xmlns:p14="http://schemas.microsoft.com/office/powerpoint/2010/main" val="275005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Glenn Sigley </a:t>
            </a:r>
            <a:r>
              <a:rPr lang="en-US" sz="1200" b="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When</a:t>
            </a:r>
            <a:r>
              <a:rPr lang="en-US" sz="1200" b="0" i="1" kern="1200" baseline="0" dirty="0" smtClean="0">
                <a:solidFill>
                  <a:schemeClr val="tx1"/>
                </a:solidFill>
                <a:effectLst/>
                <a:latin typeface="+mn-lt"/>
                <a:ea typeface="+mn-ea"/>
                <a:cs typeface="+mn-cs"/>
              </a:rPr>
              <a:t> Paul finishes Remarks – Glenn will introduce Abby Smith</a:t>
            </a:r>
            <a:r>
              <a:rPr lang="en-US" sz="1200" b="0" kern="1200" baseline="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Next, I would like to introduce Abby, Director AJV-2/3.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Ms. Smith will provide an overview of today’s NOTAM Industry Day planned activities and where the organization stands today.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p>
          <a:p>
            <a:endParaRPr lang="en-US" dirty="0"/>
          </a:p>
        </p:txBody>
      </p:sp>
      <p:sp>
        <p:nvSpPr>
          <p:cNvPr id="4" name="Slide Number Placeholder 3"/>
          <p:cNvSpPr>
            <a:spLocks noGrp="1"/>
          </p:cNvSpPr>
          <p:nvPr>
            <p:ph type="sldNum" sz="quarter" idx="10"/>
          </p:nvPr>
        </p:nvSpPr>
        <p:spPr/>
        <p:txBody>
          <a:bodyPr/>
          <a:lstStyle/>
          <a:p>
            <a:fld id="{0935AC96-1948-416B-934B-D25C1D59C246}" type="slidenum">
              <a:rPr lang="en-US" smtClean="0"/>
              <a:t>9</a:t>
            </a:fld>
            <a:endParaRPr lang="en-US" dirty="0"/>
          </a:p>
        </p:txBody>
      </p:sp>
    </p:spTree>
    <p:extLst>
      <p:ext uri="{BB962C8B-B14F-4D97-AF65-F5344CB8AC3E}">
        <p14:creationId xmlns:p14="http://schemas.microsoft.com/office/powerpoint/2010/main" val="1798265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75FC6-00FA-B544-8BE8-0C9AD419377A}"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990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75FC6-00FA-B544-8BE8-0C9AD419377A}"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92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75FC6-00FA-B544-8BE8-0C9AD419377A}"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97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3909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3028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832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2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75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58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781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850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75FC6-00FA-B544-8BE8-0C9AD419377A}"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78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75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369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81DA8-CB38-479E-913F-539868EFE85B}" type="datetimeFigureOut">
              <a:rPr lang="en-US" smtClean="0">
                <a:solidFill>
                  <a:prstClr val="black">
                    <a:tint val="75000"/>
                  </a:prstClr>
                </a:solidFill>
              </a:rPr>
              <a:pPr/>
              <a:t>8/25/2014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93AC8-C928-4384-ADC3-85EBF3B358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48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75FC6-00FA-B544-8BE8-0C9AD419377A}" type="slidenum">
              <a:rPr lang="en-US" smtClean="0"/>
              <a:t>‹#›</a:t>
            </a:fld>
            <a:endParaRPr lang="en-US" dirty="0"/>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38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75FC6-00FA-B544-8BE8-0C9AD419377A}" type="slidenum">
              <a:rPr lang="en-US" smtClean="0"/>
              <a:t>‹#›</a:t>
            </a:fld>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45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575FC6-00FA-B544-8BE8-0C9AD419377A}" type="slidenum">
              <a:rPr lang="en-US" smtClean="0"/>
              <a:t>‹#›</a:t>
            </a:fld>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87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575FC6-00FA-B544-8BE8-0C9AD419377A}" type="slidenum">
              <a:rPr lang="en-US" smtClean="0"/>
              <a:t>‹#›</a:t>
            </a:fld>
            <a:endParaRPr lang="en-US" dirty="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0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575FC6-00FA-B544-8BE8-0C9AD419377A}" type="slidenum">
              <a:rPr lang="en-US" smtClean="0"/>
              <a:t>‹#›</a:t>
            </a:fld>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232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75FC6-00FA-B544-8BE8-0C9AD419377A}" type="slidenum">
              <a:rPr lang="en-US" smtClean="0"/>
              <a:t>‹#›</a:t>
            </a:fld>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8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B9607-07AA-7241-838A-50778485F5F1}" type="datetimeFigureOut">
              <a:rPr lang="en-US" smtClean="0"/>
              <a:t>8/25/2014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575FC6-00FA-B544-8BE8-0C9AD419377A}" type="slidenum">
              <a:rPr lang="en-US" smtClean="0"/>
              <a:t>‹#›</a:t>
            </a:fld>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44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B9607-07AA-7241-838A-50778485F5F1}" type="datetimeFigureOut">
              <a:rPr lang="en-US" smtClean="0"/>
              <a:t>8/25/2014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75FC6-00FA-B544-8BE8-0C9AD419377A}" type="slidenum">
              <a:rPr lang="en-US" smtClean="0"/>
              <a:t>‹#›</a:t>
            </a:fld>
            <a:endParaRPr lang="en-US" dirty="0"/>
          </a:p>
        </p:txBody>
      </p:sp>
      <p:pic>
        <p:nvPicPr>
          <p:cNvPr id="8" name="Picture 7" descr="Footer-updated.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23453"/>
            <a:ext cx="9144000" cy="850900"/>
          </a:xfrm>
          <a:prstGeom prst="rect">
            <a:avLst/>
          </a:prstGeom>
        </p:spPr>
      </p:pic>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24637" y="6126163"/>
            <a:ext cx="2062163" cy="69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3141" y="6166930"/>
            <a:ext cx="2899497" cy="61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63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751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6581DA8-CB38-479E-913F-539868EFE85B}" type="datetimeFigureOut">
              <a:rPr lang="en-US" smtClean="0">
                <a:solidFill>
                  <a:prstClr val="black">
                    <a:tint val="75000"/>
                  </a:prstClr>
                </a:solidFill>
              </a:rPr>
              <a:pPr defTabSz="914400"/>
              <a:t>8/25/2014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593AC8-C928-4384-ADC3-85EBF3B358E7}"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192003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jpeg"/><Relationship Id="rId7"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21693" y="2590800"/>
            <a:ext cx="4648200" cy="1938992"/>
          </a:xfrm>
          <a:prstGeom prst="rect">
            <a:avLst/>
          </a:prstGeom>
          <a:noFill/>
        </p:spPr>
        <p:txBody>
          <a:bodyPr wrap="square" rtlCol="0">
            <a:spAutoFit/>
          </a:bodyPr>
          <a:lstStyle/>
          <a:p>
            <a:pPr algn="ctr" defTabSz="914400"/>
            <a:r>
              <a:rPr lang="en-US" sz="6000" b="1" i="1" dirty="0" smtClean="0">
                <a:solidFill>
                  <a:srgbClr val="F5F2B5"/>
                </a:solidFill>
              </a:rPr>
              <a:t>Welcome</a:t>
            </a:r>
          </a:p>
          <a:p>
            <a:pPr algn="ctr" defTabSz="914400"/>
            <a:endParaRPr lang="en-US" sz="6000" dirty="0" smtClean="0">
              <a:solidFill>
                <a:srgbClr val="F5F2B5"/>
              </a:solidFill>
            </a:endParaRPr>
          </a:p>
        </p:txBody>
      </p:sp>
      <p:sp>
        <p:nvSpPr>
          <p:cNvPr id="8" name="TextBox 7"/>
          <p:cNvSpPr txBox="1"/>
          <p:nvPr/>
        </p:nvSpPr>
        <p:spPr>
          <a:xfrm>
            <a:off x="288309" y="5769830"/>
            <a:ext cx="4419600" cy="707886"/>
          </a:xfrm>
          <a:prstGeom prst="rect">
            <a:avLst/>
          </a:prstGeom>
          <a:noFill/>
        </p:spPr>
        <p:txBody>
          <a:bodyPr wrap="square" rtlCol="0">
            <a:spAutoFit/>
          </a:bodyPr>
          <a:lstStyle/>
          <a:p>
            <a:pPr defTabSz="914400"/>
            <a:r>
              <a:rPr lang="en-US" sz="2000" i="1" dirty="0" smtClean="0">
                <a:solidFill>
                  <a:prstClr val="white"/>
                </a:solidFill>
                <a:latin typeface="Times New Roman" pitchFamily="18" charset="0"/>
                <a:cs typeface="Times New Roman" pitchFamily="18" charset="0"/>
              </a:rPr>
              <a:t>Glenn Sigley, FAA</a:t>
            </a:r>
          </a:p>
          <a:p>
            <a:pPr defTabSz="914400"/>
            <a:r>
              <a:rPr lang="en-US" sz="2000" i="1" dirty="0" smtClean="0">
                <a:solidFill>
                  <a:prstClr val="white"/>
                </a:solidFill>
                <a:latin typeface="Times New Roman" pitchFamily="18" charset="0"/>
                <a:cs typeface="Times New Roman" pitchFamily="18" charset="0"/>
              </a:rPr>
              <a:t>Paul Bosman, EUROCONTROL</a:t>
            </a: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93905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by-Intro-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25896"/>
          </a:xfrm>
          <a:prstGeom prst="rect">
            <a:avLst/>
          </a:prstGeom>
        </p:spPr>
      </p:pic>
    </p:spTree>
    <p:extLst>
      <p:ext uri="{BB962C8B-B14F-4D97-AF65-F5344CB8AC3E}">
        <p14:creationId xmlns:p14="http://schemas.microsoft.com/office/powerpoint/2010/main" val="2142388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ad\AppData\Local\Microsoft\Windows\Temporary Internet Files\Content.Outlook\HZRURIC5\Slide-Perspecti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21541" cy="600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54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ad\AppData\Local\Microsoft\Windows\Temporary Internet Files\Content.Outlook\HZRURIC5\Slide-Map-3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037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320450"/>
            <a:ext cx="9144000" cy="1384995"/>
          </a:xfrm>
          <a:prstGeom prst="rect">
            <a:avLst/>
          </a:prstGeom>
          <a:noFill/>
        </p:spPr>
        <p:txBody>
          <a:bodyPr wrap="square" rtlCol="0">
            <a:spAutoFit/>
          </a:bodyPr>
          <a:lstStyle/>
          <a:p>
            <a:pPr algn="ctr" defTabSz="457200"/>
            <a:r>
              <a:rPr lang="en-US" sz="2800" b="1" i="1" dirty="0" smtClean="0">
                <a:solidFill>
                  <a:prstClr val="white">
                    <a:lumMod val="95000"/>
                  </a:prstClr>
                </a:solidFill>
                <a:effectLst>
                  <a:outerShdw blurRad="38100" dist="38100" dir="2700000" algn="tl" rotWithShape="0">
                    <a:srgbClr val="000000">
                      <a:alpha val="43000"/>
                    </a:srgbClr>
                  </a:outerShdw>
                </a:effectLst>
              </a:rPr>
              <a:t>160+ </a:t>
            </a:r>
            <a:r>
              <a:rPr lang="en-US" sz="2800" b="1" i="1" dirty="0">
                <a:solidFill>
                  <a:prstClr val="white">
                    <a:lumMod val="95000"/>
                  </a:prstClr>
                </a:solidFill>
                <a:effectLst>
                  <a:outerShdw blurRad="38100" dist="38100" dir="2700000" algn="tl" rotWithShape="0">
                    <a:srgbClr val="000000">
                      <a:alpha val="43000"/>
                    </a:srgbClr>
                  </a:outerShdw>
                </a:effectLst>
              </a:rPr>
              <a:t>of the top 250 </a:t>
            </a:r>
            <a:r>
              <a:rPr lang="en-US" sz="2800" i="1" dirty="0">
                <a:solidFill>
                  <a:prstClr val="white">
                    <a:lumMod val="95000"/>
                  </a:prstClr>
                </a:solidFill>
              </a:rPr>
              <a:t>NOTAM</a:t>
            </a:r>
            <a:endParaRPr lang="en-US" sz="2800" dirty="0">
              <a:solidFill>
                <a:prstClr val="white">
                  <a:lumMod val="95000"/>
                </a:prstClr>
              </a:solidFill>
            </a:endParaRPr>
          </a:p>
          <a:p>
            <a:pPr algn="ctr" defTabSz="457200"/>
            <a:r>
              <a:rPr lang="en-US" sz="2800" i="1" dirty="0">
                <a:solidFill>
                  <a:prstClr val="white">
                    <a:lumMod val="95000"/>
                  </a:prstClr>
                </a:solidFill>
                <a:effectLst>
                  <a:outerShdw blurRad="38100" dist="38100" dir="2700000" algn="tl" rotWithShape="0">
                    <a:srgbClr val="000000">
                      <a:alpha val="43000"/>
                    </a:srgbClr>
                  </a:outerShdw>
                </a:effectLst>
              </a:rPr>
              <a:t> 	</a:t>
            </a:r>
            <a:r>
              <a:rPr lang="en-US" sz="2800" i="1" dirty="0">
                <a:solidFill>
                  <a:prstClr val="white">
                    <a:lumMod val="95000"/>
                  </a:prstClr>
                </a:solidFill>
              </a:rPr>
              <a:t>producing airports are using</a:t>
            </a:r>
            <a:r>
              <a:rPr lang="en-US" sz="2800" dirty="0">
                <a:solidFill>
                  <a:prstClr val="white">
                    <a:lumMod val="95000"/>
                  </a:prstClr>
                </a:solidFill>
              </a:rPr>
              <a:t> </a:t>
            </a:r>
            <a:endParaRPr lang="en-US" sz="2800" i="1" dirty="0" smtClean="0">
              <a:solidFill>
                <a:prstClr val="white">
                  <a:lumMod val="95000"/>
                </a:prstClr>
              </a:solidFill>
              <a:effectLst>
                <a:outerShdw blurRad="38100" dist="38100" dir="2700000" algn="tl" rotWithShape="0">
                  <a:srgbClr val="000000">
                    <a:alpha val="43000"/>
                  </a:srgbClr>
                </a:outerShdw>
              </a:effectLst>
            </a:endParaRPr>
          </a:p>
          <a:p>
            <a:pPr algn="ctr" defTabSz="457200"/>
            <a:r>
              <a:rPr lang="en-US" sz="2800" i="1" dirty="0" smtClean="0">
                <a:solidFill>
                  <a:prstClr val="white">
                    <a:lumMod val="95000"/>
                  </a:prstClr>
                </a:solidFill>
              </a:rPr>
              <a:t>NOTAM </a:t>
            </a:r>
            <a:r>
              <a:rPr lang="en-US" sz="2800" i="1" dirty="0">
                <a:solidFill>
                  <a:prstClr val="white">
                    <a:lumMod val="95000"/>
                  </a:prstClr>
                </a:solidFill>
              </a:rPr>
              <a:t>Manager </a:t>
            </a:r>
            <a:endParaRPr lang="en-US" sz="2800" dirty="0">
              <a:solidFill>
                <a:prstClr val="white">
                  <a:lumMod val="95000"/>
                </a:prstClr>
              </a:solidFill>
            </a:endParaRPr>
          </a:p>
        </p:txBody>
      </p:sp>
    </p:spTree>
    <p:extLst>
      <p:ext uri="{BB962C8B-B14F-4D97-AF65-F5344CB8AC3E}">
        <p14:creationId xmlns:p14="http://schemas.microsoft.com/office/powerpoint/2010/main" val="1625314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10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259" y="223728"/>
            <a:ext cx="663892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64781" y="3505200"/>
            <a:ext cx="1802219" cy="523220"/>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smtClean="0"/>
              <a:t>65,444 NOTAMs</a:t>
            </a:r>
          </a:p>
          <a:p>
            <a:pPr algn="ctr"/>
            <a:r>
              <a:rPr lang="en-US" sz="1400" dirty="0"/>
              <a:t>(</a:t>
            </a:r>
            <a:r>
              <a:rPr lang="en-US" sz="1400" i="1" dirty="0" smtClean="0"/>
              <a:t>Digital: 21,784</a:t>
            </a:r>
            <a:r>
              <a:rPr lang="en-US" sz="1400" dirty="0" smtClean="0"/>
              <a:t>)</a:t>
            </a:r>
            <a:endParaRPr lang="en-US" sz="1400" dirty="0" smtClean="0">
              <a:effectLst>
                <a:outerShdw blurRad="38100" dist="38100" dir="2700000" algn="tl">
                  <a:srgbClr val="000000">
                    <a:alpha val="43137"/>
                  </a:srgbClr>
                </a:outerShdw>
              </a:effectLst>
            </a:endParaRPr>
          </a:p>
        </p:txBody>
      </p:sp>
      <p:cxnSp>
        <p:nvCxnSpPr>
          <p:cNvPr id="5" name="Straight Connector 4"/>
          <p:cNvCxnSpPr>
            <a:stCxn id="2" idx="0"/>
          </p:cNvCxnSpPr>
          <p:nvPr/>
        </p:nvCxnSpPr>
        <p:spPr>
          <a:xfrm flipH="1" flipV="1">
            <a:off x="914401" y="3124200"/>
            <a:ext cx="851490" cy="3810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37121" y="2314069"/>
            <a:ext cx="1802219" cy="523220"/>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smtClean="0"/>
              <a:t>66,357 NOTAMs</a:t>
            </a:r>
          </a:p>
          <a:p>
            <a:pPr algn="ctr"/>
            <a:r>
              <a:rPr lang="en-US" sz="1400" dirty="0"/>
              <a:t>(</a:t>
            </a:r>
            <a:r>
              <a:rPr lang="en-US" sz="1400" i="1" dirty="0" smtClean="0"/>
              <a:t>Digital: 42,364</a:t>
            </a:r>
            <a:r>
              <a:rPr lang="en-US" sz="1400" dirty="0" smtClean="0"/>
              <a:t>)</a:t>
            </a:r>
          </a:p>
        </p:txBody>
      </p:sp>
      <p:cxnSp>
        <p:nvCxnSpPr>
          <p:cNvPr id="8" name="Straight Connector 7"/>
          <p:cNvCxnSpPr>
            <a:stCxn id="7" idx="0"/>
          </p:cNvCxnSpPr>
          <p:nvPr/>
        </p:nvCxnSpPr>
        <p:spPr>
          <a:xfrm flipV="1">
            <a:off x="3738231" y="1538178"/>
            <a:ext cx="147969" cy="775891"/>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761005" y="3505200"/>
            <a:ext cx="1802219" cy="523220"/>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smtClean="0"/>
              <a:t>116,279 NOTAMs</a:t>
            </a:r>
          </a:p>
          <a:p>
            <a:pPr algn="ctr"/>
            <a:r>
              <a:rPr lang="en-US" sz="1400" dirty="0"/>
              <a:t>(</a:t>
            </a:r>
            <a:r>
              <a:rPr lang="en-US" sz="1400" i="1" dirty="0" smtClean="0"/>
              <a:t>Digital: 59,103</a:t>
            </a:r>
            <a:r>
              <a:rPr lang="en-US" sz="1400" dirty="0" smtClean="0"/>
              <a:t>)</a:t>
            </a:r>
          </a:p>
        </p:txBody>
      </p:sp>
      <p:cxnSp>
        <p:nvCxnSpPr>
          <p:cNvPr id="18" name="Straight Connector 17"/>
          <p:cNvCxnSpPr>
            <a:stCxn id="17" idx="0"/>
          </p:cNvCxnSpPr>
          <p:nvPr/>
        </p:nvCxnSpPr>
        <p:spPr>
          <a:xfrm flipV="1">
            <a:off x="5662115" y="2192745"/>
            <a:ext cx="459285" cy="1312455"/>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086600" y="2314069"/>
            <a:ext cx="1802219" cy="523220"/>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smtClean="0"/>
              <a:t>78,926 NOTAMs</a:t>
            </a:r>
          </a:p>
          <a:p>
            <a:pPr algn="ctr"/>
            <a:r>
              <a:rPr lang="en-US" sz="1400" dirty="0"/>
              <a:t>(</a:t>
            </a:r>
            <a:r>
              <a:rPr lang="en-US" sz="1400" i="1" dirty="0" smtClean="0"/>
              <a:t>Digital: 50,234</a:t>
            </a:r>
            <a:r>
              <a:rPr lang="en-US" sz="1400" dirty="0" smtClean="0"/>
              <a:t>)</a:t>
            </a:r>
          </a:p>
        </p:txBody>
      </p:sp>
      <p:cxnSp>
        <p:nvCxnSpPr>
          <p:cNvPr id="22" name="Straight Connector 21"/>
          <p:cNvCxnSpPr/>
          <p:nvPr/>
        </p:nvCxnSpPr>
        <p:spPr>
          <a:xfrm flipV="1">
            <a:off x="7987709" y="1538178"/>
            <a:ext cx="730841" cy="775892"/>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16578" y="2966833"/>
            <a:ext cx="901110" cy="307777"/>
          </a:xfrm>
          <a:prstGeom prst="rect">
            <a:avLst/>
          </a:prstGeom>
          <a:noFill/>
        </p:spPr>
        <p:txBody>
          <a:bodyPr wrap="square" rtlCol="0">
            <a:spAutoFit/>
          </a:bodyPr>
          <a:lstStyle/>
          <a:p>
            <a:r>
              <a:rPr lang="en-US" sz="1400" dirty="0" smtClean="0"/>
              <a:t>33.3%</a:t>
            </a:r>
            <a:endParaRPr lang="en-US" sz="1400" dirty="0"/>
          </a:p>
        </p:txBody>
      </p:sp>
      <p:sp>
        <p:nvSpPr>
          <p:cNvPr id="13" name="TextBox 12"/>
          <p:cNvSpPr txBox="1"/>
          <p:nvPr/>
        </p:nvSpPr>
        <p:spPr>
          <a:xfrm>
            <a:off x="3681126" y="1153225"/>
            <a:ext cx="901110" cy="307777"/>
          </a:xfrm>
          <a:prstGeom prst="rect">
            <a:avLst/>
          </a:prstGeom>
          <a:noFill/>
        </p:spPr>
        <p:txBody>
          <a:bodyPr wrap="square" rtlCol="0">
            <a:spAutoFit/>
          </a:bodyPr>
          <a:lstStyle/>
          <a:p>
            <a:r>
              <a:rPr lang="en-US" sz="1400" dirty="0" smtClean="0"/>
              <a:t>63.8%</a:t>
            </a:r>
            <a:endParaRPr lang="en-US" sz="1400" dirty="0"/>
          </a:p>
        </p:txBody>
      </p:sp>
      <p:sp>
        <p:nvSpPr>
          <p:cNvPr id="14" name="TextBox 13"/>
          <p:cNvSpPr txBox="1"/>
          <p:nvPr/>
        </p:nvSpPr>
        <p:spPr>
          <a:xfrm>
            <a:off x="5972816" y="1884968"/>
            <a:ext cx="901110" cy="307777"/>
          </a:xfrm>
          <a:prstGeom prst="rect">
            <a:avLst/>
          </a:prstGeom>
          <a:noFill/>
        </p:spPr>
        <p:txBody>
          <a:bodyPr wrap="square" rtlCol="0">
            <a:spAutoFit/>
          </a:bodyPr>
          <a:lstStyle/>
          <a:p>
            <a:r>
              <a:rPr lang="en-US" sz="1400" dirty="0" smtClean="0"/>
              <a:t>50.8%</a:t>
            </a:r>
            <a:endParaRPr lang="en-US" sz="1400" dirty="0"/>
          </a:p>
        </p:txBody>
      </p:sp>
      <p:sp>
        <p:nvSpPr>
          <p:cNvPr id="9" name="TextBox 8"/>
          <p:cNvSpPr txBox="1"/>
          <p:nvPr/>
        </p:nvSpPr>
        <p:spPr>
          <a:xfrm>
            <a:off x="1013256" y="145920"/>
            <a:ext cx="7117488" cy="954107"/>
          </a:xfrm>
          <a:prstGeom prst="rect">
            <a:avLst/>
          </a:prstGeom>
          <a:solidFill>
            <a:schemeClr val="bg1"/>
          </a:solidFill>
        </p:spPr>
        <p:txBody>
          <a:bodyPr wrap="square" rtlCol="0">
            <a:spAutoFit/>
          </a:bodyPr>
          <a:lstStyle/>
          <a:p>
            <a:pPr algn="ctr"/>
            <a:r>
              <a:rPr lang="en-US" sz="2800" b="1" dirty="0" smtClean="0">
                <a:solidFill>
                  <a:schemeClr val="tx2"/>
                </a:solidFill>
                <a:latin typeface="+mj-lt"/>
              </a:rPr>
              <a:t>US Domestic and FDC NOTAMs </a:t>
            </a:r>
          </a:p>
          <a:p>
            <a:pPr algn="ctr"/>
            <a:r>
              <a:rPr lang="en-US" sz="2800" b="1" dirty="0" smtClean="0">
                <a:solidFill>
                  <a:schemeClr val="tx2"/>
                </a:solidFill>
                <a:latin typeface="+mj-lt"/>
              </a:rPr>
              <a:t>Available Digitally in FNS</a:t>
            </a:r>
            <a:endParaRPr lang="en-US" sz="2800" b="1" dirty="0">
              <a:solidFill>
                <a:schemeClr val="tx2"/>
              </a:solidFill>
              <a:latin typeface="+mj-lt"/>
            </a:endParaRPr>
          </a:p>
        </p:txBody>
      </p:sp>
    </p:spTree>
    <p:extLst>
      <p:ext uri="{BB962C8B-B14F-4D97-AF65-F5344CB8AC3E}">
        <p14:creationId xmlns:p14="http://schemas.microsoft.com/office/powerpoint/2010/main" val="2484886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ad\AppData\Local\Microsoft\Windows\Temporary Internet Files\Content.Outlook\HZRURIC5\Slide-Abby-Than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8793" y="2465525"/>
            <a:ext cx="8253350" cy="553998"/>
          </a:xfrm>
          <a:prstGeom prst="rect">
            <a:avLst/>
          </a:prstGeom>
          <a:noFill/>
        </p:spPr>
        <p:txBody>
          <a:bodyPr wrap="square" rtlCol="0">
            <a:spAutoFit/>
          </a:bodyPr>
          <a:lstStyle/>
          <a:p>
            <a:pPr algn="ctr"/>
            <a:r>
              <a:rPr lang="en-US" sz="3000" b="1" dirty="0" smtClean="0"/>
              <a:t>More than 15 Countries Represented </a:t>
            </a:r>
            <a:endParaRPr lang="en-US" sz="3000" b="1" dirty="0"/>
          </a:p>
        </p:txBody>
      </p:sp>
      <p:sp>
        <p:nvSpPr>
          <p:cNvPr id="7" name="TextBox 6"/>
          <p:cNvSpPr txBox="1"/>
          <p:nvPr/>
        </p:nvSpPr>
        <p:spPr>
          <a:xfrm>
            <a:off x="728793" y="1680348"/>
            <a:ext cx="7908966" cy="553998"/>
          </a:xfrm>
          <a:prstGeom prst="rect">
            <a:avLst/>
          </a:prstGeom>
          <a:noFill/>
        </p:spPr>
        <p:txBody>
          <a:bodyPr wrap="square" rtlCol="0">
            <a:spAutoFit/>
          </a:bodyPr>
          <a:lstStyle/>
          <a:p>
            <a:pPr algn="ctr"/>
            <a:r>
              <a:rPr lang="en-US" sz="3000" b="1" dirty="0" smtClean="0"/>
              <a:t>Over 400  Registered Attendees </a:t>
            </a:r>
            <a:endParaRPr lang="en-US" sz="3000" b="1" dirty="0"/>
          </a:p>
        </p:txBody>
      </p:sp>
      <p:sp>
        <p:nvSpPr>
          <p:cNvPr id="8" name="TextBox 7"/>
          <p:cNvSpPr txBox="1"/>
          <p:nvPr/>
        </p:nvSpPr>
        <p:spPr>
          <a:xfrm>
            <a:off x="823795" y="3200372"/>
            <a:ext cx="6790266" cy="1015663"/>
          </a:xfrm>
          <a:prstGeom prst="rect">
            <a:avLst/>
          </a:prstGeom>
          <a:noFill/>
        </p:spPr>
        <p:txBody>
          <a:bodyPr wrap="square" rtlCol="0">
            <a:spAutoFit/>
          </a:bodyPr>
          <a:lstStyle/>
          <a:p>
            <a:pPr algn="ctr"/>
            <a:r>
              <a:rPr lang="en-US" sz="3000" b="1" dirty="0" smtClean="0"/>
              <a:t>15   Exhibitors*</a:t>
            </a:r>
            <a:endParaRPr lang="en-US" sz="3000" b="1" dirty="0"/>
          </a:p>
          <a:p>
            <a:endParaRPr lang="en-US" sz="3000" b="1" dirty="0"/>
          </a:p>
        </p:txBody>
      </p:sp>
    </p:spTree>
    <p:extLst>
      <p:ext uri="{BB962C8B-B14F-4D97-AF65-F5344CB8AC3E}">
        <p14:creationId xmlns:p14="http://schemas.microsoft.com/office/powerpoint/2010/main" val="4088175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Lynn-R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3"/>
            <a:ext cx="9144000" cy="6019800"/>
          </a:xfrm>
          <a:prstGeom prst="rect">
            <a:avLst/>
          </a:prstGeom>
        </p:spPr>
      </p:pic>
    </p:spTree>
    <p:extLst>
      <p:ext uri="{BB962C8B-B14F-4D97-AF65-F5344CB8AC3E}">
        <p14:creationId xmlns:p14="http://schemas.microsoft.com/office/powerpoint/2010/main" val="3805466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Route-of-F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25896"/>
          </a:xfrm>
          <a:prstGeom prst="rect">
            <a:avLst/>
          </a:prstGeom>
        </p:spPr>
      </p:pic>
    </p:spTree>
    <p:extLst>
      <p:ext uri="{BB962C8B-B14F-4D97-AF65-F5344CB8AC3E}">
        <p14:creationId xmlns:p14="http://schemas.microsoft.com/office/powerpoint/2010/main" val="309958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Flow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25896"/>
          </a:xfrm>
          <a:prstGeom prst="rect">
            <a:avLst/>
          </a:prstGeom>
        </p:spPr>
      </p:pic>
    </p:spTree>
    <p:extLst>
      <p:ext uri="{BB962C8B-B14F-4D97-AF65-F5344CB8AC3E}">
        <p14:creationId xmlns:p14="http://schemas.microsoft.com/office/powerpoint/2010/main" val="2999223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Thank-Y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3"/>
            <a:ext cx="9144000" cy="6019800"/>
          </a:xfrm>
          <a:prstGeom prst="rect">
            <a:avLst/>
          </a:prstGeom>
        </p:spPr>
      </p:pic>
    </p:spTree>
    <p:extLst>
      <p:ext uri="{BB962C8B-B14F-4D97-AF65-F5344CB8AC3E}">
        <p14:creationId xmlns:p14="http://schemas.microsoft.com/office/powerpoint/2010/main" val="322651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eo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5" y="-16933"/>
            <a:ext cx="9144000" cy="6045200"/>
          </a:xfrm>
          <a:prstGeom prst="rect">
            <a:avLst/>
          </a:prstGeom>
        </p:spPr>
      </p:pic>
      <p:sp>
        <p:nvSpPr>
          <p:cNvPr id="3" name="TextBox 2"/>
          <p:cNvSpPr txBox="1"/>
          <p:nvPr/>
        </p:nvSpPr>
        <p:spPr>
          <a:xfrm>
            <a:off x="382137" y="4319938"/>
            <a:ext cx="3439236" cy="369332"/>
          </a:xfrm>
          <a:prstGeom prst="rect">
            <a:avLst/>
          </a:prstGeom>
          <a:solidFill>
            <a:schemeClr val="bg1"/>
          </a:solidFill>
        </p:spPr>
        <p:txBody>
          <a:bodyPr wrap="square" rtlCol="0">
            <a:spAutoFit/>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061" y="4186421"/>
            <a:ext cx="1353387" cy="4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5660" y="4186421"/>
            <a:ext cx="4039737" cy="135457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00808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ad\AppData\Local\Microsoft\Windows\Temporary Internet Files\Content.Outlook\HZRURIC5\Logistics-BUTT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36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HIST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3"/>
            <a:ext cx="9144000" cy="6045200"/>
          </a:xfrm>
          <a:prstGeom prst="rect">
            <a:avLst/>
          </a:prstGeom>
        </p:spPr>
      </p:pic>
    </p:spTree>
    <p:extLst>
      <p:ext uri="{BB962C8B-B14F-4D97-AF65-F5344CB8AC3E}">
        <p14:creationId xmlns:p14="http://schemas.microsoft.com/office/powerpoint/2010/main" val="2903779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control-Intro-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7"/>
            <a:ext cx="9144000" cy="6043084"/>
          </a:xfrm>
          <a:prstGeom prst="rect">
            <a:avLst/>
          </a:prstGeom>
        </p:spPr>
      </p:pic>
    </p:spTree>
    <p:extLst>
      <p:ext uri="{BB962C8B-B14F-4D97-AF65-F5344CB8AC3E}">
        <p14:creationId xmlns:p14="http://schemas.microsoft.com/office/powerpoint/2010/main" val="2693756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6572"/>
          <a:stretch/>
        </p:blipFill>
        <p:spPr bwMode="auto">
          <a:xfrm>
            <a:off x="5952200" y="2238102"/>
            <a:ext cx="2995354" cy="22979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50" t="82512" r="15188" b="2857"/>
          <a:stretch/>
        </p:blipFill>
        <p:spPr bwMode="auto">
          <a:xfrm>
            <a:off x="269575" y="4688476"/>
            <a:ext cx="8723306" cy="14751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4800" y="186270"/>
            <a:ext cx="3000373" cy="461665"/>
          </a:xfrm>
          <a:prstGeom prst="rect">
            <a:avLst/>
          </a:prstGeom>
          <a:noFill/>
        </p:spPr>
        <p:txBody>
          <a:bodyPr wrap="none" rtlCol="0">
            <a:spAutoFit/>
          </a:bodyPr>
          <a:lstStyle/>
          <a:p>
            <a:r>
              <a:rPr lang="en-GB" sz="2400" b="1" dirty="0" smtClean="0">
                <a:solidFill>
                  <a:schemeClr val="tx2"/>
                </a:solidFill>
              </a:rPr>
              <a:t>The history of NOTAM</a:t>
            </a:r>
            <a:endParaRPr lang="en-GB" sz="2400" b="1" dirty="0">
              <a:solidFill>
                <a:schemeClr val="tx2"/>
              </a:solidFill>
            </a:endParaRPr>
          </a:p>
        </p:txBody>
      </p:sp>
      <p:grpSp>
        <p:nvGrpSpPr>
          <p:cNvPr id="10" name="Group 9"/>
          <p:cNvGrpSpPr/>
          <p:nvPr/>
        </p:nvGrpSpPr>
        <p:grpSpPr>
          <a:xfrm>
            <a:off x="2676463" y="2157151"/>
            <a:ext cx="3056533" cy="2322484"/>
            <a:chOff x="36776" y="645516"/>
            <a:chExt cx="2430379" cy="1886157"/>
          </a:xfrm>
        </p:grpSpPr>
        <p:grpSp>
          <p:nvGrpSpPr>
            <p:cNvPr id="5" name="Group 4"/>
            <p:cNvGrpSpPr/>
            <p:nvPr/>
          </p:nvGrpSpPr>
          <p:grpSpPr>
            <a:xfrm>
              <a:off x="36776" y="645516"/>
              <a:ext cx="2364981" cy="1886157"/>
              <a:chOff x="36776" y="645516"/>
              <a:chExt cx="2364981" cy="1886157"/>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5839" r="51198"/>
              <a:stretch/>
            </p:blipFill>
            <p:spPr bwMode="auto">
              <a:xfrm>
                <a:off x="36776" y="1388853"/>
                <a:ext cx="2300982" cy="114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906" b="75739"/>
              <a:stretch/>
            </p:blipFill>
            <p:spPr bwMode="auto">
              <a:xfrm>
                <a:off x="1454356" y="645516"/>
                <a:ext cx="947401" cy="43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125" t="24467" r="32066" b="64394"/>
              <a:stretch/>
            </p:blipFill>
            <p:spPr bwMode="auto">
              <a:xfrm>
                <a:off x="421201" y="1149069"/>
                <a:ext cx="1735509" cy="19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7117" b="77274"/>
              <a:stretch/>
            </p:blipFill>
            <p:spPr bwMode="auto">
              <a:xfrm>
                <a:off x="234072" y="747132"/>
                <a:ext cx="1078907" cy="40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163902" y="747132"/>
              <a:ext cx="2303253" cy="178454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pic>
        <p:nvPicPr>
          <p:cNvPr id="2052" name="Picture 4" descr="paris"/>
          <p:cNvPicPr>
            <a:picLocks noChangeAspect="1" noChangeArrowheads="1"/>
          </p:cNvPicPr>
          <p:nvPr/>
        </p:nvPicPr>
        <p:blipFill rotWithShape="1">
          <a:blip r:embed="rId5">
            <a:extLst>
              <a:ext uri="{28A0092B-C50C-407E-A947-70E740481C1C}">
                <a14:useLocalDpi xmlns:a14="http://schemas.microsoft.com/office/drawing/2010/main" val="0"/>
              </a:ext>
            </a:extLst>
          </a:blip>
          <a:srcRect l="2214" t="24972" r="10239" b="52975"/>
          <a:stretch/>
        </p:blipFill>
        <p:spPr bwMode="auto">
          <a:xfrm>
            <a:off x="1038005" y="767751"/>
            <a:ext cx="5612520" cy="114832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data:image/jpeg;base64,/9j/4AAQSkZJRgABAQAAAQABAAD/2wCEAAkGBxQSEhQUExQWFhUXGBcYFxgYFxcYGBcXFhcYFxcXGhcYHSggGBwlHBUUITEhJSkrLi4uFx8zODMsNygtLiwBCgoKBQUFDgUFDisZExkrKysrKysrKysrKysrKysrKysrKysrKysrKysrKysrKysrKysrKysrKysrKysrKysrK//AABEIALEBHQMBIgACEQEDEQH/xAAcAAACAwEBAQEAAAAAAAAAAAACAwABBAUGBwj/xABBEAABAwEEBggDBgQFBQAAAAABAAIRAwQSITEFQVFhcZEGEyIygaGxwRTR8EJSYnKS4SOCovEHFjNTwhVjg7Li/8QAFAEBAAAAAAAAAAAAAAAAAAAAAP/EABQRAQAAAAAAAAAAAAAAAAAAAAD/2gAMAwEAAhEDEQA/APZXlUpclEgEvUD0LlSBnWKw9LRBAZeqL0KjkBXyjDylJjUBAowUCNoQMaUQQtRoCVyqVoIrCpSUBKwUKsICUUlRBYRIQrQWoEKtAQKsIAVcoGSoChCgQMlXKXKuUByrS0aAkp4TAlvKDgyqJUBUQVKpWVJQDKJqhCgKCwrVNKjigtG1C0o0BBMCUE1qAwVYQhEEBAq1QUJQECrQhEEFhUorQWFaoBEgtRRRBFFFEECtpVKICCuUKtAUqwhVwgtFKBWEBoHFECluQcIKFEqcgpRRRBJVBWqCAkL0aooI0pjSlI2uQMCNpQSiCBgKsFACiQGrQSrlAYRtQtKtBasIZVhAYKkoQrQFKkoVaC5UlCVAUBKShlXKA1JQSpKBkqwUuVcoGKJQcjBQGCgcUUpTig4wUQgqILKoFVKFAyVUoA5WHIGhC5WCrLSdRQCAjRU6RVkDW5vNBGo0n4mmBN+cYwBOOsYI69UNAwOJAHEmBnvQNailY9IW8UKRqvEgRPi4N2Hapbrc6mBAaQQ4Tjg4NLmjgYI4xtQbZRQdi52mdJuoWerWa28WMLgABjAzxIwGZxyBWmw2w1KVN5+0xro/M0HftQa2gogxc1tpcHAl2F9zCMI7WLD4YN/mQ2Gu6++XEguqAZ4XS2B/U7yQdS4rDd6y1HyhsOAI/E483E+6Dc2ImZV4bVi0ZhTA2Xm/pcW+y1SgMuAEk5IalQCJnEx4lVUbLTwKGscAfxN9QgYTuPkhvfhPkiVIKvH7vmsxtDg0EtGYEAzmbq0kpDz2TuJ8jKB4KJCCpKA4UVSoEFgo0CuUBhyBxVgpLyg48qOKGFaCNaTq8UJqsHeqMGuLwmOCy2tnapnY/wBWPHunVactcNoPogIV6eovdwaQOZEK6lrDWucKZJAJhzgJgTGErPZDNNh2tafIJjsQRt90GptpcYi6OAnzn2WRtqe4GXHBzxhhg1xAy3AKrC6abPyt9Ahsbcag2PPmGu/5IG0yNePEk+qmioFKmAI7IHIR7JhpLPZ2OFM3CLwc+A6YMPdAJGSCrLSvurN1Nc5o41GteT4Bw5la7XVvUGP303f1tJ91ydG1K4NSG0pL5MudgbrWnAN2tKF9asyxVetaHPD3wGCRdJMRGIA2nYg63SGyCtZKtObt5jsRiRGI8wtFsodYxzcpGB2OzafAgHwXObpyk6zF9UikCbhvkAAub97UMczC6NgqX6bHCDLWmQZGW1BjrfxbI4feouB4lhaRzlV0Tq3rFZXazRpz+gBPsFmLbzCcDLhzuvHOD/OkdELJdsdBsnstu/pJHsgZpCuynTrF7g0TIJ+9daWwNZvAclxrL0goi7NQY1Gi6O8b1EAyPzTyOxdrSNenRc6e094F1p15gnc3ASVzejmixfqi0dt99j2h0yGOkDs6pLHHaRE7AHpWs1qqAxdx/wCIWuGjYldaJI4fXkgz6NPZcNlSp5vLvdalisTu1WH/AHPVjD7rYgY1JqnsTsAPKCmNKTV7hG4oHyhJQkqSgJIIwqDj5tTpS2Zu8PSPZAxpwHBWSk2c9hvAeiYSgMOVylgoryBoUXIsPSSzVaz6FOqHVWSHNggi6YdiRBg7F1bw2oLJSSUZeNqVeCDkOqK21AuE63EnvN5yfRGatTDZwcfZB0rfVAAOPfZ5vA91o6wLzlutD7pwcYLT3SMnA6+Cd17tWHGUHU0W4dTT/I3/ANRKc5w2heasFpcGDF2EjLYSE+nbWzm4+nk1B2bCW3GiRgI5YeyuzPaH1cc3A/0NHsuHTqtjvHvOwE63Eq6dQ33wRiGnE/mHsg9H1g2pNmtLRfBOT3ecO91zKbXkQLx4Xj53UunZat8g039p2Bk/cGZ1d0+JhBvo2potFQanspnL7Y6webWj9K3U6jX0n7MfMlcl+gKznF0tb2WxiSbzXEjVv9V0tF6McykWuIlzROGR168c/JA2z1GVKJvAObDSQQCMQNRwXnQLFZqTak/D9lt40nuYLxhsljDDjxaV27Jowss76d8XiwYkiGuDcCcMBIHJeIs3+H1mD71rtjHE5Brw0knE4nGJOpBzbb/iJVpVAKVQWimCSDUpXHFrgZBc2JmZ7g8scVg/xGtFCkKdJrAA5xhzZDQ43g1sEQBJGM5Be0pdDNEtmTenLt1CQI3HPekDQ2h6TjLHPN4MghxEvhwjATxxjFAvoVpQ219SsS81w1l+YDGTeDerF04QJ4zrJJ71sa5lqY6YBDGPd1lScXm6NQJm7wxR2bTVkouNym+WhlOQ1uDbw6umcR3b0gagd+Omv0ko/wC04wZHdGIMjGUHVsFjuXgJguJxJJxicSSdqey6XO7QMAAwQYOJg7DBC83Q6aB8gUThn2xgZc0jLa0prekcSRSYC7EmczAGJgTgAEHT6wte+617gS090gd0DM591ObVf9x3ILkHpJU1NbyPrKH/ADFV2M5H5oO31lT7h8lTesIPZOZ2LiO6QVdreXzRDTdX7w/SEHWaKsDseYV3av3f6lyXaZqx3o8B8ko6Xqn7Z5AecIOzcram+Y+aUeuBJLdQ1jfvXH+PqOP+o79XyWS1S7vG9H3sfVB2rPbS1oDjESMt/wAkVbSAEdr0XDoU4yAHAJtWdh+uKDoVNLAfbHBZbd0g6um+oTIY1zsNd0TC5jjjkP1Yz4Fec6d2t1OzQAB1jrhO6CTziEHD0P0yNC11rS2k2a03mlxkSbxh0bd2xfV9G6eFopMqscYcJ3g6wd4Mhfn+k6CCQCAQYORg5HcV9a6CaLdSs14uBFU9Y1oJLWtIF0AnHYg9e21g5uM8vUoXP/GOc+ywXUIpzkg8+y1EHM+S0NtztvmFzOvRCqPooN5pVK15rQXOg4YLrUdA1vtOawbyD6Beda/fHirc4nXPig9BS0JSZ37UJknAtES4nbKgoWFudRz+cf0tC88wnJU6fBB6QW6xs7tFzuIB9Sj/AMxtb3KDW+IHoF5xrjs+uSY5xj90Hcf0lrHIMHh8ys7tO1yP9SODWf3XLaCdQ5hMLMPsjx+SB1XSlUk/xX8yPIFabJbntDsn3m3TJ2+K5wbvCaXie/8AXNAqy2i1UhVDaQcxwukQASMRIJeBrJzOYXHfQrB7iaLnFwA79GG4zA7c7J28gvRsqNj/AFPND8Sz/cQZ6d/VRd+tvsVitmiLTVeXMZTacILnudBGRgNiRjzXVZbKU4n65LUzSFIa0HIo6AtAmTSbJDj2XukiDJkiTIz3ldJtjrfaezwpxh4uK2s0pS1E+AJGrZxVVNL0RgXAcUHMoaJuve41C6/EjANw2AD3Wn4YDXhw9086SpbR9eiWNKU5wPkfkgs0xtQvB2StA0g2Jx5H5IHaQaUCzB/sipu3HkjFubPe8x81fxjD9pv6h80DaVKfqFTqJ1Qp8Yz77f1BUbSyO+3mEAmmSRJVObvS3WxmV8SmUazNRQNot3o30MM/JWKm8qqladvNBnNhBgl+uMhrR1NEUnXb3auG8JAiYInLHAlQVt/mE0Hac+CD49Zujzq1ltFqYcKVSLo1siXu8A5p4Ar6z0KrMrWKg4NaCGhjgMIczsnAZTE+K4H+G9DqvjKDsm1YjUQQW+MgBH0KszrJa7TZTPVkdZTOotmAeMGDvYg9q+zD7qU6zj7q0kbylNp9ouvOxjWYETkMhmUHiurGzzHokOg5M9ZXc+GG08RqWeto8ZjHifkEHKLTmGEcFz3VKwOAA4k+a73weq6ec+pCg0fBEhsfiPy+aDzxdaj9lvNyU74qMQ0eJXonspsm9VpNAx7w+ax1tMWduIqXjruhxw3GDKDjtFoI7zeR94VmzWg/bA4CVtdp+hkBUJzgBonnBPJLbpCpUJFKi+DtcBzEDzQIbYq5w6zy9Dkns0XaPvgDaYRMsdsdgBTbsl3PK96LdZtEVzHXVTwYY9ggw1NGVG96s0DbLeay3WjvWseGPoSu47ovRmXX3cTn5LZZ9D2dvdosBOstlB5rraYEitUf+UYeZRU7M9+Ip1jxJb6iF7ynZGAAw3cMvU/ULRTpDUEHz2hoC0POZaN7x7SVtd0PqOAvVSXTrLnADdiPRe5kBF1hhB4az9BGjOoXcWsOeepdBnRJoGr9LR7YL1TKm8q3PQeZ/wAvgDH1S3dH2k6+a9PIy9EAo55zvjDyQecHR4D+6czQTdkruMoohSQcT/ozZyRjQtPOF2xRVPAAmMuCDls0VTGofWCN2jmamhbYn6hMNPKD9cUHPbo9n3QnMsrRqHJaaDJnjGKaGIM9Olu5q32cFamtCsNCDA6zbsfBL+EH3V0xTCYaQKDmWfRlNpLgxrS4y4gd47TtWulYmB1+6LwEB0YxMxOYErS2mjDB9a0A9Whub04NS3BB8rpdILXUIDKLQTOcmNeJkRyWmoLc4QatNvDDDxaVbNLNdAuvHEtGOrJyu06T1BlUxsGHM/ugX/020OGNc7CASBxn9lG9Gm51C95P458xqSH6QfMw8E6nEgeQGK0WW1veGyDJM5uHnGPog3WbQlBo7ojeXE/LyTrLoZjC4hoxJIhpEbZJOKg0g+MWNw2u2a7t3HmlnS4M9gXsJuzj6IN91jM3DxwV1KrfvERjhjl9ZLkVNL44UzAOppETmZJk68lbdLF2TZ3QQcDjhdmN6Dq/EhwBBwzkiPIplKqTEGOUei41otYwJaZOy8Ry+YXMraSN4Q15xyDXDLJxJbluAQe4e8jEieA+aBlSccAN37LzVm0u4hxIkDMBpieM4ptm0pegNaCSJGYJ2iDllvQd60aVo0236jgGjWcvrEc1w7Z09szQ4071QjY0jXGbuKG22nrafUVKJa10ZmRIdMZY4javOaW0WyjSq3WfY1bbwg47Cg9B0W6Xvtlp6stFNgY5wA7RJBGBMbCThsXssIz/AKSvivRO3/D2ulUxIkggQCQ5pbGJjMjXqX1RnSqgQS8OYNctDsttyUHYiBh7Jl4kYDyXDodIaNSI62ne/BkZwBzhdyzuAGZO8oI07xPhr4Iaj7veIG8kCUFW2NHdF4/hj1OHqk1bW66XXHEjGCRM7uyg12aqSMWkYmPmmMBGZJ14xywC51O2VCDLXDcIJG/LFG22VYxpOjKJZJ34nLkg2gCd6qq0OGZ9FlL3E56p7JbPAjJZqj6knCoR/wCOBjqjHV5oOpI/sudXttRryIa5u7Bw4nb4K4c6O0eENkccSstXo82pi9xdyEjeGhBjrdIGNrFrWVnvF1xYxpcQ26Wm9jA7XoulV04wNBuVZibvVvkcxGHFXZdEUqfdABJxg4uOeOSOnZcO65hBPdLNevElB4616atHXVILw2cGmQQDqI1c10ejmkndZNofdYGkS95gmWkZmNp2rru0OA6o59QuNQjFzWg8BqW6x0xTMAAjUSZw5ICp6Vs5yrUzH42x6p9O2seQGODvyuBjwBlU+g2oP4lNh3YOHHII2WSmwC6wCMMAgY+qG4m8eAc7LgFdGqKjTF5uwlpa4b4ePZEDIwMoQxxGLW8L3/ygB3YHareLuqBj9MJtJhAzLt5I9hCUdGUyZNNpP1hmmRcgBoA1AEBB4MUW7J/lT2te7XHGV5NvSGuRhTIG267HbrWmnpm0TizDgRlxE+KD0zqJGzkis+GwcZXBdpmq2CWNjXnOW0wAugzSJLQbjhOsdpo5GIQdTqwQMJPAe43prKAz+XsubVtbpgPa3jEngSSk/E1AR2r8ZkNYZHhr8EHYuNygckDaLRMN8pXEtGk7QDhTMbXQOBkLDVr1HuxcBGYElrvCZB8Sg9K5pyMeIj0KX8Q1gxnCf3Xmv4pzJAwBlwgjUYw5KfB1SRPa/mgDZhkDCDqnT9O7PVkiYxgjPPXxSX6YwvBjCZzgiPFZKdiqjGRGoYc5JKazRmtw7WogN88UCKdrcXB4BMEXgAIDZx34ZxrQ6XtTazXtF4EtIxBgTkt9KzjW07jeMY8IwWptC/Ba1uGcue7xwnD6lB5GwdHO0CQ4icHapiRkRsXZNnc3ExIOwDA7GxO6MF6SjQyaerOcROUbJ9FK+imyP4bW6picMspw1ckGWg513+HhqF0CCCJwgdlLrUquAuOOZJDjlGRAgBdE2JoAAv4DNtwZb4nwTqLsW4PO0ucMfPyQY6bajRJBAgGMezlkdZ3YrVRtskAvnVg10mMxMcMFBUJJBwbwu5eOSsOAN5jWO/EHNERtJJMhBta4AnA8jG3Ajj5KjaHzhTN072g78CUIc6QduQvEAbZIantn7TYO2Z9ggDq2mD1cwMJyx14Z4oDbXNzpwIOrZlkmVATuG68lMY1xnEkcfE6kCqtvg92J2mPE4ZJTdIvIg0gQcJF7ERiIhdBzRrDoyzwQOoNAnBoH4jEb5PmglkqsbkxzdvZdn4LTTc0YgnPYcSUukRtHg791spmMkC/iGDOduIPuEbqrTkrfV1H0SnuBjjvQPa4Db4ojWhZwY1lHeOH7IHtePHgEd/dPt5pYGSvn4fugcCfoqjP1CJhCBzkHySnY2NmBxF50eZjxTH2hswHAbGlzZ3CUlhaO6Gga8c+LQMVGkCQBAOd0DHkgbDHQS6T+bXwROptGABPAn3KoEYYkH2TcBnnqQUxrCb4awu2kAnDfG5DUBfBexhLRh2QY8XMVtJnV6n0V1N8XY2A+SBlGo8DB54EM2bmpbJb/AKjzJk97HhLYEboTWUxGBgbADB5ImnDP19EBstInBjjMY4kHnktNKoNZg7MP7rG+sBgXNaD4T4lF8MwmW3Z2gTnsPyQaxaBN3EncWgxtgmSPBPotcNbvF2XILmfCOIADoAM4A4neb0rdTY9gxdPECd+SB9MmMXuB3Fh8y1ZzRZXcRfe4nA4MiB4RyUZThwLGAT3j1YM+II91doqUy4NcXz+G/EnDPGEHSs9OmyGgCRkSGzt1QtZrtjVzAWKjZ6bYLRG+TPPNa7/jxQKtdMVGFocROwtIP6gUiwAt7AaTd1uc0TlqYI1nUjtVjpVCOsYx5GV4TE7OQTqDGMENaGjY0QOQQMa3PsnEaySI2Aux8lG0QNhJz70eICJo34bFb6mwICDnAYHwbPJUauOJOOrH6HioxxjfyVPQMZWEwJI+fEKOk5ADyWZzQDejHXAk+WJyQvtQGOQz2eWtBrbewgtA1yD5QmFjNjcRjgMZzWehVBOBPKD5pt6UEbSY3uMaDuAH9lKTna4HAz7BG18Ib28+KBhqThKWasY/OELnEZkopB/sgNlolG0RjPnkl0gE0OQNaeabPgkEyiYOKDU0pZcqLkt5QfLm908FVm7h4n0CiiCmew91spfXmoogb9kfm9grGX1tVKIB/dHq8PZRRAnRfdd+Yra75KKINdP5Jj1aiAWavFKtnd5epVKIOhRyCeFFEEK5tv77OJ9FFEBaI71Rdmln9blFEG2h3h4+6zWrNRRAtqOlkeKiiBbPmj+0PrUFFEDTmlHPwKiiCM+vJOUUQHTVq1EECaxRRAw5JYUUQf/Z"/>
          <p:cNvSpPr>
            <a:spLocks noChangeAspect="1" noChangeArrowheads="1"/>
          </p:cNvSpPr>
          <p:nvPr/>
        </p:nvSpPr>
        <p:spPr bwMode="auto">
          <a:xfrm>
            <a:off x="155575" y="-2560638"/>
            <a:ext cx="8562975"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296" t="19665" r="3566" b="11398"/>
          <a:stretch/>
        </p:blipFill>
        <p:spPr bwMode="auto">
          <a:xfrm>
            <a:off x="304801" y="2282275"/>
            <a:ext cx="2101970" cy="987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7689" t="21337" r="6038"/>
          <a:stretch/>
        </p:blipFill>
        <p:spPr bwMode="auto">
          <a:xfrm>
            <a:off x="304801" y="3380954"/>
            <a:ext cx="2101970" cy="108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2836341" y="5011947"/>
            <a:ext cx="4994459" cy="67286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975" y="767751"/>
            <a:ext cx="1277395" cy="114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93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51" y="980614"/>
            <a:ext cx="8259792" cy="36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008"/>
          <a:stretch/>
        </p:blipFill>
        <p:spPr bwMode="auto">
          <a:xfrm>
            <a:off x="5532948" y="54150"/>
            <a:ext cx="3544447" cy="148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27328" y="4264769"/>
            <a:ext cx="1109856" cy="307777"/>
          </a:xfrm>
          <a:prstGeom prst="rect">
            <a:avLst/>
          </a:prstGeom>
          <a:noFill/>
        </p:spPr>
        <p:txBody>
          <a:bodyPr wrap="none" rtlCol="0">
            <a:spAutoFit/>
          </a:bodyPr>
          <a:lstStyle/>
          <a:p>
            <a:r>
              <a:rPr lang="en-GB" sz="1400" dirty="0" smtClean="0"/>
              <a:t>Source : EAD</a:t>
            </a:r>
            <a:endParaRPr lang="en-GB" sz="1400" dirty="0"/>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2459" b="33079"/>
          <a:stretch/>
        </p:blipFill>
        <p:spPr bwMode="auto">
          <a:xfrm>
            <a:off x="629729" y="4593840"/>
            <a:ext cx="7720642" cy="217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2217" y="173571"/>
            <a:ext cx="3614707" cy="461665"/>
          </a:xfrm>
          <a:prstGeom prst="rect">
            <a:avLst/>
          </a:prstGeom>
          <a:noFill/>
        </p:spPr>
        <p:txBody>
          <a:bodyPr wrap="none" rtlCol="0">
            <a:spAutoFit/>
          </a:bodyPr>
          <a:lstStyle/>
          <a:p>
            <a:r>
              <a:rPr lang="en-GB" sz="2400" b="1" dirty="0" smtClean="0">
                <a:solidFill>
                  <a:schemeClr val="tx2"/>
                </a:solidFill>
              </a:rPr>
              <a:t>NOTAM – Usage going wild</a:t>
            </a:r>
            <a:endParaRPr lang="en-GB" sz="2400" b="1" dirty="0">
              <a:solidFill>
                <a:schemeClr val="tx2"/>
              </a:solidFill>
            </a:endParaRPr>
          </a:p>
        </p:txBody>
      </p:sp>
    </p:spTree>
    <p:extLst>
      <p:ext uri="{BB962C8B-B14F-4D97-AF65-F5344CB8AC3E}">
        <p14:creationId xmlns:p14="http://schemas.microsoft.com/office/powerpoint/2010/main" val="8656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199" y="1196975"/>
            <a:ext cx="7366959" cy="4752975"/>
          </a:xfrm>
        </p:spPr>
        <p:txBody>
          <a:bodyPr>
            <a:normAutofit/>
          </a:bodyPr>
          <a:lstStyle/>
          <a:p>
            <a:r>
              <a:rPr lang="en-US" sz="2000" dirty="0" smtClean="0"/>
              <a:t>2002 </a:t>
            </a:r>
            <a:r>
              <a:rPr lang="en-US" sz="2000" dirty="0"/>
              <a:t>– start of Eurocontrol/FAA </a:t>
            </a:r>
            <a:r>
              <a:rPr lang="en-US" sz="2000" dirty="0" smtClean="0"/>
              <a:t>AIM Cooperation</a:t>
            </a:r>
          </a:p>
          <a:p>
            <a:endParaRPr lang="en-US" sz="2000" dirty="0"/>
          </a:p>
          <a:p>
            <a:r>
              <a:rPr lang="en-US" sz="2000" dirty="0"/>
              <a:t>2003 – “xNOTAM” initial ideas</a:t>
            </a:r>
          </a:p>
          <a:p>
            <a:endParaRPr lang="en-US" sz="2000" dirty="0" smtClean="0"/>
          </a:p>
          <a:p>
            <a:r>
              <a:rPr lang="en-US" sz="2000" dirty="0" smtClean="0"/>
              <a:t>2008 – AIXM 5</a:t>
            </a:r>
          </a:p>
          <a:p>
            <a:pPr lvl="1"/>
            <a:endParaRPr lang="en-US" sz="2000" dirty="0" smtClean="0"/>
          </a:p>
          <a:p>
            <a:r>
              <a:rPr lang="en-US" sz="2000" dirty="0" smtClean="0"/>
              <a:t>2009 – ICAO AIS2AIM Roadmap</a:t>
            </a:r>
          </a:p>
          <a:p>
            <a:endParaRPr lang="en-US" sz="2000" dirty="0"/>
          </a:p>
          <a:p>
            <a:r>
              <a:rPr lang="en-US" sz="2000" dirty="0" smtClean="0"/>
              <a:t>2012 – ICAO ANC ‘Review NOTAM – Build from Digital NOTAM’</a:t>
            </a:r>
          </a:p>
          <a:p>
            <a:endParaRPr lang="en-US" sz="2000" dirty="0" smtClean="0"/>
          </a:p>
          <a:p>
            <a:r>
              <a:rPr lang="en-US" sz="2000" dirty="0" smtClean="0"/>
              <a:t>2014  - Initial implementations</a:t>
            </a:r>
            <a:endParaRPr lang="en-US" sz="2000" dirty="0"/>
          </a:p>
        </p:txBody>
      </p:sp>
      <p:pic>
        <p:nvPicPr>
          <p:cNvPr id="1028" name="Picture 4" descr="http://blog.builddirect.com/wp-content/uploads/2012/01/Green-road-to-the-future.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7278249" y="96601"/>
            <a:ext cx="1761893" cy="24937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18" y="4740267"/>
            <a:ext cx="1115324" cy="74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080" y="4740267"/>
            <a:ext cx="1287358" cy="7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9078" y="3250774"/>
            <a:ext cx="1015313" cy="70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2503149"/>
            <a:ext cx="1289349" cy="79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Footer-updated.jpg"/>
          <p:cNvPicPr>
            <a:picLocks noChangeAspect="1"/>
          </p:cNvPicPr>
          <p:nvPr/>
        </p:nvPicPr>
        <p:blipFill rotWithShape="1">
          <a:blip r:embed="rId9">
            <a:extLst>
              <a:ext uri="{28A0092B-C50C-407E-A947-70E740481C1C}">
                <a14:useLocalDpi xmlns:a14="http://schemas.microsoft.com/office/drawing/2010/main" val="0"/>
              </a:ext>
            </a:extLst>
          </a:blip>
          <a:srcRect l="72358" t="9162" r="7830"/>
          <a:stretch/>
        </p:blipFill>
        <p:spPr>
          <a:xfrm>
            <a:off x="6002978" y="1239601"/>
            <a:ext cx="905774" cy="386470"/>
          </a:xfrm>
          <a:prstGeom prst="rect">
            <a:avLst/>
          </a:prstGeom>
        </p:spPr>
      </p:pic>
      <p:sp>
        <p:nvSpPr>
          <p:cNvPr id="13" name="TextBox 12"/>
          <p:cNvSpPr txBox="1"/>
          <p:nvPr/>
        </p:nvSpPr>
        <p:spPr>
          <a:xfrm>
            <a:off x="304800" y="186270"/>
            <a:ext cx="3600024" cy="461665"/>
          </a:xfrm>
          <a:prstGeom prst="rect">
            <a:avLst/>
          </a:prstGeom>
          <a:noFill/>
        </p:spPr>
        <p:txBody>
          <a:bodyPr wrap="none" rtlCol="0">
            <a:spAutoFit/>
          </a:bodyPr>
          <a:lstStyle/>
          <a:p>
            <a:r>
              <a:rPr lang="en-GB" sz="2400" b="1" dirty="0" smtClean="0">
                <a:solidFill>
                  <a:schemeClr val="tx2"/>
                </a:solidFill>
              </a:rPr>
              <a:t>The road to Digital NOTAM</a:t>
            </a:r>
            <a:endParaRPr lang="en-GB" sz="2400" b="1" dirty="0">
              <a:solidFill>
                <a:schemeClr val="tx2"/>
              </a:solidFill>
            </a:endParaRPr>
          </a:p>
        </p:txBody>
      </p:sp>
      <p:pic>
        <p:nvPicPr>
          <p:cNvPr id="14" name="Picture 4" descr="photo2"/>
          <p:cNvPicPr>
            <a:picLocks noChangeAspect="1" noChangeArrowheads="1"/>
          </p:cNvPicPr>
          <p:nvPr/>
        </p:nvPicPr>
        <p:blipFill rotWithShape="1">
          <a:blip r:embed="rId10">
            <a:extLst>
              <a:ext uri="{28A0092B-C50C-407E-A947-70E740481C1C}">
                <a14:useLocalDpi xmlns:a14="http://schemas.microsoft.com/office/drawing/2010/main" val="0"/>
              </a:ext>
            </a:extLst>
          </a:blip>
          <a:srcRect l="19216" t="32773" r="43428"/>
          <a:stretch/>
        </p:blipFill>
        <p:spPr bwMode="auto">
          <a:xfrm>
            <a:off x="7375585" y="4025083"/>
            <a:ext cx="1664557" cy="64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8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86270"/>
            <a:ext cx="2512932" cy="461665"/>
          </a:xfrm>
          <a:prstGeom prst="rect">
            <a:avLst/>
          </a:prstGeom>
          <a:noFill/>
        </p:spPr>
        <p:txBody>
          <a:bodyPr wrap="none" rtlCol="0">
            <a:spAutoFit/>
          </a:bodyPr>
          <a:lstStyle/>
          <a:p>
            <a:r>
              <a:rPr lang="en-GB" sz="2400" b="1" dirty="0" smtClean="0">
                <a:solidFill>
                  <a:schemeClr val="tx2"/>
                </a:solidFill>
              </a:rPr>
              <a:t>Future has started</a:t>
            </a:r>
            <a:endParaRPr lang="en-GB" sz="2400" b="1" dirty="0">
              <a:solidFill>
                <a:schemeClr val="tx2"/>
              </a:solidFill>
            </a:endParaRPr>
          </a:p>
        </p:txBody>
      </p:sp>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531" y="4931550"/>
            <a:ext cx="1013035" cy="65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6" descr="data:image/jpeg;base64,/9j/4AAQSkZJRgABAQAAAQABAAD/2wCEAAkGBxQSEhQUEhQWFRUXGRUYFxUWGRUdFxwYGhcYGBgYGhkcHCggGBwlHBYdITEiJSkuLi4vGR8zODMsNygtLisBCgoKDg0OGxAQGywkICY2Lyw0NCwtLCwtNSwsLCwsLCwsLCwuLCwwLCwsLCwsLCwsLCwsLCwsLCwsLCwsLCwsLP/AABEIAM8A8wMBIgACEQEDEQH/xAAcAAEAAgMBAQEAAAAAAAAAAAAABQYBBAcDAgj/xABHEAACAQMCAwQFCAgEBAcBAAABAgMABBESIQUGMRMiQVEHMkJhcRQzUlOBkaHSFhcjVGKSk9MVcpTRoqOxwSU0ZLLi8PEk/8QAGQEBAAMBAQAAAAAAAAAAAAAAAAECAwQF/8QALxEAAgIBAwIDBwMFAAAAAAAAAAECEQMSITEEQRNRkRQiMlJhcYGhscFCYtHh8P/aAAwDAQACEQMRAD8A7jSlKAUpSgFKUoBSlKAUpSgFKUoBSsZpQGaVjNM0BmlYzTNAZpWM1mgFKUoBSlKAUpSgFKUoBSlKAUpSgFKUoBSlKAUpSgFKUoBSsE1qQcShdyiSIzr1UMCw+IoDcr5JrXv71IY2kc4VRk43PuAHiSa1+G8RS4RioZSCVZHBV1ONgQemxB+2lbWRZXJuabueWROH2ySxxtpaaV9CFge8qeJx51K8tcwm5MkcsZhuIsCSInOx6Ore0p86rvL/AByLhitZ3YaMo7mOQIxSRGbIbIz3t8HNbXA7mW4ubq+jiZY+xEMIcFXlZTr1EHwz3RXRKCp7UuzKJkff81XMfEHckCxiljt5BjozrntM48yB12q083cda1iXslEk8rrHCh6Fz4k+AAyaqnCPRws1rm8edZ5dTyqJToV2JPqg6Tjbr5CpCfl+8msbcOUW8tXDxnUSj6NhqPUal2q0litU+NgtW59XHDeLRr2sd2k0mzG3aNVQ/SVWzke4+6pjjHH3t4IXMJMsrxR9jqGQz41DIznTufsqLPHeJOEROH9m5IDSSSIYlHtEBTqI8vsr743mXidjCekSy3D4+kAEX343NUe7WqvwSuNi3g19VVeZ+ZntpRHGsZ0xmV+0YqXQEgpF4F9vHzXzqxrMNIY7DGd/AYzvWLi0kWTPelV7lbj5vBNIECwrIVhkz84qgan9w1ZH2VOwzKwypDDzBBFGmnTJPSlKVAFKUoBSlKAUpSgFKUoBSlKAUpSgFKUoDBpmhNU3nfid5BPaC1KaJWKMrr3S+MqGf2QQD08atGLk6RDdKz35/vXWOCJH7MXEyRPJ0Kock4PgTjTn31rcQ5BtEiLQKYJY1YpMjMH1DJyxz39+ueuajrjmy0vY5La+BtmVtJcsDGsq4IKzDYMD0BxW4/K19Oixz8R1wHGoRwhXdPIyB/EYyfGt0nBJN1/JR0/qS/L8ny/h0RuB87GA+CQc/SB6g5GalOFcKS3DBS7FjlndizsQAoyT1wAB9lbFnbLGixoMKgCqPIAYAr3rCUua4LpUfDRA9QD8QKyFr6pVSTGmmKzSgMYr57MZz4+fjX3SgPCa0RypdFYqcqWUEqfMZG32VVvSRLc9gsFpE7tO2hihxpTGWGr2cgYz4b1cKwRVoy0tMNWcl49wm5jtYoXm0FysNvZW50qCfakk6yBdy22M1ZBcx8GtIbeNTNOxwkSnDSSN6zfwqPP3VP3fB0NwLvSXljiZI1Jwu5zt5E4xmub3PB7h720lvJWinunkQpEwBjhVNQVW89XUiuqMlkVSe3P5Mmq4OtwyEgagA2BkZzg43GfGvWq7wflW3tW7RWkZxnvyyux365BbT+FSnDeLQTlxDLHIUOH0MGwfI4rlkt9uDS/M3qUpVSRSlKAUpSgFKUoBSlKAUpSgFYNK8ZbtFZVZ1DNnSpIBOOuB40BVuIceupriS3sI0PZECWeUnQGIB0qBnUQDvW5zpYLc2r25ZRM6FogTg603yvjt/wB6iIb88MuLhZoZDbzy9rHNGpfDMBqRwoyu4ODX3w934hfRXSxvFb26uEMisrySP1wp6IBjrXRVU1sl3KEpyZw+MWMC/J+yyoZkkUatftM2epJ3zViUYrFVSTnBO0nk1BbW2ykkhwTJMRske/hkfEmstMsjbRO0S2aq+UlDbggjzGMVy3h3HJ+L3bRFjDZI2GCsVZ+oVDIN9RxnCkbVfLy/jtFjhijLOdo4Yxv8Seir5sfxq08Lg6fJCle6JgtUTccy2yMV7QO69UiDSMPcQgOK1TwaS5A+WudPX5PEzLGPLU4w8nvydJ8qlba1igXCKkSjyCqKpSRbcjV5idvUsrthtuViXP2PIp/CvKDmhnTWtjdldxsICcg6SMCXPUVtycy2i7G4iJ+irBmPwAOTXORzFOGSKO7jt4JWljWQINccgdnLsJBuD6uRt3h41rDHq7V6lW6Ogx8222wkZoiSRiVGQZGxGojT+NTUMqsAykMD0III+wiq7ynwSGGIhZ2uQ+7M7KyknckKNhua9ZeW0Ql7V2tnP0DmJj/FEcr9qgH31SahdRJTZYM0zUDYcadZFgu0EcrZEbg5ilx9AndWxvoP416cz3FzFF2tqEZo8s8b576AbhSOjDqPOq6XaRNk1UTxvhJlKyxFUuI1cROwyo1DBDL4g4FR3A+eLa5t3nUkdmuqSIjMiAdTpGSR7xVgsrxJkWSNgyMMqw6EUcZQe6ItM5bztwme2C3F3M99ATpli1GJQxI0FUU4Zc7Yq2ejvgIs7TLqqySntH2A05A0x58lGwqW45wJLpoDITiGTtAnsswBA1fDOaqlrws8WmuZLiWUW0crQR26NpB7P1mfTuSWP4CujxNeOm/v/CK6ado6Dqr6qj8FDWN+tmZ5JYpoWkiEneZGRsFdXljzq8VzyjpZdOxSlKqSKUpQClKUApSlAKVjNM0AqH5h5bgvFAlU6l3SRSQ6HzU1MZrNSm07QKfaQ8StZFQlby3LKNZOi4QE7lttLgfHNW6vqvOZ9IJ8gT929TKWohKig8+c3PD8riiHzcEeW22kmk0A5z4Lv06mqRZ8OSPhkZupGS3dzMQmO0lcgKiKG8Aq5LeGRUda3PyqLiznUXkEUqgbt/5hdK/iBW3fW5lmhSRg9ziOKG1U5SBAB3pG6awAW0+Y36V6cMahHT6+hzSlbstvLmpIYp+xCM5KWFpvsT608hO5Yjcseg2HWp7/AA+WwdrrJuRIB8r2/aDSDh4h9AZOU8txk9dzlaHtmN2zFhpEUBYYPZKd3+MhGrPkFr74zI11KbSMlY10m6kBIOls4hUjcMwByR0GPOuKU7lXqbpbGU4690dNiFZQcPcPnshsdkA3kcHGRsB519ry1E3fuibh+uqbGhf8qDuKPs+2ojif/hTq9uC8MhYNZruQwGTLEMEjp3h03z8fWG3juVhmvp1kWZgIYEYiDUQSF2wZWwpzq267VVpLdbL9SbJaXj1lDhBJED0Cx947e5ATVfsuPW72jRfKRDK5mCSOpGCZGYEa1wSKsdxxOztO68kEOkZ05RSB8PAVEcq8w2bQhDcQlu0lwpdc96RiOvmDUx4umQQ/BLa2yLeaXReqpYXUbKvaAjOtXXZgOhVhnauac2XV3FdMk87SlG1o2vKkaiUcAHAyANq7HzP6PrS7VsIIZD0ePYZ/iT1W+7NcTuOW3E5gV0dsyCEjIWXszhgnv93xru6Vwk27+9oxyJpHWeD8YHG4FhbChVQ3OPW157oiz6vq519R4b5qXhv5rUG0c9rNoZrWSTZZdIz2bEdHUYB8xg+eOFcv8ansLgSR5VgQHRujDO6sPvx5V3lZouK2SSwnS2dcTe1HMn+x2PmCaw6nD4b/ALWWxz1L6nJZ8xT/AOIWofsSxFzD7cWo4micZzoOCQ3TcVaeQOKCwvLmxZj8mCtNE7eymFbOPIq33rURzVaMJI76z7s03aJPBg6TJHlZlHhIDp3TxHeFe3Ld5BPeWzwjGLK5ikQkkqY8gLv1GG291by9/Hb4r9iitSOzo4IBBBB3BHSqhNwC8tp5ZeHvB2cza5IJtYUPjd0ZQdz4ivH0OcTM/DYgzZaImM+YA3T/AISKvFee7xycTo+JWVnl/gU6zNdXkgknZdCqgxHEh3KLndt/aNWelKpKTk7ZKVClKVUkUpSgFKUoBWlxiSRYZDAAZQp0A7jV4bZGfhW7WCKAotv6QogMSy22sbNh5RuNjt2WxyOmTj319/rGtvrbf+eb+zUd6QvR38pbt7QKJj68ZIVX/iz4MPxrnrcgXgYqRAGHUGePI+NehjxdPNW3RhKU49jqZ9I9t9bb/wA8v9msfrItvrbf+eb+zXLTyBef+n/1EVY/QC8/9P8A6iKr+z9N836keJPyOpfrJt/rbf8Anm/s15XHpFt2UjtrcZBGQ83iMfU1zH9ALzzt/wDURf70/QC887f/AFEX+9T7P0/zEeJPyJrg72NqJRFdpmZOzYs0hwM6sr+w2bb/AKV8cNNjbdq8N1GZXRoxI7zHSGxrO0AOojIz76h/0AvPO3/1EVP0Bu/O2/1EVavw2vj5K3LyOm2/pCt1VY45LYaQFVdU4Gwwo+ZwBtU9ykwFsZHI1u0jzt07+SG6+CgAD3AHxrip5GnjUyXEkEcKkdpIsquVB8lXJZj4AVcUkEcLRwyL2U0cMLmWZDIcusfa6FOEPZnByeirttXLkw469xmkZPuXnluDtma+fJaYYiBz3IAe6APAtjUT7x5VVuJB47if5H2i2gcG77MLqD+2bbxBA3fA8TjetX0kc89iq2tmy95BqljbdR0AQqcZwK5TbXcitrSVldcsDrIOSdyu+53q+HppSWt7eRE8lbI/RXDlsLeJHjMKJJjTISuXOPFjuTgb5qH4Vx6xECxTyROZGnwmNeQJHO+AQBjzrkHLfDm4hNHbmUoCztqYkoCRnur9NsHfxra5q5bfhlyiaiytpKy407Zwy+W3j8aldLBS0uTvkeI6tInH50jaZYIDNHYyfOoSC4GSWERBJRCMZHlnFb3pA4j26RQcPj120KK/axITgjGlUbHdIG538d65rPLodjGxGdQYgjxJDAFdip2rZ4Lxu5tmHyeV039UHuknbdT3TXT7Ok049jPxG+SycpcAj4nayQqUjuoW1rIc9+N9mDncnBBq38icXt+HQSQyTR7yuyFn0FkOyvpI2DYzVV5Tmmee7kYxRdoIxKivHGxQklxDk4ViBg/5vdTjPKD3bG54e/ylHY61YoskTfRYEgYHQVjkipScJul/JaOytclk4pxCyn+VI08CxzNHLGyy4eOdUClx3NvVB6771pcEazhd5Zb2GSYxSRCQOFyrgbsAveYY61Uz6PuIfUf82H81Y/V9xH93H9SH81XUMaVKf7EapPei8cg8TteGxyR/K4JA7Kw7+MEKFPh7hVsHpCtProP6o/LXHf1e8Q/dx/Vh/NT9X3EPqB/Vh/NVJ4MM3bluTGc1skdi/WFafXQf1R+WsfrCtPr4P6v/AMa49+r3iH1A/qw/mp+r3iH1C/1YfzVT2XB8xPiT8jsJ9IVp9dB/VP5Kx+sO0+ug/qn8lcdfkC/UZMSAeZmh/NVo5R9FEzSB74BI1OeyDBmfBBAJXICnx8fhVZ4Onir1ExnNs6hy7xw3RkZUHZDT2cqtlXyO9jIHQ7ZG29TdeUEARQqgKoAAA6ADwAr1rz3TexuhSlKgkUpSgMGqfzty7PIhksZDHN1ZO5pk2wPWGFb3+PjVxrGKtCTi7RDV7H5uv+P8QgcxzSyRuOqskYP/ALdx7xWq3N15+8N90X5a/QvMfDWmiYRBRIMFSwG+DnQWxkBumR0zXG7/AJ0mhdo5bVUdThlLN1+6vVwZlkW0VZzThp7lc/S27/eG+6P8tY/S27/eG+6P8tTn6fv+7p/O3+1YPpAf93X+d/8Aauin8hS15kJ+lt5+8N90f5a+ouab1iALh8kgD1PHb6NS/wCsCT6hP53/ANq9bTn5zJGDCm7oM632yw33FHa/oG3mXHiHDibcmY9qLZ7ZGcqMtJ2iGZzjyDBB7i1e3pI4xaWXYotvG0pdJdIRAAiOCQx0+10xVJ5o5ku7ae7t1kHZPPKw1KDkMc4BPXGofcKrHHeNzXkgknIZwoXIUDYfD41zQ6ZyacnsaSyVsiY4jbxXrvLb5WWS4K9jgABGQmPCgeJUg77GtXiXLc9osM5CskgDK43UEYOh8jZtuh94qW9Ed0q36o6qyyA41AHDp30YeRG+/vq5cQUu8iJr/wALebVK6pkh8ntEQYz2RcamcDYk4q+TM8c9HYrGOpWUPiRnTNwSobtI9UsSlVjONgGUaeracjO61LekrjJdRayukssDLiVEIOCozlmY7nO+Nq6ZzPLbrw2UxsqwrH3GiVXCeCsqjbbPWuBCKZl1sjkPnU47zFRseufonc0wSWV6mqomS0Kl3NAtt/8Ac1I8v8SWC6glaNXVGGY8A6hgg7b97fPxArS4hB2blMEYxsSCfPfG2a7D6IngTh8ksix5ikkYvpUuFwDnPXp0rbqcuiF1fYpCNsleWXgu76eRbbs0jhhQrJGi99mdz3cZB06d/fXxxFOy4jI8ahIVit4pwEGkiV3CuPDUhwdwdian+V4CsclxKuh7hmlYeS4xGDvsQgGffmoaZ+24de3JBBmEjoc79mgxCdumy6vtryNXvfTg6a2OXcd5jvba5mgMwJjcrns4tx1B9XxBFaB50vPrR/Ti/LVt9JfE4Y7zS8WpjHExYLbnOV8S8ZYn7aqn+N2/1B/ktP7NepjjGUE9JzS2fJ8fprefWj+nD+Wn6aXv13/Li/JXp/jdv9Qf5LX+zQ8cg+pP8lr/AGa08OPykfk8/wBNLz64f04vy0/TW9+v/wCCL8leg47B9Sf5bX+zXSfR9y4s6iea3RYiDoSSKDUxyMP3UXSoxt55rPLKGONyii0YuT2ZE8kcIveIjVeORabHGiMGXB6Du5C5G5+FdhjQAADoNhREA6DFfdePlyvI/JHVGNClKVmWFKUoBSlKAUpSgMGq9zTyfb36/tUxIBhZV2cf7j3GrCajeLccgthmaRVJ9VersfJUHeY/CrQck7jyQ6rcoX6moP3mT+VK1OKeiSOKKSRJpZGRWYJhRqIHTPhV85d5mS7eRAjIUww1FTqQ7BxgkYyCMdRipwjNdEuqzxdNlPDg+EfmvinDYIhE6rJJBKqlZ9QGG9tCoXAZff1r34Xwa2lgmnftY44pIo9SsGB7Rsa9wMY2OPfUrxYnhN9NbunbWkp1mFvVKOTgrno69NQ8qlF4ZA3Br/5HKJIzKs4jOe0jUBMxuOuRpOD4ivQllaivrW//AHcw07lg4BaxTs9teIspdQCWAI7aIBXYfRMiaJBg7gE+Fc/515BmsMyL+1gyP2gGCuTsGGT99b/K/GHZIXx3oSIS+oZOlWaCQDqxRdakeKE+WK6HZztxNmjmASGPRriDZMxPeDZB+YPUfS6HoRXO5TwTvt3LpKSo4FbXLRtlTg4wdyMg9VPuI2+Br9Icm8dhuraMxAIQoDQ4wU8PV+ieoPkaixwJbGQulstxBjGyK1xCPELtmVP4RuPDNSfyOzvlDLjK4GUJjmTHsnThlx9E1n1OeOVLb8lscNLORelS7Zb2WJIuwTGGKgjtsgEuw2DeXj0qlCVhnBIB64JG3liu9cxclPOi65xMIw5AuIwzAEHo6FWyNuuelc6ueSS3C470PEoWPWVCPrcFvaYtjIz5V1dP1ENCX4M5wk2USrNypdmGOaUFXVCjvbEkasepK2PWRWIyKrWKvnou4TLO86IoWORNDzMucLnvKmRguc/ZiunO0se5nDk6FacdPFYYool0CRdV2QciNc/NA4GWfBHuGamOa5UjgSI4VGK5H0YY8PIR7gq/iKio+Gjgyh4MtabdujHLq2w7ZCd296fDFV7j3HVluGeQHs0SRtB2zHHgiMg9C76S/iBpXzryY49cvc4Om6W/JCc0cLjuZZrid5e17A3LxroCxx6lWGLcEgmMhvjnzqt3HD7VYYX/AP6DJMSViDR50ZKq2dHtN0Huq1cg20t5DxWd8ySSxGPTjq5VmAHw2AFa0PYcKVXkPyniOAEjzqjgzsAfAuPLrvXbGWn3OWv8GLj3JngnonhmhV5JZo3OdUeqJih+ixC+tjGR4VID0M237xP/AMv8tXHk7h7wWkazMWlbVJKx6mSQ6m+7IH2VOVwz6rLdKRuscauii8C9FtnbyCRi8xUgqJMaQR44AGT8avSrjpWQKzWE8kpu5Oy6SXApSlUJFKUoBSlKAUpSgFKUoD5cVxbmy1ksLmcK5l7dAI+1J1qGfcq+M5R/f0eu1EVXeaeA205We7yY4FclSSEwcElsbnZenTetsGRQlurRScbRzrk03C3MLIpnfW3bPHjs0WQntEZh3DuFkGPM12YVyLjXG3uEENvCyW66ibdRJHLoRch5NIBVSN1VTlsCrfyXxrAS0nk7SUJrjmHqTRfSQ+JHQg7jFbdRGUlqKwklsfPpL5aiu7ZpGDCSFWZHRSze9So3YHy8OtcdsLa7smEqIZInBVjHmSKRCCHRiowDg9Dgg1+kq5Vz9y/c2TNdcNeSNHOZo4skBvphMEYPjt76t0udpeG/1GWPcpvDuG6ortYCSrRrcwjI7QGJ90bG+pVcggddjUtyXx2SQkAN2kY1J2QHaKCe+UU/Op4tEd/FSDtUPw/nd0lWaW3gllXP7QL2bHIw2rRs+QT1WvA3MSTrdWD9iytr7CU4IOd1R/VkQ7jBIOK7XjlK1JGF7pnaOEc2Kyjt8A7jtY8mLI8G21Qtjqrj7TUhd8HtbsayqsSMdrG2Gx1GHQg/jUFwCWz4ovyiLMNwAFkaNtEq7e0FOHXOcagfH319nlOaLJhkjYt6zMGhf/MWgwrn4rXlyST8mdCbaN6fgc0aOY72bGlu7KEkA28yA341C8i8Kml4fbZuisRjGI1ijzpIIwzNnV164r1Sz4kh0l5XQ6gAj2zYB2wWljDk15Wdjfw26W9sssYRcKzm0Ow6A91s/dVt9NWiNrujWPogtO1DGSXs8bx56nz1jcD3VYm4rZ2ESwxYIUYEceDjzLNnC+8k1GLy1ezA/KJY+9kHLSSYBA3Cd2MHP8NSdryrbQLrm/aaBnVJpEa43yI1xGp9+nPvqZZL2nJv7EpeSopfNXHp3j+UTYSBWHZqCcO3s6M4LkHB7TAC+AJ3qoMrvw+4umG888cMar0VQS7hR13IA8zUjzFfnjF2f2scFpBkB5WAGknvMB7bNp2HljpX1zLzFYLDBa2nblbYsyyJpUM5XGolsk+sd8eO1d2NOKUUvq/ojJtPc1JePtw60NlbkCdzruJl9nUPml/iVSAW+NSnot5KaeRbu5U9kpyiuDl3zsxz7I8/E1D8l8He8l029uqgfO3EuqTAPXSG7ok8sDrXfLK1WGNUUnSowCxJPxJNZdTlWNaYcvknHHVu+DZxVR5o5huLK4V2h1WIVRJIu7q7Mw1Y66QAufjVuqD4rx21EyWcxy0ykaSO5uNlY+BbfA8cV5+Pnizd8Eva3CyIrowZWAKkHIIPQ17VUuV+ATWU0kaSa7IrqjVjl43z6g/hxVtqJJJ7OwmKUpVSRSlKAUpSgFKUoBSlKAV8ugI3GfdX1SgOYc9cAuEa4njKLFp1q8Yka51lQnZgZwFY9SMYBqSks7bhETTSkFBpaCEgEpKU0uIyd8N+FXs1yrmixuFM95eR4aMAWxV1eFcsFCNGRk69RJJH/QV1Y5udRk9jOUa3L3y3zAt0m6mKYBS8TYyNQyGB9pSOhFTJFcr5M5euDNCrsY/kbHWGUdopYfNxPjDW7A6seGCK6HwrjkFy8iQvqMRAfZhgnOMZG/TwrLNjUZe7uTGTa3KRzTw5klaSXhUN2m5EsRIfH8aY648s1TTzvawE9hwyCKTzkOSDjY4IzXexXjLZRsctGjHzKgn8RWmPqElUlf5ZEoN8M/Ow5z4hK57OZwW6JCigeWAFBON6neEcI4251dpLCANWueUqoHw33+IrtsVqieoir/lAG32CqzxHl+e9lIu2CWqnu28bHMhHtSuMbfwj7a29ri9lFJepTw2uWVDhU3FGcC0vDeY2Z3jC2wwOnaEanP8AlFbHGrrjKE/KZUt4sAma2j7RF36Nnvge/Brp1vAqKqIoVVGAoGAAPIV6YrD2jf4V6F/D25OM8T5b4u6CaC9N1GRlWilZWIyei4AP31VrrmbiNu3ZTySeI7KdQynG24Zd/iDXZJ+ESWdwk1mpMMj4uLcHu94/PRgnCkHdgOo99WeW2R8akVsfSAP/AFrZdVp5imivh2fm9ONWj/8AmLFNWMareR4/cToOoCpfgPD7K5kUW9jdzHbKvKghyfF3UZAGa7ZHwC2VtQt4Q3XIRc5+6t+OIKMKAB5AAD7qT6xP4U/UhYnfJpcEsRDCkeiOPHsRZ0DfoCdz8T1r04tcrFDJI4BVVJIPl5VuGq/z7A0nD7pFUuzRsAqjJJ8gPGuKPvS3NuEbvG+NRWcLTTNhFxjG5J8FUeJNUjnTj8F7bx29lomnuiukj1owm5kY9VK4OK13ma2ijveK9+4ChLW0XopxjJXxc53J6dOtSPJ/JWYZ5btAk10GDLH3Ozjb2Ux6rHxIrqjCGNan2M9Tlsiwct8W1s9swlL26orTOuEkOMalI65/GrFWhwbhiW0McEerRGNK6jk4+Nb9csqt0aKxSlKgkUpSgFKUoBSlKAUpSgFKUoDFR/HOFJdQvDJkK43K41Ag5BBI61I1giidboHNOfWkgtPksDSERKkkk8rldQ14WMMMdoxI9UeAqncCt5ANMBYST4hZlb9mHYFhFo9YhV3LA93Pxrt/FOGxXEZjnQOh8G8x0I8iPMVX+Hcp9herNEIhAsQjSMqdaHcllbodWdydzXbj6mKxuLW5jKDuyVHFuwthLelIWA74Viy58l2yc+VScFwrjKnIwD94yMjw2PjXLedroXF8hbKxWwcmaFsTLt3gUcjCkgDUoJFaHLhmnuoFjfTLI3bTSxSOXES4UxTqwxrwqqCRnqap7PcNTddyddOjs2qmaqN9ztFHddiGQpGStw5J1I53RFX2jsSSNht51vcB5siun7NVljcp2gWRCuUyBqB6HqPvrB45JXRfWiwVmsVmqFjFKGqfzFzTLZ3cQljxZviPtQQSJTuCR1Cgbf8A5VowcnSIlKuS40r5RsgEbg9K1r+/jhUvK6oo8WIA2qqT4Js2iarvNvNkNig1ZeVto4V3djjyG4HvqvXnO896zQ8Ji142a5kBWNR4kA4yd/H7BUryrySltIbidzcXTdZn9nbGEH/c1usahvk9O/8Aopqv4TS5S5allm+X8R3uG+ai9iJMbDH0t/s+NXsCgrNZTm5u2WSoxis0pVSRSlKAUpSgFKUoBSlKAUpSgFKUoBSlKAVg1mlAQfMXLEF6B2oIZR3ZFOGG4PwIyBsQRWly1y9JbT3MsrLK0vZ4lACsQoI0MoGPfkdc1aaxirrJJR09iNKuzj9/ayfKJTdQzs92skcA0QNIuMgqHU9wDOdRxsOtWnkeF3nmkkk1NAotAmgJpCkNkgMc6hpq7aK+I7dVLFVALEFiAMkgAAk+JwAK1nn1RqiihTPHiUjrE7RKGkCkqp8T4VqcuPIYz2qlcMQmQVZkwCCUJJU5JGM+Gds1K4oBWF7UX7kDzhxl7WJDCqNLJIkaCRtKZO+WbwGAajeCX8fF7WaK5jUMrGKVAQyhh0dD+INTnMHDkni0vBHPgghJDhc+ecHBqK5I5dNr20jLHE0zBuxi+bjVQQqg7ajvucCtU4qH1KtO/oVnh1vxmBWsoFQxxnEd3KR837IAzuQNunhUta+jxZHEvEJ5Lt/ot3Yh8FHWrzimKPPLtt9goI8bW2WNQqKFUDACgAfhXvSlYlxSlKAUpSgFKUoBSlKAUpSgFKUoBSlKAUpSgFKUoBSlKAUpSgFKUoBSlKAwRQVmlAKUpQClKUApSlAKUpQClKUApSlAKUp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177" y="2016561"/>
            <a:ext cx="2078633" cy="19182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descr="Screen Shot 2014-05-18 at 17.53.0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679" y="4181819"/>
            <a:ext cx="1304977" cy="709502"/>
          </a:xfrm>
          <a:prstGeom prst="rect">
            <a:avLst/>
          </a:prstGeom>
        </p:spPr>
      </p:pic>
      <p:pic>
        <p:nvPicPr>
          <p:cNvPr id="26"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89" y="2969147"/>
            <a:ext cx="1256581" cy="9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3540" y="1626256"/>
            <a:ext cx="1342087" cy="10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6940" y="4822218"/>
            <a:ext cx="1403644" cy="87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906" y="4453198"/>
            <a:ext cx="1583952" cy="7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9953" y="3250631"/>
            <a:ext cx="915674"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www.pulsar.be/images/stories/air_traffic/SNOWTAM-AirportOvervie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7003" y="783679"/>
            <a:ext cx="1244903" cy="8636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05177" y="917495"/>
            <a:ext cx="1267762" cy="72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AGORA United 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2553" y="2016561"/>
            <a:ext cx="2557709" cy="19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rot="21348277">
            <a:off x="2048487" y="3481084"/>
            <a:ext cx="4826962" cy="1384995"/>
          </a:xfrm>
          <a:prstGeom prst="rect">
            <a:avLst/>
          </a:prstGeom>
          <a:solidFill>
            <a:srgbClr val="FFC000"/>
          </a:solidFill>
        </p:spPr>
        <p:txBody>
          <a:bodyPr wrap="none" rtlCol="0">
            <a:spAutoFit/>
          </a:bodyPr>
          <a:lstStyle/>
          <a:p>
            <a:pPr algn="ctr"/>
            <a:r>
              <a:rPr lang="en-GB" sz="2800" dirty="0" smtClean="0"/>
              <a:t>Together we are improving ATM</a:t>
            </a:r>
          </a:p>
          <a:p>
            <a:pPr algn="ctr"/>
            <a:r>
              <a:rPr lang="en-GB" sz="2800" dirty="0" smtClean="0"/>
              <a:t>Safer</a:t>
            </a:r>
          </a:p>
          <a:p>
            <a:pPr algn="ctr"/>
            <a:r>
              <a:rPr lang="en-GB" sz="2800" dirty="0" smtClean="0"/>
              <a:t>More efficient</a:t>
            </a:r>
          </a:p>
        </p:txBody>
      </p:sp>
      <p:pic>
        <p:nvPicPr>
          <p:cNvPr id="35" name="Picture 3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5295" y="1626256"/>
            <a:ext cx="996858" cy="778795"/>
          </a:xfrm>
          <a:prstGeom prst="rect">
            <a:avLst/>
          </a:prstGeom>
        </p:spPr>
      </p:pic>
    </p:spTree>
    <p:extLst>
      <p:ext uri="{BB962C8B-B14F-4D97-AF65-F5344CB8AC3E}">
        <p14:creationId xmlns:p14="http://schemas.microsoft.com/office/powerpoint/2010/main" val="407379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500"/>
                                  </p:stCondLst>
                                  <p:childTnLst>
                                    <p:set>
                                      <p:cBhvr>
                                        <p:cTn id="23" dur="1" fill="hold">
                                          <p:stCondLst>
                                            <p:cond delay="0"/>
                                          </p:stCondLst>
                                        </p:cTn>
                                        <p:tgtEl>
                                          <p:spTgt spid="27"/>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500"/>
                                  </p:stCondLst>
                                  <p:childTnLst>
                                    <p:set>
                                      <p:cBhvr>
                                        <p:cTn id="26" dur="1" fill="hold">
                                          <p:stCondLst>
                                            <p:cond delay="0"/>
                                          </p:stCondLst>
                                        </p:cTn>
                                        <p:tgtEl>
                                          <p:spTgt spid="4098"/>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500"/>
                                  </p:stCondLst>
                                  <p:childTnLst>
                                    <p:set>
                                      <p:cBhvr>
                                        <p:cTn id="29" dur="1" fill="hold">
                                          <p:stCondLst>
                                            <p:cond delay="0"/>
                                          </p:stCondLst>
                                        </p:cTn>
                                        <p:tgtEl>
                                          <p:spTgt spid="4097"/>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nodeType="afterEffect">
                                  <p:stCondLst>
                                    <p:cond delay="500"/>
                                  </p:stCondLst>
                                  <p:childTnLst>
                                    <p:set>
                                      <p:cBhvr>
                                        <p:cTn id="32" dur="1" fill="hold">
                                          <p:stCondLst>
                                            <p:cond delay="0"/>
                                          </p:stCondLst>
                                        </p:cTn>
                                        <p:tgtEl>
                                          <p:spTgt spid="30"/>
                                        </p:tgtEl>
                                        <p:attrNameLst>
                                          <p:attrName>style.visibility</p:attrName>
                                        </p:attrNameLst>
                                      </p:cBhvr>
                                      <p:to>
                                        <p:strVal val="visible"/>
                                      </p:to>
                                    </p:set>
                                  </p:childTnLst>
                                </p:cTn>
                              </p:par>
                            </p:childTnLst>
                          </p:cTn>
                        </p:par>
                        <p:par>
                          <p:cTn id="33" fill="hold">
                            <p:stCondLst>
                              <p:cond delay="3000"/>
                            </p:stCondLst>
                            <p:childTnLst>
                              <p:par>
                                <p:cTn id="34" presetID="1" presetClass="entr" presetSubtype="0" fill="hold" nodeType="afterEffect">
                                  <p:stCondLst>
                                    <p:cond delay="5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3500"/>
                            </p:stCondLst>
                            <p:childTnLst>
                              <p:par>
                                <p:cTn id="37" presetID="1" presetClass="entr" presetSubtype="0" fill="hold" nodeType="afterEffect">
                                  <p:stCondLst>
                                    <p:cond delay="500"/>
                                  </p:stCondLst>
                                  <p:childTnLst>
                                    <p:set>
                                      <p:cBhvr>
                                        <p:cTn id="38" dur="1" fill="hold">
                                          <p:stCondLst>
                                            <p:cond delay="0"/>
                                          </p:stCondLst>
                                        </p:cTn>
                                        <p:tgtEl>
                                          <p:spTgt spid="26"/>
                                        </p:tgtEl>
                                        <p:attrNameLst>
                                          <p:attrName>style.visibility</p:attrName>
                                        </p:attrNameLst>
                                      </p:cBhvr>
                                      <p:to>
                                        <p:strVal val="visible"/>
                                      </p:to>
                                    </p:set>
                                  </p:childTnLst>
                                </p:cTn>
                              </p:par>
                            </p:childTnLst>
                          </p:cTn>
                        </p:par>
                        <p:par>
                          <p:cTn id="39" fill="hold">
                            <p:stCondLst>
                              <p:cond delay="4000"/>
                            </p:stCondLst>
                            <p:childTnLst>
                              <p:par>
                                <p:cTn id="40" presetID="1" presetClass="entr" presetSubtype="0" fill="hold" nodeType="afterEffect">
                                  <p:stCondLst>
                                    <p:cond delay="50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1617</TotalTime>
  <Words>1970</Words>
  <Application>Microsoft Office PowerPoint</Application>
  <PresentationFormat>On-screen Show (4:3)</PresentationFormat>
  <Paragraphs>224</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Gay, Trish (FAA);Adam Gerhardt;Bryan  Dahlvang</dc:creator>
  <cp:lastModifiedBy>Plater, Debra CTR (FAA)</cp:lastModifiedBy>
  <cp:revision>90</cp:revision>
  <cp:lastPrinted>2014-08-15T19:33:38Z</cp:lastPrinted>
  <dcterms:created xsi:type="dcterms:W3CDTF">2014-07-31T14:02:18Z</dcterms:created>
  <dcterms:modified xsi:type="dcterms:W3CDTF">2014-08-25T11:55:48Z</dcterms:modified>
</cp:coreProperties>
</file>