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92" r:id="rId10"/>
    <p:sldMasterId id="2147483804" r:id="rId11"/>
  </p:sldMasterIdLst>
  <p:notesMasterIdLst>
    <p:notesMasterId r:id="rId34"/>
  </p:notesMasterIdLst>
  <p:sldIdLst>
    <p:sldId id="256" r:id="rId12"/>
    <p:sldId id="302" r:id="rId13"/>
    <p:sldId id="257" r:id="rId14"/>
    <p:sldId id="301" r:id="rId15"/>
    <p:sldId id="283" r:id="rId16"/>
    <p:sldId id="284" r:id="rId17"/>
    <p:sldId id="285" r:id="rId18"/>
    <p:sldId id="286" r:id="rId19"/>
    <p:sldId id="287" r:id="rId20"/>
    <p:sldId id="290" r:id="rId21"/>
    <p:sldId id="288" r:id="rId22"/>
    <p:sldId id="291" r:id="rId23"/>
    <p:sldId id="292" r:id="rId24"/>
    <p:sldId id="293" r:id="rId25"/>
    <p:sldId id="294" r:id="rId26"/>
    <p:sldId id="295" r:id="rId27"/>
    <p:sldId id="278" r:id="rId28"/>
    <p:sldId id="304" r:id="rId29"/>
    <p:sldId id="303" r:id="rId30"/>
    <p:sldId id="259" r:id="rId31"/>
    <p:sldId id="260" r:id="rId32"/>
    <p:sldId id="298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7852" autoAdjust="0"/>
  </p:normalViewPr>
  <p:slideViewPr>
    <p:cSldViewPr>
      <p:cViewPr varScale="1">
        <p:scale>
          <a:sx n="71" d="100"/>
          <a:sy n="71" d="100"/>
        </p:scale>
        <p:origin x="-19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DE4BD0-5EB1-4431-9D97-CD4DF482EB3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FCBA28-43E1-444B-88C8-168725C3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9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BA28-43E1-444B-88C8-168725C3E7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45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Font typeface="+mj-lt"/>
              <a:buAutoNum type="arabicPeriod"/>
            </a:pPr>
            <a:r>
              <a:rPr lang="en-US" dirty="0" smtClean="0"/>
              <a:t>The SWIM connection with the DMS</a:t>
            </a:r>
            <a:r>
              <a:rPr lang="en-US" baseline="0" dirty="0" smtClean="0"/>
              <a:t> is VPN / Internet Connection. Could also use a direct connect if users decided to purchase that capability</a:t>
            </a:r>
          </a:p>
          <a:p>
            <a:r>
              <a:rPr lang="en-US" baseline="0" dirty="0" smtClean="0"/>
              <a:t>2. Performance Requirements:  Couple of T1s/T3s OR Fiber</a:t>
            </a:r>
          </a:p>
          <a:p>
            <a:pPr defTabSz="931774"/>
            <a:r>
              <a:rPr lang="en-US" baseline="0" dirty="0" smtClean="0"/>
              <a:t>3. Rockwell Collins / Honeywell companies are in the business of Data Discovery and Transformation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BA28-43E1-444B-88C8-168725C3E7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80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 smtClean="0"/>
              <a:t>Data Models: ____________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 smtClean="0"/>
              <a:t>Manages both data</a:t>
            </a:r>
            <a:r>
              <a:rPr lang="en-US" baseline="0" dirty="0" smtClean="0"/>
              <a:t> flow and data distribution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baseline="0" dirty="0" smtClean="0"/>
              <a:t>Disruption in one cockpit, fleet, or node would not disrupt the rest of the network, or the other users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baseline="0" dirty="0" smtClean="0"/>
              <a:t>Ability to meet both operational and business needs</a:t>
            </a:r>
            <a:endParaRPr lang="en-US" dirty="0" smtClean="0"/>
          </a:p>
          <a:p>
            <a:pPr marL="232943" indent="-232943" defTabSz="931774">
              <a:buFont typeface="+mj-lt"/>
              <a:buAutoNum type="arabicPeriod"/>
              <a:defRPr/>
            </a:pPr>
            <a:endParaRPr lang="en-US" dirty="0" smtClean="0"/>
          </a:p>
          <a:p>
            <a:pPr marL="232943" indent="-232943" defTabSz="931774">
              <a:buFont typeface="+mj-lt"/>
              <a:buAutoNum type="arabicPeriod"/>
              <a:defRPr/>
            </a:pPr>
            <a:endParaRPr lang="en-US" dirty="0" smtClean="0"/>
          </a:p>
          <a:p>
            <a:pPr marL="232943" indent="-232943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Data Distribution occurs through the identification of the tail</a:t>
            </a:r>
            <a:r>
              <a:rPr lang="en-US" baseline="0" dirty="0" smtClean="0"/>
              <a:t> # OR through the EFB client log-in </a:t>
            </a:r>
          </a:p>
          <a:p>
            <a:pPr marL="232943" indent="-232943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Should the EFB client be used, the EFB would send the request to the DMS. </a:t>
            </a:r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BA28-43E1-444B-88C8-168725C3E7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Font typeface="+mj-lt"/>
              <a:buAutoNum type="arabicPeriod"/>
            </a:pPr>
            <a:r>
              <a:rPr lang="en-US" dirty="0" smtClean="0"/>
              <a:t>AMQP</a:t>
            </a:r>
            <a:r>
              <a:rPr lang="en-US" baseline="0" dirty="0" smtClean="0"/>
              <a:t> – Advanced Messaging </a:t>
            </a:r>
            <a:r>
              <a:rPr lang="en-US" baseline="0" dirty="0" err="1" smtClean="0"/>
              <a:t>Queing</a:t>
            </a:r>
            <a:r>
              <a:rPr lang="en-US" baseline="0" dirty="0" smtClean="0"/>
              <a:t> Protocol being used is based upon the Industry Standard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….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Many companies are going toward smaller start-up solutions for data processing; applications could be the data processor, rather than relying on own processing power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BA28-43E1-444B-88C8-168725C3E7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95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Font typeface="+mj-lt"/>
              <a:buAutoNum type="arabicPeriod"/>
            </a:pPr>
            <a:r>
              <a:rPr lang="en-US" dirty="0" smtClean="0"/>
              <a:t>Certain items of data may need to be stored for entire duration of flight</a:t>
            </a:r>
            <a:r>
              <a:rPr lang="en-US" baseline="0" dirty="0" smtClean="0"/>
              <a:t> (PIREPS, NOTAMS,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); DMS segments data pieces based on user needs and stores accordingly (i.e. access time, relevance at time of flight,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Can support multiple EFBs/cockpits within a fleet, or multiple fleets, based on the DMS service type (i.e. in-house or application-served)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BA28-43E1-444B-88C8-168725C3E7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88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Font typeface="+mj-lt"/>
              <a:buAutoNum type="arabicPeriod"/>
            </a:pPr>
            <a:r>
              <a:rPr lang="en-US" dirty="0" smtClean="0"/>
              <a:t>**THESE ARE DEMO ONLY,</a:t>
            </a:r>
            <a:r>
              <a:rPr lang="en-US" baseline="0" dirty="0" smtClean="0"/>
              <a:t> not necessarily in the NAS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BA28-43E1-444B-88C8-168725C3E7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74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BA28-43E1-444B-88C8-168725C3E7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BA28-43E1-444B-88C8-168725C3E7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53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EFB view</a:t>
            </a:r>
          </a:p>
          <a:p>
            <a:r>
              <a:rPr lang="en-US" dirty="0" smtClean="0"/>
              <a:t>**add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01EE27-C6D8-4D97-9443-3B637532FA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92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01EE27-C6D8-4D97-9443-3B637532FA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7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01EE27-C6D8-4D97-9443-3B637532FA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3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BA28-43E1-444B-88C8-168725C3E7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25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BA28-43E1-444B-88C8-168725C3E7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45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BA28-43E1-444B-88C8-168725C3E7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07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BA28-43E1-444B-88C8-168725C3E7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91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 defTabSz="931774">
              <a:buFont typeface="+mj-lt"/>
              <a:buAutoNum type="arabicPeriod"/>
            </a:pPr>
            <a:r>
              <a:rPr lang="en-US" dirty="0" smtClean="0"/>
              <a:t>Strategic flow planning</a:t>
            </a:r>
          </a:p>
          <a:p>
            <a:pPr marL="232943" indent="-232943" defTabSz="931774">
              <a:buFont typeface="+mj-lt"/>
              <a:buAutoNum type="arabicPeriod"/>
            </a:pPr>
            <a:r>
              <a:rPr lang="en-US" baseline="0" dirty="0" smtClean="0"/>
              <a:t>AIXM, WXXM, FIXM are the standards being coordinated; Speaking the same common language for easier gathering/</a:t>
            </a:r>
            <a:r>
              <a:rPr lang="en-US" baseline="0" dirty="0" err="1" smtClean="0"/>
              <a:t>distro</a:t>
            </a:r>
            <a:r>
              <a:rPr lang="en-US" baseline="0" dirty="0" smtClean="0"/>
              <a:t> of data</a:t>
            </a:r>
          </a:p>
          <a:p>
            <a:pPr marL="232943" indent="-232943" defTabSz="931774">
              <a:buFont typeface="+mj-lt"/>
              <a:buAutoNum type="arabicPeriod"/>
            </a:pPr>
            <a:r>
              <a:rPr lang="en-US" baseline="0" dirty="0" smtClean="0"/>
              <a:t>Broadband data link (internet/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) services for data are being researched</a:t>
            </a:r>
            <a:endParaRPr lang="en-US" dirty="0" smtClean="0"/>
          </a:p>
          <a:p>
            <a:pPr marL="232943" indent="-232943" defTabSz="931774">
              <a:buFont typeface="+mj-lt"/>
              <a:buAutoNum type="arabicPeriod"/>
            </a:pPr>
            <a:endParaRPr lang="en-US" dirty="0" smtClean="0"/>
          </a:p>
          <a:p>
            <a:pPr marL="232943" indent="-232943">
              <a:buFont typeface="+mj-lt"/>
              <a:buAutoNum type="arabicPeriod"/>
            </a:pPr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SWIM terrestrially and in air</a:t>
            </a:r>
            <a:r>
              <a:rPr lang="en-US" baseline="0" dirty="0" smtClean="0"/>
              <a:t> working with others on an international level – global harmonization piece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SWIM</a:t>
            </a:r>
            <a:r>
              <a:rPr lang="en-US" baseline="0" dirty="0" smtClean="0"/>
              <a:t> nodes are located in 7 of the 21 ARTCC for distribution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Information is the cornerstone of collaboration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BA28-43E1-444B-88C8-168725C3E7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C8ADB-2EF4-4AF2-A59F-E6A8B9462B0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7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Font typeface="+mj-lt"/>
              <a:buAutoNum type="arabicPeriod"/>
            </a:pPr>
            <a:r>
              <a:rPr lang="en-US" dirty="0" smtClean="0"/>
              <a:t>Major nodes are a/c, DLSP, DMS, AOC/FOC, SWIM, NAS Data Service Provider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 smtClean="0"/>
              <a:t>DLSP provides the data link</a:t>
            </a:r>
            <a:r>
              <a:rPr lang="en-US" baseline="0" dirty="0" smtClean="0"/>
              <a:t> capabilities for data exchange</a:t>
            </a:r>
            <a:endParaRPr lang="en-US" dirty="0" smtClean="0"/>
          </a:p>
          <a:p>
            <a:pPr marL="232943" indent="-232943">
              <a:buFont typeface="+mj-lt"/>
              <a:buAutoNum type="arabicPeriod"/>
            </a:pPr>
            <a:r>
              <a:rPr lang="en-US" dirty="0" smtClean="0"/>
              <a:t>DMS manages, validates, and</a:t>
            </a:r>
            <a:r>
              <a:rPr lang="en-US" baseline="0" dirty="0" smtClean="0"/>
              <a:t> filters data between a/c and SWIM, as well as monitors network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BA28-43E1-444B-88C8-168725C3E7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13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 dirty="0" smtClean="0"/>
              <a:t>Phase 1, which has been completed, served</a:t>
            </a:r>
            <a:r>
              <a:rPr lang="en-US" baseline="0" dirty="0" smtClean="0"/>
              <a:t> as a 1-way data connection from SWIM to the cockpit</a:t>
            </a:r>
          </a:p>
          <a:p>
            <a:pPr marL="232943" indent="-232943" defTabSz="931774">
              <a:buFontTx/>
              <a:buAutoNum type="arabicPeriod"/>
            </a:pPr>
            <a:r>
              <a:rPr lang="en-US" baseline="0" dirty="0" smtClean="0"/>
              <a:t>Used for n</a:t>
            </a:r>
            <a:r>
              <a:rPr lang="en-US" dirty="0" smtClean="0"/>
              <a:t>egotiation of desires with ATC strategically (i.e. querying</a:t>
            </a:r>
            <a:r>
              <a:rPr lang="en-US" baseline="0" dirty="0" smtClean="0"/>
              <a:t> available re-routes, flow strategies, Strategic updating as you move along the route</a:t>
            </a:r>
          </a:p>
          <a:p>
            <a:pPr marL="232943" indent="-232943" defTabSz="931774">
              <a:buFontTx/>
              <a:buAutoNum type="arabicPeriod"/>
            </a:pPr>
            <a:r>
              <a:rPr lang="en-US" baseline="0" dirty="0" smtClean="0"/>
              <a:t>Provided PIREP digital publications to the cockpit, (updates ___?)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BA28-43E1-444B-88C8-168725C3E7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59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 dirty="0" smtClean="0"/>
              <a:t>Phase 2</a:t>
            </a:r>
            <a:r>
              <a:rPr lang="en-US" baseline="0" dirty="0" smtClean="0"/>
              <a:t> begins the two-way data exchange between cockpit and SWIM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Focus is on FIXM data, including trajectory modification queries, available routes,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BA28-43E1-444B-88C8-168725C3E7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45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Font typeface="+mj-lt"/>
              <a:buAutoNum type="arabicPeriod"/>
            </a:pPr>
            <a:r>
              <a:rPr lang="en-US" dirty="0" smtClean="0"/>
              <a:t>Both biz</a:t>
            </a:r>
            <a:r>
              <a:rPr lang="en-US" baseline="0" dirty="0" smtClean="0"/>
              <a:t> jets and commercial used in demonstration due to differences in operations and business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BA28-43E1-444B-88C8-168725C3E7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29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“manager” of the data flow between SWIM and cockpit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BA28-43E1-444B-88C8-168725C3E7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9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473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207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630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055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245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863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40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257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979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084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3B81-C1FE-014E-B81C-33C284D49A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1331-2F1D-C942-9106-E48F66EF37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205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3B81-C1FE-014E-B81C-33C284D49A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1331-2F1D-C942-9106-E48F66EF37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110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3B81-C1FE-014E-B81C-33C284D49A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1331-2F1D-C942-9106-E48F66EF37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646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3B81-C1FE-014E-B81C-33C284D49A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1331-2F1D-C942-9106-E48F66EF37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173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3B81-C1FE-014E-B81C-33C284D49A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1331-2F1D-C942-9106-E48F66EF37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593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3B81-C1FE-014E-B81C-33C284D49A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1331-2F1D-C942-9106-E48F66EF37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184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3B81-C1FE-014E-B81C-33C284D49A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1331-2F1D-C942-9106-E48F66EF37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934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3B81-C1FE-014E-B81C-33C284D49A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1331-2F1D-C942-9106-E48F66EF37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207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3B81-C1FE-014E-B81C-33C284D49A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1331-2F1D-C942-9106-E48F66EF37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30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05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3B81-C1FE-014E-B81C-33C284D49A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1331-2F1D-C942-9106-E48F66EF37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200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3B81-C1FE-014E-B81C-33C284D49A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1331-2F1D-C942-9106-E48F66EF37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20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71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17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0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72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68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1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29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20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97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01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67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38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02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50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82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0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70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79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63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55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01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67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38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02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50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8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01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70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79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63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55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01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67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389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02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829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011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70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798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63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551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014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67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389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0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505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829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01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70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79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63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551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925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898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8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860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355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56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813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693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710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349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81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925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8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800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860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355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564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813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693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710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349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813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9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8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800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860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355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564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813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693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710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349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8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8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F223B81-C1FE-014E-B81C-33C284D49A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2191331-2F1D-C942-9106-E48F66EF37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7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0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0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0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0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8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8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8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9-ANG-AAtS@faa.go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4609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Delivering Digital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9812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5F2B5"/>
                </a:solidFill>
              </a:rPr>
              <a:t>Aircraft Access to SWIM (AAtS) Demonstration</a:t>
            </a:r>
            <a:endParaRPr lang="en-US" sz="4800" dirty="0">
              <a:solidFill>
                <a:srgbClr val="F5F2B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	Melissa Shoemaker</a:t>
            </a:r>
          </a:p>
          <a:p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Date:		August 28, 2014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>
            <a:stCxn id="11" idx="3"/>
          </p:cNvCxnSpPr>
          <p:nvPr/>
        </p:nvCxnSpPr>
        <p:spPr>
          <a:xfrm flipV="1">
            <a:off x="5280539" y="1912146"/>
            <a:ext cx="573363" cy="6311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36278" y="6248400"/>
            <a:ext cx="540522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>
                <a:solidFill>
                  <a:prstClr val="black"/>
                </a:solidFill>
              </a:rPr>
              <a:t>11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010" y="278369"/>
            <a:ext cx="5888590" cy="5365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 dirty="0"/>
              <a:t>DMS </a:t>
            </a:r>
            <a:r>
              <a:rPr lang="en-US" sz="3600" dirty="0" smtClean="0"/>
              <a:t>Roles</a:t>
            </a:r>
            <a:endParaRPr lang="en-US" sz="3600" dirty="0"/>
          </a:p>
        </p:txBody>
      </p:sp>
      <p:pic>
        <p:nvPicPr>
          <p:cNvPr id="8" name="Picture 2" descr="C:\Users\Katelyn\AppData\Local\Microsoft\Windows\Temporary Internet Files\Content.IE5\X0A4067C\MC90044038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75" y="670136"/>
            <a:ext cx="1963423" cy="196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aptop"/>
          <p:cNvSpPr>
            <a:spLocks noEditPoints="1" noChangeArrowheads="1"/>
          </p:cNvSpPr>
          <p:nvPr/>
        </p:nvSpPr>
        <p:spPr bwMode="auto">
          <a:xfrm>
            <a:off x="6637283" y="4655590"/>
            <a:ext cx="1497724" cy="909637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 AOC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64628" y="4655590"/>
            <a:ext cx="2963917" cy="1450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SWIM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976552" y="1285976"/>
            <a:ext cx="4303987" cy="2514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DMS</a:t>
            </a:r>
          </a:p>
          <a:p>
            <a:pPr algn="ctr"/>
            <a:endParaRPr lang="en-US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Data </a:t>
            </a:r>
            <a:r>
              <a:rPr lang="en-US" sz="1600" dirty="0" smtClean="0">
                <a:latin typeface="Arial"/>
                <a:cs typeface="Arial"/>
              </a:rPr>
              <a:t>Modeling &amp; Typing</a:t>
            </a:r>
            <a:endParaRPr lang="en-US" sz="1600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Dataflow </a:t>
            </a:r>
            <a:r>
              <a:rPr lang="en-US" sz="1600" dirty="0" smtClean="0">
                <a:latin typeface="Arial"/>
                <a:cs typeface="Arial"/>
              </a:rPr>
              <a:t>Routing &amp; Delivery</a:t>
            </a:r>
            <a:endParaRPr lang="en-US" sz="1600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Data </a:t>
            </a:r>
            <a:r>
              <a:rPr lang="en-US" sz="1600" dirty="0">
                <a:latin typeface="Arial"/>
                <a:cs typeface="Arial"/>
              </a:rPr>
              <a:t>Filtering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Transformation &amp; Discovery</a:t>
            </a:r>
            <a:endParaRPr lang="en-US" sz="1600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Connectivity Monitoring</a:t>
            </a:r>
            <a:endParaRPr lang="en-US" sz="1600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Data-Centric Interactions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Data Synchronization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 flipH="1">
            <a:off x="1646587" y="3800576"/>
            <a:ext cx="228423" cy="8550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</p:cNvCxnSpPr>
          <p:nvPr/>
        </p:nvCxnSpPr>
        <p:spPr>
          <a:xfrm>
            <a:off x="5280539" y="2543276"/>
            <a:ext cx="1481959" cy="23545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4"/>
            <a:endCxn id="1026" idx="1"/>
          </p:cNvCxnSpPr>
          <p:nvPr/>
        </p:nvCxnSpPr>
        <p:spPr>
          <a:xfrm flipV="1">
            <a:off x="7386145" y="4376920"/>
            <a:ext cx="919469" cy="278670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85575" y="4682450"/>
            <a:ext cx="900758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91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Data Fusion</a:t>
            </a:r>
          </a:p>
        </p:txBody>
      </p:sp>
      <p:pic>
        <p:nvPicPr>
          <p:cNvPr id="1026" name="Picture 2" descr="C:\Users\Katelyn\AppData\Local\Microsoft\Windows\Temporary Internet Files\Content.IE5\X0A4067C\MC90005654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614" y="3995919"/>
            <a:ext cx="780719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0716" y="2310393"/>
            <a:ext cx="137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Structured </a:t>
            </a:r>
          </a:p>
          <a:p>
            <a:r>
              <a:rPr lang="en-US" dirty="0" smtClean="0"/>
              <a:t>Data Models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312293" y="1002689"/>
            <a:ext cx="993321" cy="965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EFB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82169" y="1912146"/>
            <a:ext cx="129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Planning </a:t>
            </a:r>
          </a:p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743790" y="4009259"/>
            <a:ext cx="155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AIXM, WXXM, </a:t>
            </a:r>
          </a:p>
          <a:p>
            <a:r>
              <a:rPr lang="en-US" dirty="0" smtClean="0"/>
              <a:t>FIXM Data</a:t>
            </a:r>
          </a:p>
        </p:txBody>
      </p:sp>
    </p:spTree>
    <p:extLst>
      <p:ext uri="{BB962C8B-B14F-4D97-AF65-F5344CB8AC3E}">
        <p14:creationId xmlns:p14="http://schemas.microsoft.com/office/powerpoint/2010/main" val="927445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8" y="6248400"/>
            <a:ext cx="616722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>
                <a:solidFill>
                  <a:prstClr val="black"/>
                </a:solidFill>
              </a:rPr>
              <a:t>10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17060" y="228600"/>
            <a:ext cx="5884460" cy="5365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 dirty="0"/>
              <a:t>DMS Functional Requirements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54999" y="1143000"/>
            <a:ext cx="8484201" cy="47631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sz="2600" dirty="0"/>
              <a:t>Specify structured data models</a:t>
            </a:r>
          </a:p>
          <a:p>
            <a:pPr lvl="1" indent="-342900">
              <a:lnSpc>
                <a:spcPct val="90000"/>
              </a:lnSpc>
              <a:buFont typeface="Calibri" panose="020F0502020204030204" pitchFamily="34" charset="0"/>
              <a:buChar char="‒"/>
            </a:pPr>
            <a:r>
              <a:rPr lang="en-US" sz="2400" dirty="0"/>
              <a:t>Allow for packaging of received AIXM, WXXM, FIXM information into a usable format for the aircraft cockpit and/or EFB and FOC/AOC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kern="1200" dirty="0" smtClean="0"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600" dirty="0"/>
              <a:t>Ability to specify and control middleware resources </a:t>
            </a:r>
          </a:p>
          <a:p>
            <a:pPr lvl="1">
              <a:lnSpc>
                <a:spcPct val="90000"/>
              </a:lnSpc>
              <a:buFont typeface="Calibri" panose="020F0502020204030204" pitchFamily="34" charset="0"/>
              <a:buChar char="‒"/>
            </a:pPr>
            <a:r>
              <a:rPr lang="en-US" sz="2400" dirty="0" smtClean="0">
                <a:cs typeface="Arial"/>
              </a:rPr>
              <a:t>i.e</a:t>
            </a:r>
            <a:r>
              <a:rPr lang="en-US" sz="2400" dirty="0">
                <a:cs typeface="Arial"/>
              </a:rPr>
              <a:t>. Queues and buffering</a:t>
            </a:r>
          </a:p>
          <a:p>
            <a:pPr marL="342900" indent="-342900" eaLnBrk="1" hangingPunct="1">
              <a:lnSpc>
                <a:spcPct val="90000"/>
              </a:lnSpc>
            </a:pPr>
            <a:endParaRPr lang="en-US" sz="2400" kern="1200" dirty="0" smtClean="0"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600" dirty="0"/>
              <a:t>Resiliency to individual node or participant failures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600" dirty="0"/>
              <a:t>Performance and scalability with respect to number of nodes, participants, and data flows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E00C13EE-D0E0-441C-ADC1-79C90E50C3E9}" type="slidenum">
              <a:rPr lang="en-US" sz="1200" smtClean="0">
                <a:solidFill>
                  <a:prstClr val="black"/>
                </a:solidFill>
              </a:rPr>
              <a:pPr algn="r" defTabSz="457200">
                <a:defRPr/>
              </a:pPr>
              <a:t>11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2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8" y="6248400"/>
            <a:ext cx="540522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>
                <a:solidFill>
                  <a:prstClr val="black"/>
                </a:solidFill>
              </a:rPr>
              <a:t>13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6988"/>
            <a:ext cx="58674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altLang="en-US" sz="3600" dirty="0"/>
              <a:t>DMS Responsibilities for AAtS Demonstrations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5910" y="1583140"/>
            <a:ext cx="8188187" cy="4391991"/>
          </a:xfrm>
        </p:spPr>
        <p:txBody>
          <a:bodyPr>
            <a:normAutofit fontScale="40000" lnSpcReduction="20000"/>
          </a:bodyPr>
          <a:lstStyle/>
          <a:p>
            <a:r>
              <a:rPr lang="en-US" altLang="en-US" sz="6500" dirty="0"/>
              <a:t>Code Information Into WXXM / AIXM / FIXM Format</a:t>
            </a:r>
          </a:p>
          <a:p>
            <a:pPr marL="0" indent="0">
              <a:buNone/>
            </a:pPr>
            <a:endParaRPr lang="en-US" altLang="en-US" sz="6500" dirty="0" smtClean="0">
              <a:latin typeface="+mj-lt"/>
            </a:endParaRPr>
          </a:p>
          <a:p>
            <a:r>
              <a:rPr lang="en-US" altLang="en-US" sz="6500" dirty="0" smtClean="0">
                <a:latin typeface="+mj-lt"/>
              </a:rPr>
              <a:t>Support </a:t>
            </a:r>
            <a:r>
              <a:rPr lang="en-US" altLang="en-US" sz="6500" dirty="0">
                <a:latin typeface="+mj-lt"/>
              </a:rPr>
              <a:t>Request-Response and Publish-Subscribe</a:t>
            </a:r>
            <a:r>
              <a:rPr lang="en-US" altLang="en-US" sz="6800" dirty="0">
                <a:solidFill>
                  <a:srgbClr val="262626"/>
                </a:solidFill>
                <a:latin typeface="+mj-lt"/>
              </a:rPr>
              <a:t> </a:t>
            </a:r>
          </a:p>
          <a:p>
            <a:pPr lvl="1" eaLnBrk="1" hangingPunct="1">
              <a:buFont typeface="Calibri" panose="020F0502020204030204" pitchFamily="34" charset="0"/>
              <a:buChar char="‒"/>
            </a:pPr>
            <a:r>
              <a:rPr lang="en-US" altLang="en-US" sz="6000" dirty="0">
                <a:latin typeface="+mj-lt"/>
              </a:rPr>
              <a:t>Requests are </a:t>
            </a:r>
            <a:r>
              <a:rPr lang="en-US" altLang="en-US" sz="6000" dirty="0" smtClean="0">
                <a:latin typeface="+mj-lt"/>
              </a:rPr>
              <a:t>made </a:t>
            </a:r>
            <a:r>
              <a:rPr lang="en-US" altLang="en-US" sz="6000" dirty="0">
                <a:latin typeface="+mj-lt"/>
              </a:rPr>
              <a:t>to </a:t>
            </a:r>
            <a:r>
              <a:rPr lang="en-US" altLang="en-US" sz="6000" dirty="0" smtClean="0">
                <a:latin typeface="+mj-lt"/>
              </a:rPr>
              <a:t>pre-fetch data </a:t>
            </a:r>
            <a:r>
              <a:rPr lang="en-US" altLang="en-US" sz="6000" dirty="0">
                <a:latin typeface="+mj-lt"/>
              </a:rPr>
              <a:t>and </a:t>
            </a:r>
            <a:r>
              <a:rPr lang="en-US" altLang="en-US" sz="6000" dirty="0" smtClean="0">
                <a:latin typeface="+mj-lt"/>
              </a:rPr>
              <a:t>configure </a:t>
            </a:r>
            <a:r>
              <a:rPr lang="en-US" altLang="en-US" sz="6000" dirty="0">
                <a:latin typeface="+mj-lt"/>
              </a:rPr>
              <a:t>the </a:t>
            </a:r>
            <a:r>
              <a:rPr lang="en-US" altLang="en-US" sz="6000" dirty="0" smtClean="0">
                <a:latin typeface="+mj-lt"/>
              </a:rPr>
              <a:t>client session</a:t>
            </a:r>
            <a:r>
              <a:rPr lang="en-US" altLang="en-US" sz="6000" dirty="0">
                <a:latin typeface="+mj-lt"/>
              </a:rPr>
              <a:t>, </a:t>
            </a:r>
            <a:r>
              <a:rPr lang="en-US" altLang="en-US" sz="6000" dirty="0" smtClean="0">
                <a:latin typeface="+mj-lt"/>
              </a:rPr>
              <a:t>while pub-sub </a:t>
            </a:r>
            <a:r>
              <a:rPr lang="en-US" altLang="en-US" sz="6000" dirty="0">
                <a:latin typeface="+mj-lt"/>
              </a:rPr>
              <a:t>is </a:t>
            </a:r>
            <a:r>
              <a:rPr lang="en-US" altLang="en-US" sz="6000" dirty="0" smtClean="0">
                <a:latin typeface="+mj-lt"/>
              </a:rPr>
              <a:t>used </a:t>
            </a:r>
            <a:r>
              <a:rPr lang="en-US" altLang="en-US" sz="6000" dirty="0">
                <a:latin typeface="+mj-lt"/>
              </a:rPr>
              <a:t>to </a:t>
            </a:r>
            <a:r>
              <a:rPr lang="en-US" altLang="en-US" sz="6000" dirty="0" smtClean="0">
                <a:latin typeface="+mj-lt"/>
              </a:rPr>
              <a:t>push updates </a:t>
            </a:r>
            <a:r>
              <a:rPr lang="en-US" altLang="en-US" sz="6000" dirty="0">
                <a:latin typeface="+mj-lt"/>
              </a:rPr>
              <a:t> </a:t>
            </a:r>
          </a:p>
          <a:p>
            <a:pPr lvl="1" eaLnBrk="1" hangingPunct="1">
              <a:buFont typeface="Calibri" panose="020F0502020204030204" pitchFamily="34" charset="0"/>
              <a:buChar char="‒"/>
            </a:pPr>
            <a:r>
              <a:rPr lang="en-US" altLang="en-US" sz="6000" dirty="0" smtClean="0">
                <a:latin typeface="+mj-lt"/>
              </a:rPr>
              <a:t>Request-response </a:t>
            </a:r>
            <a:r>
              <a:rPr lang="en-US" altLang="en-US" sz="6000" dirty="0">
                <a:latin typeface="+mj-lt"/>
              </a:rPr>
              <a:t>can be supported via HTTP, or a </a:t>
            </a:r>
            <a:r>
              <a:rPr lang="en-US" altLang="en-US" sz="6000" dirty="0" smtClean="0">
                <a:latin typeface="+mj-lt"/>
              </a:rPr>
              <a:t>socket </a:t>
            </a:r>
            <a:r>
              <a:rPr lang="en-US" altLang="en-US" sz="6000" dirty="0">
                <a:latin typeface="+mj-lt"/>
              </a:rPr>
              <a:t>using JSON-RPC, XML-RPC, etc…  </a:t>
            </a:r>
          </a:p>
          <a:p>
            <a:pPr lvl="1" eaLnBrk="1" hangingPunct="1">
              <a:buFont typeface="Calibri" panose="020F0502020204030204" pitchFamily="34" charset="0"/>
              <a:buChar char="‒"/>
            </a:pPr>
            <a:r>
              <a:rPr lang="en-US" altLang="en-US" sz="6000" dirty="0" smtClean="0">
                <a:latin typeface="+mj-lt"/>
              </a:rPr>
              <a:t>Pub-sub </a:t>
            </a:r>
            <a:r>
              <a:rPr lang="en-US" altLang="en-US" sz="6000" dirty="0">
                <a:latin typeface="+mj-lt"/>
              </a:rPr>
              <a:t>can be </a:t>
            </a:r>
            <a:r>
              <a:rPr lang="en-US" altLang="en-US" sz="6000" dirty="0" smtClean="0">
                <a:latin typeface="+mj-lt"/>
              </a:rPr>
              <a:t>supported </a:t>
            </a:r>
            <a:r>
              <a:rPr lang="en-US" altLang="en-US" sz="6000" dirty="0">
                <a:latin typeface="+mj-lt"/>
              </a:rPr>
              <a:t>via AMQP or other </a:t>
            </a:r>
            <a:r>
              <a:rPr lang="en-US" altLang="en-US" sz="6000" dirty="0" smtClean="0">
                <a:latin typeface="+mj-lt"/>
              </a:rPr>
              <a:t>similar technology</a:t>
            </a:r>
            <a:endParaRPr lang="en-US" altLang="en-US" sz="6000" dirty="0">
              <a:latin typeface="+mj-lt"/>
            </a:endParaRPr>
          </a:p>
          <a:p>
            <a:endParaRPr lang="en-US" altLang="en-US" sz="6500" dirty="0" smtClean="0"/>
          </a:p>
          <a:p>
            <a:r>
              <a:rPr lang="en-US" altLang="en-US" sz="6500" dirty="0" smtClean="0"/>
              <a:t>Efficiently </a:t>
            </a:r>
            <a:r>
              <a:rPr lang="en-US" altLang="en-US" sz="6500" dirty="0"/>
              <a:t>Send </a:t>
            </a:r>
            <a:r>
              <a:rPr lang="en-US" altLang="en-US" sz="6500" dirty="0" smtClean="0"/>
              <a:t>Data </a:t>
            </a:r>
            <a:r>
              <a:rPr lang="en-US" altLang="en-US" sz="6500" dirty="0"/>
              <a:t>to EFB </a:t>
            </a:r>
            <a:r>
              <a:rPr lang="en-US" altLang="en-US" sz="6500" dirty="0" smtClean="0"/>
              <a:t>Clients </a:t>
            </a:r>
            <a:endParaRPr lang="en-US" altLang="en-US" sz="6500" dirty="0"/>
          </a:p>
          <a:p>
            <a:pPr lvl="1" eaLnBrk="1" hangingPunct="1">
              <a:buFont typeface="Calibri" panose="020F0502020204030204" pitchFamily="34" charset="0"/>
              <a:buChar char="‒"/>
            </a:pPr>
            <a:r>
              <a:rPr lang="en-US" altLang="en-US" sz="6000" dirty="0"/>
              <a:t>Minimize </a:t>
            </a:r>
            <a:r>
              <a:rPr lang="en-US" altLang="en-US" sz="6000" dirty="0" smtClean="0"/>
              <a:t>overhead and latency</a:t>
            </a:r>
            <a:endParaRPr lang="en-US" altLang="en-US" sz="60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 defTabSz="457200">
              <a:defRPr/>
            </a:pPr>
            <a:fld id="{BA877D7E-93A5-49C7-A819-6896F1B0B8B4}" type="slidenum">
              <a:rPr lang="en-US" sz="1200" smtClean="0">
                <a:solidFill>
                  <a:prstClr val="black"/>
                </a:solidFill>
              </a:rPr>
              <a:pPr algn="r" defTabSz="457200">
                <a:defRPr/>
              </a:pPr>
              <a:t>12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5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8" y="6248400"/>
            <a:ext cx="540522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>
                <a:solidFill>
                  <a:prstClr val="black"/>
                </a:solidFill>
              </a:rPr>
              <a:t>14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1433" y="1596787"/>
            <a:ext cx="8403022" cy="3934555"/>
          </a:xfrm>
        </p:spPr>
        <p:txBody>
          <a:bodyPr>
            <a:normAutofit fontScale="47500" lnSpcReduction="20000"/>
          </a:bodyPr>
          <a:lstStyle/>
          <a:p>
            <a:r>
              <a:rPr lang="en-US" altLang="en-US" sz="5500" dirty="0"/>
              <a:t>Organize and Store Large Quantities of Data Efficiently </a:t>
            </a:r>
          </a:p>
          <a:p>
            <a:pPr lvl="1" eaLnBrk="1" hangingPunct="1">
              <a:buFont typeface="Calibri" panose="020F0502020204030204" pitchFamily="34" charset="0"/>
              <a:buChar char="‒"/>
            </a:pPr>
            <a:r>
              <a:rPr lang="en-US" altLang="en-US" sz="5100" dirty="0"/>
              <a:t>Via a </a:t>
            </a:r>
            <a:r>
              <a:rPr lang="en-US" altLang="en-US" sz="5100" dirty="0" smtClean="0"/>
              <a:t>database</a:t>
            </a:r>
            <a:r>
              <a:rPr lang="en-US" altLang="en-US" sz="5100" dirty="0"/>
              <a:t>, </a:t>
            </a:r>
            <a:r>
              <a:rPr lang="en-US" altLang="en-US" sz="5100" dirty="0" smtClean="0"/>
              <a:t>either </a:t>
            </a:r>
            <a:r>
              <a:rPr lang="en-US" altLang="en-US" sz="5100" dirty="0"/>
              <a:t>in-memory, on </a:t>
            </a:r>
            <a:r>
              <a:rPr lang="en-US" altLang="en-US" sz="5100" dirty="0" smtClean="0"/>
              <a:t>secondary storage </a:t>
            </a:r>
            <a:r>
              <a:rPr lang="en-US" altLang="en-US" sz="5100" dirty="0"/>
              <a:t>or </a:t>
            </a:r>
            <a:r>
              <a:rPr lang="en-US" altLang="en-US" sz="5100" dirty="0" smtClean="0"/>
              <a:t>both</a:t>
            </a:r>
            <a:endParaRPr lang="en-US" altLang="en-US" sz="5100" dirty="0"/>
          </a:p>
          <a:p>
            <a:pPr lvl="1" eaLnBrk="1" hangingPunct="1">
              <a:buFont typeface="Calibri" panose="020F0502020204030204" pitchFamily="34" charset="0"/>
              <a:buChar char="‒"/>
            </a:pPr>
            <a:r>
              <a:rPr lang="en-US" altLang="en-US" sz="5100" dirty="0"/>
              <a:t>Data types include weather and other flight information products from SWIM</a:t>
            </a:r>
          </a:p>
          <a:p>
            <a:endParaRPr lang="en-US" altLang="en-US" sz="6900" dirty="0" smtClean="0">
              <a:solidFill>
                <a:srgbClr val="262626"/>
              </a:solidFill>
              <a:latin typeface="Arial" pitchFamily="34" charset="0"/>
              <a:cs typeface="+mn-cs"/>
            </a:endParaRPr>
          </a:p>
          <a:p>
            <a:r>
              <a:rPr lang="en-US" altLang="en-US" sz="5500" dirty="0"/>
              <a:t>Support Multiple Clients Simultaneously</a:t>
            </a:r>
          </a:p>
          <a:p>
            <a:pPr lvl="1" eaLnBrk="1" hangingPunct="1">
              <a:buFont typeface="Calibri" panose="020F0502020204030204" pitchFamily="34" charset="0"/>
              <a:buChar char="‒"/>
            </a:pPr>
            <a:r>
              <a:rPr lang="en-US" altLang="en-US" sz="5100" dirty="0"/>
              <a:t>Generally </a:t>
            </a:r>
            <a:r>
              <a:rPr lang="en-US" altLang="en-US" sz="5100" dirty="0" smtClean="0"/>
              <a:t>via </a:t>
            </a:r>
            <a:r>
              <a:rPr lang="en-US" altLang="en-US" sz="5100" dirty="0"/>
              <a:t>a </a:t>
            </a:r>
            <a:r>
              <a:rPr lang="en-US" altLang="en-US" sz="5100" dirty="0" smtClean="0"/>
              <a:t>multi-process asynchronous execution pattern</a:t>
            </a:r>
            <a:endParaRPr lang="en-US" altLang="en-US" sz="51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6988"/>
            <a:ext cx="58674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altLang="en-US" sz="3600" dirty="0"/>
              <a:t>DMS Responsibilities for AAtS </a:t>
            </a:r>
            <a:r>
              <a:rPr lang="en-US" altLang="en-US" sz="3600" dirty="0" smtClean="0"/>
              <a:t>Demonstrations (cont’d)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48658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8" y="6248400"/>
            <a:ext cx="540522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>
                <a:solidFill>
                  <a:prstClr val="black"/>
                </a:solidFill>
              </a:rPr>
              <a:t>15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246491"/>
            <a:ext cx="5181599" cy="5365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000" dirty="0"/>
              <a:t>AAtS Demonstrations - DMS Products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914400" y="1524000"/>
            <a:ext cx="7644809" cy="456116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kern="1200" dirty="0" smtClean="0">
                <a:latin typeface="+mj-lt"/>
                <a:cs typeface="Arial"/>
              </a:rPr>
              <a:t>WXXM </a:t>
            </a:r>
            <a:r>
              <a:rPr lang="en-US" sz="2800" kern="1200" dirty="0">
                <a:latin typeface="+mj-lt"/>
                <a:cs typeface="Arial"/>
              </a:rPr>
              <a:t>Data </a:t>
            </a:r>
            <a:r>
              <a:rPr lang="en-US" sz="2800" kern="1200" dirty="0" smtClean="0">
                <a:latin typeface="+mj-lt"/>
                <a:cs typeface="Arial"/>
              </a:rPr>
              <a:t>Products</a:t>
            </a:r>
            <a:endParaRPr lang="en-US" sz="2800" kern="1200" dirty="0">
              <a:latin typeface="+mj-lt"/>
              <a:cs typeface="Arial"/>
            </a:endParaRPr>
          </a:p>
          <a:p>
            <a:pPr lvl="1" eaLnBrk="1" hangingPunct="1"/>
            <a:r>
              <a:rPr lang="en-US" sz="2200" kern="1200" dirty="0">
                <a:latin typeface="+mj-lt"/>
                <a:ea typeface="+mn-ea"/>
                <a:cs typeface="Arial"/>
              </a:rPr>
              <a:t>METARs (Routine Aviation Meteorological Report)</a:t>
            </a:r>
          </a:p>
          <a:p>
            <a:pPr lvl="1" eaLnBrk="1" hangingPunct="1"/>
            <a:r>
              <a:rPr lang="en-US" sz="2200" kern="1200" dirty="0">
                <a:latin typeface="+mj-lt"/>
                <a:ea typeface="+mn-ea"/>
                <a:cs typeface="Arial"/>
              </a:rPr>
              <a:t>TAFs (Terminal Aerodrome Forecast)</a:t>
            </a:r>
          </a:p>
          <a:p>
            <a:pPr lvl="1" eaLnBrk="1" hangingPunct="1"/>
            <a:r>
              <a:rPr lang="en-US" sz="2200" kern="1200" dirty="0">
                <a:latin typeface="+mj-lt"/>
                <a:ea typeface="+mn-ea"/>
                <a:cs typeface="Arial"/>
              </a:rPr>
              <a:t>NEXRAD (Doppler Radar)</a:t>
            </a:r>
          </a:p>
          <a:p>
            <a:pPr lvl="1" eaLnBrk="1" hangingPunct="1"/>
            <a:r>
              <a:rPr lang="en-US" sz="2200" kern="1200" dirty="0">
                <a:latin typeface="+mj-lt"/>
                <a:ea typeface="+mn-ea"/>
                <a:cs typeface="Arial"/>
              </a:rPr>
              <a:t>PIREP (Pilot Reports)</a:t>
            </a:r>
          </a:p>
          <a:p>
            <a:pPr lvl="1" eaLnBrk="1" hangingPunct="1"/>
            <a:r>
              <a:rPr lang="en-US" sz="2200" kern="1200" dirty="0">
                <a:latin typeface="+mj-lt"/>
                <a:ea typeface="+mn-ea"/>
                <a:cs typeface="Arial"/>
              </a:rPr>
              <a:t>AIRMET/SIGMET (Airmen's Meteorological Information / Significant Meteorological Information)</a:t>
            </a:r>
          </a:p>
          <a:p>
            <a:pPr lvl="1" eaLnBrk="1" hangingPunct="1"/>
            <a:r>
              <a:rPr lang="en-US" sz="2200" kern="1200" dirty="0">
                <a:latin typeface="+mj-lt"/>
                <a:ea typeface="+mn-ea"/>
                <a:cs typeface="Arial"/>
              </a:rPr>
              <a:t>Terminal Wind Forecast</a:t>
            </a:r>
          </a:p>
          <a:p>
            <a:pPr lvl="1" eaLnBrk="1" hangingPunct="1"/>
            <a:r>
              <a:rPr lang="en-US" sz="2200" kern="1200" dirty="0">
                <a:latin typeface="+mj-lt"/>
                <a:ea typeface="+mn-ea"/>
                <a:cs typeface="Arial"/>
              </a:rPr>
              <a:t>Terminal Icing Probability and Severity </a:t>
            </a:r>
            <a:r>
              <a:rPr lang="en-US" sz="2200" kern="1200" dirty="0" smtClean="0">
                <a:latin typeface="+mj-lt"/>
                <a:ea typeface="+mn-ea"/>
                <a:cs typeface="Arial"/>
              </a:rPr>
              <a:t>Forecast</a:t>
            </a:r>
          </a:p>
          <a:p>
            <a:pPr lvl="1" eaLnBrk="1" hangingPunct="1"/>
            <a:endParaRPr lang="en-US" sz="2000" kern="1200" dirty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658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8" y="6248400"/>
            <a:ext cx="540522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>
                <a:solidFill>
                  <a:prstClr val="black"/>
                </a:solidFill>
              </a:rPr>
              <a:t>16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377825"/>
            <a:ext cx="4876799" cy="5365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000" dirty="0"/>
              <a:t>AAtS Demonstrations - DMS Products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715895" y="1905000"/>
            <a:ext cx="7781287" cy="30515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kern="1200" dirty="0" smtClean="0">
                <a:latin typeface="+mj-lt"/>
                <a:cs typeface="Arial"/>
              </a:rPr>
              <a:t>AIXM </a:t>
            </a:r>
            <a:r>
              <a:rPr lang="en-US" sz="2800" kern="1200" dirty="0">
                <a:latin typeface="+mj-lt"/>
                <a:cs typeface="Arial"/>
              </a:rPr>
              <a:t>Data </a:t>
            </a:r>
            <a:r>
              <a:rPr lang="en-US" sz="2800" kern="1200" dirty="0" smtClean="0">
                <a:latin typeface="+mj-lt"/>
                <a:cs typeface="Arial"/>
              </a:rPr>
              <a:t>Products (AIXM 5.1)</a:t>
            </a:r>
            <a:endParaRPr lang="en-US" sz="2800" kern="1200" dirty="0">
              <a:latin typeface="+mj-lt"/>
              <a:cs typeface="Arial"/>
            </a:endParaRP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400" kern="1200" dirty="0">
                <a:latin typeface="+mj-lt"/>
                <a:cs typeface="Arial"/>
              </a:rPr>
              <a:t>Aeronautical Information Management (AIM</a:t>
            </a:r>
            <a:r>
              <a:rPr lang="en-US" sz="2400" kern="1200" dirty="0" smtClean="0">
                <a:latin typeface="+mj-lt"/>
                <a:cs typeface="Arial"/>
              </a:rPr>
              <a:t>) Data</a:t>
            </a:r>
            <a:endParaRPr lang="en-US" sz="2400" kern="1200" dirty="0">
              <a:latin typeface="+mj-lt"/>
              <a:cs typeface="Arial"/>
            </a:endParaRPr>
          </a:p>
          <a:p>
            <a:pPr lvl="2" eaLnBrk="1" hangingPunct="1"/>
            <a:r>
              <a:rPr lang="en-US" kern="1200" dirty="0">
                <a:latin typeface="+mj-lt"/>
                <a:ea typeface="+mn-ea"/>
                <a:cs typeface="Arial"/>
              </a:rPr>
              <a:t>NOTAMs</a:t>
            </a:r>
          </a:p>
        </p:txBody>
      </p:sp>
    </p:spTree>
    <p:extLst>
      <p:ext uri="{BB962C8B-B14F-4D97-AF65-F5344CB8AC3E}">
        <p14:creationId xmlns:p14="http://schemas.microsoft.com/office/powerpoint/2010/main" val="2759254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8" y="6248400"/>
            <a:ext cx="540522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>
                <a:solidFill>
                  <a:prstClr val="black"/>
                </a:solidFill>
              </a:rPr>
              <a:t>17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19334" y="228600"/>
            <a:ext cx="6332816" cy="9935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 dirty="0"/>
              <a:t>Exchange Standards Used in </a:t>
            </a:r>
            <a:br>
              <a:rPr lang="en-US" sz="3600" dirty="0"/>
            </a:br>
            <a:r>
              <a:rPr lang="en-US" sz="3600" dirty="0"/>
              <a:t>Phase 1 </a:t>
            </a:r>
            <a:r>
              <a:rPr lang="en-US" sz="3600" dirty="0" err="1"/>
              <a:t>AAtS</a:t>
            </a:r>
            <a:r>
              <a:rPr lang="en-US" sz="3600" dirty="0"/>
              <a:t> Demonstrations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217516" y="1872966"/>
            <a:ext cx="1981200" cy="29683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530210"/>
              </p:ext>
            </p:extLst>
          </p:nvPr>
        </p:nvGraphicFramePr>
        <p:xfrm>
          <a:off x="194469" y="1908294"/>
          <a:ext cx="2167731" cy="2956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7731"/>
              </a:tblGrid>
              <a:tr h="82278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Flight Data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&amp; Information (including metering information and times &amp; TBFM/TFMS traffic flow data)</a:t>
                      </a:r>
                      <a:endParaRPr 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36" marR="91436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783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Aeronautical Information (including</a:t>
                      </a:r>
                      <a:r>
                        <a:rPr lang="en-US" sz="1200" b="1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surveillance data, digital NOTAMs, &amp;special use airspace data)</a:t>
                      </a:r>
                      <a:endParaRPr lang="en-US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035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Met Data</a:t>
                      </a:r>
                      <a:r>
                        <a:rPr lang="en-US" sz="1200" b="1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&amp; Information (including terminal </a:t>
                      </a:r>
                      <a:r>
                        <a:rPr lang="en-US" sz="1200" b="1" kern="12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wx</a:t>
                      </a:r>
                      <a:r>
                        <a:rPr lang="en-US" sz="1200" b="1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data, runway configuration/wind info, </a:t>
                      </a:r>
                      <a:r>
                        <a:rPr lang="en-US" sz="1200" b="1" kern="12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windshear</a:t>
                      </a:r>
                      <a:r>
                        <a:rPr lang="en-US" sz="1200" b="1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/microburst data, &amp; Echo tops data)</a:t>
                      </a:r>
                      <a:endParaRPr lang="en-US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ight Arrow Callout 10"/>
          <p:cNvSpPr/>
          <p:nvPr/>
        </p:nvSpPr>
        <p:spPr>
          <a:xfrm>
            <a:off x="5410200" y="2882900"/>
            <a:ext cx="1673087" cy="1993900"/>
          </a:xfrm>
          <a:prstGeom prst="right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DMS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VPN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170929" y="2228912"/>
            <a:ext cx="1820671" cy="2778395"/>
            <a:chOff x="6110025" y="1314512"/>
            <a:chExt cx="1820671" cy="2778395"/>
          </a:xfrm>
        </p:grpSpPr>
        <p:sp>
          <p:nvSpPr>
            <p:cNvPr id="13" name="Rectangle 12"/>
            <p:cNvSpPr/>
            <p:nvPr/>
          </p:nvSpPr>
          <p:spPr>
            <a:xfrm>
              <a:off x="6117270" y="1616034"/>
              <a:ext cx="1788217" cy="2476873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20"/>
            <p:cNvSpPr txBox="1">
              <a:spLocks noChangeArrowheads="1"/>
            </p:cNvSpPr>
            <p:nvPr/>
          </p:nvSpPr>
          <p:spPr bwMode="auto">
            <a:xfrm>
              <a:off x="6125393" y="1658738"/>
              <a:ext cx="1805303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Aircraft Cockpit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AOC/FOC</a:t>
              </a:r>
            </a:p>
          </p:txBody>
        </p:sp>
        <p:sp>
          <p:nvSpPr>
            <p:cNvPr id="15" name="Curved Up Arrow 14"/>
            <p:cNvSpPr/>
            <p:nvPr/>
          </p:nvSpPr>
          <p:spPr>
            <a:xfrm>
              <a:off x="6382460" y="3537012"/>
              <a:ext cx="1094087" cy="417428"/>
            </a:xfrm>
            <a:prstGeom prst="curvedUpArrow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Up-Down Arrow 15"/>
            <p:cNvSpPr/>
            <p:nvPr/>
          </p:nvSpPr>
          <p:spPr>
            <a:xfrm>
              <a:off x="6869366" y="2180851"/>
              <a:ext cx="254088" cy="436802"/>
            </a:xfrm>
            <a:prstGeom prst="upDownArrow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Curved Up Arrow 16"/>
            <p:cNvSpPr/>
            <p:nvPr/>
          </p:nvSpPr>
          <p:spPr>
            <a:xfrm flipH="1" flipV="1">
              <a:off x="6110025" y="3039524"/>
              <a:ext cx="1366522" cy="613395"/>
            </a:xfrm>
            <a:prstGeom prst="curvedUpArrow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22"/>
            <p:cNvSpPr txBox="1">
              <a:spLocks noChangeArrowheads="1"/>
            </p:cNvSpPr>
            <p:nvPr/>
          </p:nvSpPr>
          <p:spPr bwMode="auto">
            <a:xfrm>
              <a:off x="6303934" y="3232212"/>
              <a:ext cx="1315803" cy="577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Analysis/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Application</a:t>
              </a:r>
            </a:p>
          </p:txBody>
        </p:sp>
        <p:sp>
          <p:nvSpPr>
            <p:cNvPr id="19" name="TextBox 30"/>
            <p:cNvSpPr txBox="1">
              <a:spLocks noChangeArrowheads="1"/>
            </p:cNvSpPr>
            <p:nvPr/>
          </p:nvSpPr>
          <p:spPr bwMode="auto">
            <a:xfrm>
              <a:off x="6207116" y="1314512"/>
              <a:ext cx="836144" cy="27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Industry</a:t>
              </a:r>
            </a:p>
          </p:txBody>
        </p:sp>
      </p:grpSp>
      <p:sp>
        <p:nvSpPr>
          <p:cNvPr id="20" name="Pentagon 19"/>
          <p:cNvSpPr/>
          <p:nvPr/>
        </p:nvSpPr>
        <p:spPr>
          <a:xfrm>
            <a:off x="194469" y="1510075"/>
            <a:ext cx="2133600" cy="381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Service Product Data</a:t>
            </a:r>
            <a:endParaRPr lang="en-US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3886200" y="2236872"/>
            <a:ext cx="1524000" cy="26399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FIXM</a:t>
            </a:r>
          </a:p>
          <a:p>
            <a:pPr algn="ctr"/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AIXM</a:t>
            </a:r>
          </a:p>
          <a:p>
            <a:pPr algn="ctr"/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WXXM</a:t>
            </a:r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5410200" y="2513011"/>
            <a:ext cx="1673087" cy="38100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Industry Access</a:t>
            </a:r>
            <a:endParaRPr lang="en-US" sz="1600" b="1" dirty="0"/>
          </a:p>
        </p:txBody>
      </p:sp>
      <p:sp>
        <p:nvSpPr>
          <p:cNvPr id="30" name="Bent-Up Arrow 29"/>
          <p:cNvSpPr/>
          <p:nvPr/>
        </p:nvSpPr>
        <p:spPr>
          <a:xfrm flipH="1">
            <a:off x="990599" y="4836882"/>
            <a:ext cx="4352387" cy="442639"/>
          </a:xfrm>
          <a:prstGeom prst="bentUpArrow">
            <a:avLst>
              <a:gd name="adj1" fmla="val 18394"/>
              <a:gd name="adj2" fmla="val 28728"/>
              <a:gd name="adj3" fmla="val 43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ent-Up Arrow 30"/>
          <p:cNvSpPr/>
          <p:nvPr/>
        </p:nvSpPr>
        <p:spPr>
          <a:xfrm rot="16200000" flipH="1">
            <a:off x="7167940" y="4849770"/>
            <a:ext cx="577418" cy="892495"/>
          </a:xfrm>
          <a:prstGeom prst="bentUpArrow">
            <a:avLst>
              <a:gd name="adj1" fmla="val 15735"/>
              <a:gd name="adj2" fmla="val 20383"/>
              <a:gd name="adj3" fmla="val 26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Callout 32"/>
          <p:cNvSpPr/>
          <p:nvPr/>
        </p:nvSpPr>
        <p:spPr>
          <a:xfrm flipH="1">
            <a:off x="2217403" y="2882900"/>
            <a:ext cx="1673087" cy="1993900"/>
          </a:xfrm>
          <a:prstGeom prst="right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NESG</a:t>
            </a:r>
          </a:p>
        </p:txBody>
      </p:sp>
      <p:sp>
        <p:nvSpPr>
          <p:cNvPr id="34" name="Hexagon 33"/>
          <p:cNvSpPr/>
          <p:nvPr/>
        </p:nvSpPr>
        <p:spPr>
          <a:xfrm>
            <a:off x="3873637" y="1815795"/>
            <a:ext cx="1536563" cy="401492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Standards</a:t>
            </a:r>
          </a:p>
        </p:txBody>
      </p:sp>
      <p:grpSp>
        <p:nvGrpSpPr>
          <p:cNvPr id="24" name="Group 23"/>
          <p:cNvGrpSpPr/>
          <p:nvPr/>
        </p:nvGrpSpPr>
        <p:grpSpPr>
          <a:xfrm rot="5400000" flipH="1">
            <a:off x="1236147" y="4620193"/>
            <a:ext cx="793246" cy="2068460"/>
            <a:chOff x="457200" y="1452332"/>
            <a:chExt cx="838200" cy="2068460"/>
          </a:xfrm>
        </p:grpSpPr>
        <p:sp>
          <p:nvSpPr>
            <p:cNvPr id="25" name="Right Arrow Callout 24"/>
            <p:cNvSpPr/>
            <p:nvPr/>
          </p:nvSpPr>
          <p:spPr>
            <a:xfrm>
              <a:off x="457200" y="1452332"/>
              <a:ext cx="838200" cy="2068460"/>
            </a:xfrm>
            <a:prstGeom prst="rightArrowCallou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5400000">
              <a:off x="-118290" y="2266484"/>
              <a:ext cx="16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FAA Systems</a:t>
              </a:r>
              <a:endParaRPr lang="en-US" b="1" i="1" dirty="0"/>
            </a:p>
          </p:txBody>
        </p:sp>
      </p:grpSp>
      <p:sp>
        <p:nvSpPr>
          <p:cNvPr id="28" name="Oval 27"/>
          <p:cNvSpPr/>
          <p:nvPr/>
        </p:nvSpPr>
        <p:spPr>
          <a:xfrm>
            <a:off x="2799425" y="4927630"/>
            <a:ext cx="4165644" cy="1123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SWIM</a:t>
            </a:r>
            <a:endParaRPr lang="en-US" sz="3200" dirty="0"/>
          </a:p>
        </p:txBody>
      </p:sp>
      <p:sp>
        <p:nvSpPr>
          <p:cNvPr id="27" name="Pentagon 26"/>
          <p:cNvSpPr/>
          <p:nvPr/>
        </p:nvSpPr>
        <p:spPr>
          <a:xfrm flipH="1">
            <a:off x="2217403" y="2499721"/>
            <a:ext cx="1673087" cy="38100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FAA Access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59254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00C13EE-D0E0-441C-ADC1-79C90E50C3E9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709682"/>
            <a:ext cx="5396467" cy="529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0" y="15326"/>
            <a:ext cx="4373476" cy="708004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AAtS</a:t>
            </a:r>
            <a:r>
              <a:rPr lang="en-US" dirty="0"/>
              <a:t> </a:t>
            </a:r>
            <a:r>
              <a:rPr lang="en-US" dirty="0" smtClean="0"/>
              <a:t>Application - EFB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09682"/>
            <a:ext cx="3967147" cy="529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1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6381770" cy="389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" y="694235"/>
            <a:ext cx="4628804" cy="494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00C13EE-D0E0-441C-ADC1-79C90E50C3E9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15326"/>
            <a:ext cx="4373476" cy="708004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AAtS</a:t>
            </a:r>
            <a:r>
              <a:rPr lang="en-US" dirty="0"/>
              <a:t> </a:t>
            </a:r>
            <a:r>
              <a:rPr lang="en-US" dirty="0" smtClean="0"/>
              <a:t>Application - EFB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5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00C13EE-D0E0-441C-ADC1-79C90E50C3E9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15326"/>
            <a:ext cx="7620000" cy="708004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AAtS</a:t>
            </a:r>
            <a:r>
              <a:rPr lang="en-US" dirty="0"/>
              <a:t> </a:t>
            </a:r>
            <a:r>
              <a:rPr lang="en-US" dirty="0" smtClean="0"/>
              <a:t>Application – AOC/FOC Interface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83184" cy="475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38" y="1421794"/>
            <a:ext cx="82296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AAtS</a:t>
            </a:r>
            <a:r>
              <a:rPr lang="en-US" dirty="0" smtClean="0"/>
              <a:t> Overview &amp; Description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Demonstration Phase 1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Demonstration Phase 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Management Service (DMS): Roles &amp;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Demonstration DMS: Responsibilities &amp; Products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Application of Exchange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AAtS</a:t>
            </a:r>
            <a:r>
              <a:rPr lang="en-US" dirty="0" smtClean="0"/>
              <a:t> Application – EFB &amp; AOC/FOC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9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Contact Information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6248400"/>
            <a:ext cx="6857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23</a:t>
            </a:r>
            <a:endParaRPr lang="en-US" sz="25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355724"/>
            <a:ext cx="8050213" cy="4526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Points of Contact:</a:t>
            </a:r>
          </a:p>
          <a:p>
            <a:pPr marL="457200" lvl="1" indent="0">
              <a:buNone/>
            </a:pPr>
            <a:r>
              <a:rPr lang="en-US" sz="2400" dirty="0" smtClean="0"/>
              <a:t>Jonathan </a:t>
            </a:r>
            <a:r>
              <a:rPr lang="en-US" sz="2400" dirty="0"/>
              <a:t>Standley, AAtS Demo Program </a:t>
            </a:r>
            <a:r>
              <a:rPr lang="en-US" sz="2400" dirty="0" smtClean="0"/>
              <a:t>Manager</a:t>
            </a:r>
            <a:endParaRPr lang="en-US" sz="24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6350" lvl="1" indent="0">
              <a:buNone/>
            </a:pPr>
            <a:r>
              <a:rPr lang="en-US" b="1" dirty="0" smtClean="0"/>
              <a:t>Have a Question for us?</a:t>
            </a:r>
          </a:p>
          <a:p>
            <a:pPr marL="6350" lvl="1" indent="0">
              <a:buNone/>
            </a:pPr>
            <a:r>
              <a:rPr lang="en-US" dirty="0" smtClean="0"/>
              <a:t>     Email: </a:t>
            </a:r>
            <a:r>
              <a:rPr lang="en-US" dirty="0" smtClean="0">
                <a:hlinkClick r:id="rId4"/>
              </a:rPr>
              <a:t>9-ANG-AAtS@faa.gov</a:t>
            </a:r>
            <a:endParaRPr lang="en-US" dirty="0" smtClean="0"/>
          </a:p>
          <a:p>
            <a:pPr marL="6350" lvl="1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Questions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6278" y="6248400"/>
            <a:ext cx="692922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22</a:t>
            </a:r>
            <a:endParaRPr lang="en-US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11427"/>
            <a:ext cx="9144000" cy="543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8" y="6248400"/>
            <a:ext cx="540522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>
                <a:solidFill>
                  <a:prstClr val="black"/>
                </a:solidFill>
              </a:rPr>
              <a:t>21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5181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dirty="0" err="1"/>
              <a:t>AAtS</a:t>
            </a:r>
            <a:r>
              <a:rPr lang="en-US" dirty="0"/>
              <a:t> General Terms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902" y="1401833"/>
            <a:ext cx="8553263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eaLnBrk="1" hangingPunct="1">
              <a:buFont typeface="Arial" charset="0"/>
            </a:pPr>
            <a:r>
              <a:rPr lang="en-US" kern="1200" dirty="0">
                <a:cs typeface="Arial"/>
              </a:rPr>
              <a:t>AIM–FAA Aeronautical Information Management</a:t>
            </a:r>
          </a:p>
          <a:p>
            <a:pPr eaLnBrk="1" hangingPunct="1">
              <a:buFont typeface="Arial" charset="0"/>
            </a:pPr>
            <a:r>
              <a:rPr lang="en-US" kern="1200" dirty="0">
                <a:cs typeface="Arial"/>
              </a:rPr>
              <a:t>AIS–Aeronautical Information Services</a:t>
            </a:r>
          </a:p>
          <a:p>
            <a:pPr eaLnBrk="1" hangingPunct="1">
              <a:buFont typeface="Arial" charset="0"/>
            </a:pPr>
            <a:r>
              <a:rPr lang="en-US" kern="1200" dirty="0">
                <a:cs typeface="Arial"/>
              </a:rPr>
              <a:t>AOC/FOC–Airline Operations Center/Flight Operations Center</a:t>
            </a:r>
          </a:p>
          <a:p>
            <a:pPr eaLnBrk="1" hangingPunct="1">
              <a:buFont typeface="Arial" charset="0"/>
            </a:pPr>
            <a:r>
              <a:rPr lang="en-US" kern="1200" dirty="0">
                <a:cs typeface="Arial"/>
              </a:rPr>
              <a:t>CFR – Code of Federal Regulations</a:t>
            </a:r>
          </a:p>
          <a:p>
            <a:pPr eaLnBrk="1" hangingPunct="1">
              <a:buFont typeface="Arial" charset="0"/>
            </a:pPr>
            <a:r>
              <a:rPr lang="en-US" kern="1200" dirty="0">
                <a:cs typeface="Arial"/>
              </a:rPr>
              <a:t>CSS-</a:t>
            </a:r>
            <a:r>
              <a:rPr lang="en-US" kern="1200" dirty="0" err="1">
                <a:cs typeface="Arial"/>
              </a:rPr>
              <a:t>Wx</a:t>
            </a:r>
            <a:r>
              <a:rPr lang="en-US" kern="1200" dirty="0">
                <a:cs typeface="Arial"/>
              </a:rPr>
              <a:t>–FAA Common Support Services-Weather</a:t>
            </a:r>
          </a:p>
          <a:p>
            <a:pPr eaLnBrk="1" hangingPunct="1">
              <a:buFont typeface="Arial" charset="0"/>
            </a:pPr>
            <a:r>
              <a:rPr lang="en-US" kern="1200" dirty="0">
                <a:cs typeface="Arial"/>
              </a:rPr>
              <a:t>DLSP–Data Link Service Provider</a:t>
            </a:r>
          </a:p>
          <a:p>
            <a:pPr eaLnBrk="1" hangingPunct="1">
              <a:buFont typeface="Arial" charset="0"/>
            </a:pPr>
            <a:r>
              <a:rPr lang="en-US" kern="1200" dirty="0">
                <a:cs typeface="Arial"/>
              </a:rPr>
              <a:t>DMS–Data Management Service</a:t>
            </a:r>
          </a:p>
          <a:p>
            <a:pPr eaLnBrk="1" hangingPunct="1">
              <a:buFont typeface="Arial" charset="0"/>
            </a:pPr>
            <a:r>
              <a:rPr lang="en-US" kern="1200" dirty="0">
                <a:cs typeface="Arial"/>
              </a:rPr>
              <a:t>EFB–Electronic Flight Bag</a:t>
            </a:r>
          </a:p>
          <a:p>
            <a:pPr eaLnBrk="1" hangingPunct="1">
              <a:buFont typeface="Arial" charset="0"/>
            </a:pPr>
            <a:r>
              <a:rPr lang="en-US" kern="1200" dirty="0">
                <a:cs typeface="Arial"/>
              </a:rPr>
              <a:t>ERAU – Embry-Riddle Aeronautical University</a:t>
            </a:r>
          </a:p>
          <a:p>
            <a:pPr eaLnBrk="1" hangingPunct="1">
              <a:buFont typeface="Arial" charset="0"/>
            </a:pPr>
            <a:r>
              <a:rPr lang="en-US" kern="1200" dirty="0">
                <a:cs typeface="Arial"/>
              </a:rPr>
              <a:t>MET–Meteorological Information Services</a:t>
            </a:r>
          </a:p>
          <a:p>
            <a:pPr eaLnBrk="1" hangingPunct="1">
              <a:buFont typeface="Arial" charset="0"/>
            </a:pPr>
            <a:r>
              <a:rPr lang="en-US" kern="1200" dirty="0">
                <a:cs typeface="Arial"/>
              </a:rPr>
              <a:t>NAS – National Airspace System</a:t>
            </a:r>
          </a:p>
          <a:p>
            <a:pPr eaLnBrk="1" hangingPunct="1">
              <a:buFont typeface="Arial" charset="0"/>
            </a:pPr>
            <a:r>
              <a:rPr lang="en-US" kern="1200" dirty="0">
                <a:cs typeface="Arial"/>
              </a:rPr>
              <a:t>NESG – NAS Enterprise Security Gateway</a:t>
            </a:r>
          </a:p>
          <a:p>
            <a:pPr eaLnBrk="1" hangingPunct="1">
              <a:buFont typeface="Arial" charset="0"/>
            </a:pPr>
            <a:r>
              <a:rPr lang="en-US" kern="1200" dirty="0">
                <a:cs typeface="Arial"/>
              </a:rPr>
              <a:t>NPN – NextGen Prototyping Network</a:t>
            </a:r>
          </a:p>
          <a:p>
            <a:pPr eaLnBrk="1" hangingPunct="1">
              <a:buFont typeface="Arial" charset="0"/>
            </a:pPr>
            <a:endParaRPr lang="en-US" kern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5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1</a:t>
            </a:r>
            <a:endParaRPr lang="en-US" sz="25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876800" cy="1143000"/>
          </a:xfrm>
        </p:spPr>
        <p:txBody>
          <a:bodyPr/>
          <a:lstStyle/>
          <a:p>
            <a:r>
              <a:rPr lang="en-US" dirty="0" smtClean="0"/>
              <a:t>AAtS Overview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5765" y="1295400"/>
            <a:ext cx="8065827" cy="4503135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Aircraft Access to SWIM (AAtS</a:t>
            </a:r>
            <a:r>
              <a:rPr lang="en-US" sz="3000" dirty="0" smtClean="0"/>
              <a:t>)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 smtClean="0"/>
              <a:t>Uses </a:t>
            </a:r>
            <a:r>
              <a:rPr lang="en-US" dirty="0"/>
              <a:t>an IP Data Link to perform functions and collaborate/coordinate flight </a:t>
            </a:r>
            <a:r>
              <a:rPr lang="en-US" dirty="0" smtClean="0"/>
              <a:t>activities.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 smtClean="0"/>
              <a:t>Supports </a:t>
            </a:r>
            <a:r>
              <a:rPr lang="en-US" dirty="0"/>
              <a:t>global interoperability/harmonization with similar </a:t>
            </a:r>
            <a:r>
              <a:rPr lang="en-US" dirty="0" smtClean="0"/>
              <a:t>systems and capabilities.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Establishes airborne component of ground based SWIM Service Oriented Architecture (SOA)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Facilitates exchange of advisory level information among pilots and other National Airspace System (NAS) users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tx2">
                <a:lumMod val="20000"/>
                <a:lumOff val="80000"/>
              </a:schemeClr>
            </a:gs>
            <a:gs pos="24000">
              <a:schemeClr val="tx2">
                <a:lumMod val="40000"/>
                <a:lumOff val="60000"/>
              </a:schemeClr>
            </a:gs>
            <a:gs pos="74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Connector 104"/>
          <p:cNvCxnSpPr/>
          <p:nvPr/>
        </p:nvCxnSpPr>
        <p:spPr>
          <a:xfrm flipH="1" flipV="1">
            <a:off x="6877412" y="5749163"/>
            <a:ext cx="5254" cy="327714"/>
          </a:xfrm>
          <a:prstGeom prst="line">
            <a:avLst/>
          </a:prstGeom>
          <a:ln w="254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1366924" y="5791200"/>
            <a:ext cx="4676" cy="257094"/>
          </a:xfrm>
          <a:prstGeom prst="line">
            <a:avLst/>
          </a:prstGeom>
          <a:ln w="254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82989" y="5114143"/>
            <a:ext cx="7103531" cy="81956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923" y="734668"/>
            <a:ext cx="9034592" cy="5509538"/>
          </a:xfrm>
          <a:prstGeom prst="rect">
            <a:avLst/>
          </a:prstGeom>
          <a:blipFill dpi="0" rotWithShape="1">
            <a:blip r:embed="rId3">
              <a:alphaModFix amt="41000"/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2441" y="61749"/>
            <a:ext cx="6326704" cy="584775"/>
          </a:xfrm>
          <a:prstGeom prst="rect">
            <a:avLst/>
          </a:prstGeom>
          <a:noFill/>
          <a:effectLst>
            <a:glow rad="63500">
              <a:schemeClr val="accent1">
                <a:alpha val="75000"/>
              </a:schemeClr>
            </a:glow>
          </a:effectLst>
        </p:spPr>
        <p:txBody>
          <a:bodyPr wrap="square" rtlCol="0" anchor="b">
            <a:spAutoFit/>
          </a:bodyPr>
          <a:lstStyle/>
          <a:p>
            <a:pPr algn="ctr" defTabSz="457200"/>
            <a:r>
              <a:rPr lang="en-US" sz="32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AAtS</a:t>
            </a:r>
            <a:r>
              <a:rPr lang="en-US" sz="320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" y="878379"/>
            <a:ext cx="8227152" cy="5683635"/>
            <a:chOff x="159557" y="812797"/>
            <a:chExt cx="8227152" cy="5683635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1374081" y="4502030"/>
              <a:ext cx="0" cy="690188"/>
            </a:xfrm>
            <a:prstGeom prst="line">
              <a:avLst/>
            </a:prstGeom>
            <a:ln w="254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21" idx="2"/>
            </p:cNvCxnSpPr>
            <p:nvPr/>
          </p:nvCxnSpPr>
          <p:spPr>
            <a:xfrm flipV="1">
              <a:off x="4163996" y="4770741"/>
              <a:ext cx="0" cy="277820"/>
            </a:xfrm>
            <a:prstGeom prst="line">
              <a:avLst/>
            </a:prstGeom>
            <a:ln w="254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1964265" y="812797"/>
              <a:ext cx="5236633" cy="104139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  <a:alpha val="49000"/>
                  </a:schemeClr>
                </a:gs>
                <a:gs pos="35000">
                  <a:schemeClr val="accent1">
                    <a:tint val="37000"/>
                    <a:satMod val="300000"/>
                    <a:alpha val="49000"/>
                  </a:schemeClr>
                </a:gs>
                <a:gs pos="100000">
                  <a:schemeClr val="accent1">
                    <a:tint val="15000"/>
                    <a:satMod val="350000"/>
                    <a:alpha val="49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0000" dist="20000" dir="5400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1" name="Picture 10" descr="Screen shot 2014-05-05 at 3.57.20 P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3985" y="1007535"/>
              <a:ext cx="1051094" cy="699846"/>
            </a:xfrm>
            <a:prstGeom prst="roundRect">
              <a:avLst>
                <a:gd name="adj" fmla="val 4167"/>
              </a:avLst>
            </a:prstGeom>
            <a:noFill/>
            <a:ln w="38100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2" name="Picture 11" descr="Screen shot 2014-05-05 at 3.57.41 PM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2037" y="1007535"/>
              <a:ext cx="1060645" cy="699846"/>
            </a:xfrm>
            <a:prstGeom prst="roundRect">
              <a:avLst>
                <a:gd name="adj" fmla="val 4167"/>
              </a:avLst>
            </a:prstGeom>
            <a:noFill/>
            <a:ln w="38100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4" name="Picture 13" descr="Screen shot 2014-05-05 at 4.03.07 PM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9640" y="1007535"/>
              <a:ext cx="1063674" cy="699846"/>
            </a:xfrm>
            <a:prstGeom prst="roundRect">
              <a:avLst>
                <a:gd name="adj" fmla="val 4167"/>
              </a:avLst>
            </a:prstGeom>
            <a:noFill/>
            <a:ln w="38100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5" name="Picture 14" descr="Screen shot 2014-05-05 at 4.00.08 P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70271" y="1007535"/>
              <a:ext cx="1045195" cy="699846"/>
            </a:xfrm>
            <a:prstGeom prst="roundRect">
              <a:avLst>
                <a:gd name="adj" fmla="val 4167"/>
              </a:avLst>
            </a:prstGeom>
            <a:noFill/>
            <a:ln w="38100" cap="sq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21" name="Picture 20" descr="Screen shot 2014-05-05 at 4.21.28 PM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83758" y="3636208"/>
              <a:ext cx="1760476" cy="1134533"/>
            </a:xfrm>
            <a:prstGeom prst="rect">
              <a:avLst/>
            </a:prstGeom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3283757" y="3632142"/>
              <a:ext cx="1760476" cy="46166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6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>
                  <a:solidFill>
                    <a:prstClr val="white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NAS Boundary Protection Services</a:t>
              </a:r>
            </a:p>
          </p:txBody>
        </p:sp>
        <p:pic>
          <p:nvPicPr>
            <p:cNvPr id="23" name="Picture 22" descr="Screen shot 2014-02-02 at 10.21.46 AM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03158" y="3636375"/>
              <a:ext cx="1573332" cy="1155533"/>
            </a:xfrm>
            <a:prstGeom prst="rect">
              <a:avLst/>
            </a:prstGeom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6103157" y="3637699"/>
              <a:ext cx="1573333" cy="27699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  <a:alpha val="65000"/>
                  </a:schemeClr>
                </a:gs>
                <a:gs pos="35000">
                  <a:schemeClr val="accent1">
                    <a:tint val="37000"/>
                    <a:satMod val="300000"/>
                    <a:alpha val="65000"/>
                  </a:schemeClr>
                </a:gs>
                <a:gs pos="100000">
                  <a:schemeClr val="accent1">
                    <a:tint val="15000"/>
                    <a:satMod val="350000"/>
                    <a:alpha val="6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51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>
                  <a:solidFill>
                    <a:prstClr val="white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AOC / FOC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88775" y="2444309"/>
              <a:ext cx="1597934" cy="469359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91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400" dirty="0">
                  <a:solidFill>
                    <a:srgbClr val="FFFF00"/>
                  </a:solidFill>
                  <a:latin typeface="Arial"/>
                  <a:cs typeface="Arial"/>
                </a:rPr>
                <a:t>AOC / FOC</a:t>
              </a:r>
            </a:p>
            <a:p>
              <a:pPr algn="ctr" defTabSz="457200"/>
              <a:r>
                <a:rPr lang="en-US" sz="1050" dirty="0">
                  <a:solidFill>
                    <a:prstClr val="black"/>
                  </a:solidFill>
                  <a:latin typeface="Arial"/>
                  <a:cs typeface="Arial"/>
                </a:rPr>
                <a:t>Data Link Voice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57939" y="2142182"/>
              <a:ext cx="2085464" cy="630942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  <a:outerShdw blurRad="50800" dist="38100" dir="2700000">
                <a:srgbClr val="000000">
                  <a:alpha val="91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400" dirty="0">
                  <a:solidFill>
                    <a:srgbClr val="FFFF00"/>
                  </a:solidFill>
                  <a:latin typeface="Arial"/>
                  <a:cs typeface="Arial"/>
                </a:rPr>
                <a:t>Command &amp; Control</a:t>
              </a:r>
            </a:p>
            <a:p>
              <a:pPr algn="ctr" defTabSz="457200"/>
              <a:r>
                <a:rPr lang="en-US" sz="1050" dirty="0">
                  <a:solidFill>
                    <a:prstClr val="black"/>
                  </a:solidFill>
                  <a:latin typeface="Arial"/>
                  <a:cs typeface="Arial"/>
                </a:rPr>
                <a:t>Voice, Data </a:t>
              </a:r>
              <a:r>
                <a:rPr lang="en-US" sz="1050" dirty="0" err="1">
                  <a:solidFill>
                    <a:prstClr val="black"/>
                  </a:solidFill>
                  <a:latin typeface="Arial"/>
                  <a:cs typeface="Arial"/>
                </a:rPr>
                <a:t>Comm</a:t>
              </a:r>
              <a:r>
                <a:rPr lang="en-US" sz="1050" dirty="0">
                  <a:solidFill>
                    <a:prstClr val="black"/>
                  </a:solidFill>
                  <a:latin typeface="Arial"/>
                  <a:cs typeface="Arial"/>
                </a:rPr>
                <a:t>, </a:t>
              </a:r>
            </a:p>
            <a:p>
              <a:pPr algn="ctr" defTabSz="457200"/>
              <a:r>
                <a:rPr lang="en-US" sz="1050" dirty="0">
                  <a:solidFill>
                    <a:prstClr val="black"/>
                  </a:solidFill>
                  <a:latin typeface="Arial"/>
                  <a:cs typeface="Arial"/>
                </a:rPr>
                <a:t>ADS-B, ADS-C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315447" y="2532194"/>
              <a:ext cx="1413215" cy="461665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91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dirty="0">
                  <a:solidFill>
                    <a:prstClr val="black"/>
                  </a:solidFill>
                  <a:latin typeface="Arial"/>
                  <a:cs typeface="Arial"/>
                </a:rPr>
                <a:t>Service Management</a:t>
              </a:r>
              <a:endParaRPr lang="en-US" sz="105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987717" y="1973710"/>
              <a:ext cx="2175079" cy="5232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91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400" dirty="0">
                  <a:solidFill>
                    <a:srgbClr val="FFFF00"/>
                  </a:solidFill>
                  <a:latin typeface="Arial"/>
                  <a:cs typeface="Arial"/>
                </a:rPr>
                <a:t>Advisory Commercial </a:t>
              </a:r>
            </a:p>
            <a:p>
              <a:pPr algn="ctr" defTabSz="457200"/>
              <a:r>
                <a:rPr lang="en-US" sz="1400" dirty="0">
                  <a:solidFill>
                    <a:srgbClr val="FFFF00"/>
                  </a:solidFill>
                  <a:latin typeface="Arial"/>
                  <a:cs typeface="Arial"/>
                </a:rPr>
                <a:t>Data Link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0626" y="5982712"/>
              <a:ext cx="1705991" cy="49244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  <a:alpha val="70000"/>
                  </a:schemeClr>
                </a:gs>
                <a:gs pos="35000">
                  <a:schemeClr val="accent1">
                    <a:tint val="37000"/>
                    <a:satMod val="300000"/>
                    <a:alpha val="70000"/>
                  </a:schemeClr>
                </a:gs>
                <a:gs pos="100000">
                  <a:schemeClr val="accent1">
                    <a:tint val="15000"/>
                    <a:satMod val="350000"/>
                    <a:alpha val="7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>
                  <a:shade val="95000"/>
                  <a:satMod val="105000"/>
                  <a:alpha val="79000"/>
                </a:schemeClr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dirty="0">
                  <a:solidFill>
                    <a:prstClr val="black"/>
                  </a:solidFill>
                  <a:latin typeface="Arial"/>
                  <a:cs typeface="Arial"/>
                </a:rPr>
                <a:t>Weather Information</a:t>
              </a:r>
            </a:p>
            <a:p>
              <a:pPr algn="ctr" defTabSz="457200"/>
              <a:r>
                <a:rPr lang="en-US" sz="1400" dirty="0">
                  <a:solidFill>
                    <a:prstClr val="black"/>
                  </a:solidFill>
                  <a:latin typeface="Arial"/>
                  <a:cs typeface="Arial"/>
                </a:rPr>
                <a:t>Sources</a:t>
              </a:r>
              <a:endParaRPr lang="en-US" sz="1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49359" y="5993549"/>
              <a:ext cx="1945196" cy="49244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  <a:alpha val="70000"/>
                  </a:schemeClr>
                </a:gs>
                <a:gs pos="35000">
                  <a:schemeClr val="accent1">
                    <a:tint val="37000"/>
                    <a:satMod val="300000"/>
                    <a:alpha val="70000"/>
                  </a:schemeClr>
                </a:gs>
                <a:gs pos="100000">
                  <a:schemeClr val="accent1">
                    <a:tint val="15000"/>
                    <a:satMod val="350000"/>
                    <a:alpha val="7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>
                  <a:shade val="95000"/>
                  <a:satMod val="105000"/>
                  <a:alpha val="79000"/>
                </a:schemeClr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dirty="0">
                  <a:solidFill>
                    <a:prstClr val="black"/>
                  </a:solidFill>
                  <a:latin typeface="Arial"/>
                  <a:cs typeface="Arial"/>
                </a:rPr>
                <a:t>Aeronautical Information</a:t>
              </a:r>
            </a:p>
            <a:p>
              <a:pPr algn="ctr" defTabSz="457200"/>
              <a:r>
                <a:rPr lang="en-US" sz="1400" dirty="0">
                  <a:solidFill>
                    <a:prstClr val="black"/>
                  </a:solidFill>
                  <a:latin typeface="Arial"/>
                  <a:cs typeface="Arial"/>
                </a:rPr>
                <a:t>Sources</a:t>
              </a:r>
              <a:endParaRPr lang="en-US" sz="11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37082" y="6003989"/>
              <a:ext cx="1705991" cy="49244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  <a:alpha val="70000"/>
                  </a:schemeClr>
                </a:gs>
                <a:gs pos="35000">
                  <a:schemeClr val="accent1">
                    <a:tint val="37000"/>
                    <a:satMod val="300000"/>
                    <a:alpha val="70000"/>
                  </a:schemeClr>
                </a:gs>
                <a:gs pos="100000">
                  <a:schemeClr val="accent1">
                    <a:tint val="15000"/>
                    <a:satMod val="350000"/>
                    <a:alpha val="7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>
                  <a:shade val="95000"/>
                  <a:satMod val="105000"/>
                  <a:alpha val="79000"/>
                </a:schemeClr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dirty="0">
                  <a:solidFill>
                    <a:prstClr val="black"/>
                  </a:solidFill>
                  <a:latin typeface="Arial"/>
                  <a:cs typeface="Arial"/>
                </a:rPr>
                <a:t>Flight Information</a:t>
              </a:r>
            </a:p>
            <a:p>
              <a:pPr algn="ctr" defTabSz="457200"/>
              <a:r>
                <a:rPr lang="en-US" sz="1400" dirty="0">
                  <a:solidFill>
                    <a:prstClr val="black"/>
                  </a:solidFill>
                  <a:latin typeface="Arial"/>
                  <a:cs typeface="Arial"/>
                </a:rPr>
                <a:t>Sources</a:t>
              </a:r>
              <a:endParaRPr lang="en-US" sz="1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pic>
          <p:nvPicPr>
            <p:cNvPr id="43" name="Picture 42" descr="air-traffic-control-sfo-nasaa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2879" y="3640675"/>
              <a:ext cx="1846896" cy="1134533"/>
            </a:xfrm>
            <a:prstGeom prst="rect">
              <a:avLst/>
            </a:prstGeom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3207557" y="2592014"/>
              <a:ext cx="2012418" cy="27699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  <a:alpha val="70000"/>
                  </a:schemeClr>
                </a:gs>
                <a:gs pos="35000">
                  <a:schemeClr val="accent1">
                    <a:tint val="37000"/>
                    <a:satMod val="300000"/>
                    <a:alpha val="70000"/>
                  </a:schemeClr>
                </a:gs>
                <a:gs pos="100000">
                  <a:schemeClr val="accent1">
                    <a:tint val="15000"/>
                    <a:satMod val="350000"/>
                    <a:alpha val="7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>
                  <a:shade val="95000"/>
                  <a:satMod val="105000"/>
                  <a:alpha val="0"/>
                </a:schemeClr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>
                  <a:solidFill>
                    <a:srgbClr val="000000">
                      <a:alpha val="70000"/>
                    </a:srgbClr>
                  </a:solidFill>
                  <a:latin typeface="Arial"/>
                  <a:cs typeface="Arial"/>
                </a:rPr>
                <a:t>Third Party DMS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H="1">
              <a:off x="1659469" y="1880811"/>
              <a:ext cx="1394297" cy="1717461"/>
            </a:xfrm>
            <a:prstGeom prst="straightConnector1">
              <a:avLst/>
            </a:prstGeom>
            <a:ln>
              <a:solidFill>
                <a:srgbClr val="FFFFFF"/>
              </a:solidFill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endCxn id="23" idx="0"/>
            </p:cNvCxnSpPr>
            <p:nvPr/>
          </p:nvCxnSpPr>
          <p:spPr>
            <a:xfrm>
              <a:off x="6104470" y="1871131"/>
              <a:ext cx="785354" cy="1765244"/>
            </a:xfrm>
            <a:prstGeom prst="straightConnector1">
              <a:avLst/>
            </a:prstGeom>
            <a:ln>
              <a:solidFill>
                <a:srgbClr val="FFFFFF"/>
              </a:solidFill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>
              <a:off x="3743251" y="3247719"/>
              <a:ext cx="763129" cy="5716"/>
            </a:xfrm>
            <a:prstGeom prst="straightConnector1">
              <a:avLst/>
            </a:prstGeom>
            <a:ln>
              <a:solidFill>
                <a:srgbClr val="FFFFFF"/>
              </a:solidFill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6200000" flipH="1">
              <a:off x="3760209" y="2233217"/>
              <a:ext cx="713389" cy="4207"/>
            </a:xfrm>
            <a:prstGeom prst="straightConnector1">
              <a:avLst/>
            </a:prstGeom>
            <a:ln>
              <a:solidFill>
                <a:srgbClr val="FFFFFF"/>
              </a:solidFill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5112557" y="4211560"/>
              <a:ext cx="909497" cy="7676"/>
            </a:xfrm>
            <a:prstGeom prst="straightConnector1">
              <a:avLst/>
            </a:prstGeom>
            <a:ln>
              <a:solidFill>
                <a:srgbClr val="FFFFFF"/>
              </a:solidFill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endCxn id="24" idx="1"/>
            </p:cNvCxnSpPr>
            <p:nvPr/>
          </p:nvCxnSpPr>
          <p:spPr>
            <a:xfrm>
              <a:off x="5012267" y="2869013"/>
              <a:ext cx="1090890" cy="907186"/>
            </a:xfrm>
            <a:prstGeom prst="straightConnector1">
              <a:avLst/>
            </a:prstGeom>
            <a:ln>
              <a:solidFill>
                <a:srgbClr val="FFFFFF"/>
              </a:solidFill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88157" y="3632368"/>
              <a:ext cx="1851618" cy="46166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  <a:alpha val="60000"/>
                  </a:schemeClr>
                </a:gs>
                <a:gs pos="35000">
                  <a:schemeClr val="accent1">
                    <a:tint val="37000"/>
                    <a:satMod val="300000"/>
                    <a:alpha val="60000"/>
                  </a:schemeClr>
                </a:gs>
                <a:gs pos="100000">
                  <a:schemeClr val="accent1">
                    <a:tint val="15000"/>
                    <a:satMod val="350000"/>
                    <a:alpha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>
                  <a:solidFill>
                    <a:prstClr val="white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Air Traffic Management Systems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9557" y="5227508"/>
              <a:ext cx="7864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400" i="1" dirty="0">
                  <a:solidFill>
                    <a:prstClr val="black"/>
                  </a:solidFill>
                  <a:latin typeface="Arial"/>
                  <a:cs typeface="Arial"/>
                </a:rPr>
                <a:t>SWIM SOA Messaging Infrastructure</a:t>
              </a:r>
            </a:p>
          </p:txBody>
        </p:sp>
      </p:grpSp>
      <p:pic>
        <p:nvPicPr>
          <p:cNvPr id="3" name="Picture 2" descr="satellite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35" y="987364"/>
            <a:ext cx="1392083" cy="770338"/>
          </a:xfrm>
          <a:prstGeom prst="rect">
            <a:avLst/>
          </a:prstGeom>
        </p:spPr>
      </p:pic>
      <p:pic>
        <p:nvPicPr>
          <p:cNvPr id="4" name="Picture 3" descr="satellit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772" y="384914"/>
            <a:ext cx="1042084" cy="986930"/>
          </a:xfrm>
          <a:prstGeom prst="rect">
            <a:avLst/>
          </a:prstGeom>
        </p:spPr>
      </p:pic>
      <p:pic>
        <p:nvPicPr>
          <p:cNvPr id="13" name="Picture 12" descr="tow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20" y="6238807"/>
            <a:ext cx="174656" cy="543220"/>
          </a:xfrm>
          <a:prstGeom prst="rect">
            <a:avLst/>
          </a:prstGeom>
        </p:spPr>
      </p:pic>
      <p:pic>
        <p:nvPicPr>
          <p:cNvPr id="44" name="Picture 43" descr="tow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441" y="2235320"/>
            <a:ext cx="105190" cy="327166"/>
          </a:xfrm>
          <a:prstGeom prst="rect">
            <a:avLst/>
          </a:prstGeom>
        </p:spPr>
      </p:pic>
      <p:pic>
        <p:nvPicPr>
          <p:cNvPr id="45" name="Picture 44" descr="towe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03" y="2576331"/>
            <a:ext cx="178382" cy="554811"/>
          </a:xfrm>
          <a:prstGeom prst="rect">
            <a:avLst/>
          </a:prstGeom>
        </p:spPr>
      </p:pic>
      <p:pic>
        <p:nvPicPr>
          <p:cNvPr id="46" name="Picture 45" descr="towe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18" y="4474389"/>
            <a:ext cx="178382" cy="5548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3786797">
            <a:off x="7378768" y="1266501"/>
            <a:ext cx="581641" cy="606862"/>
            <a:chOff x="7353356" y="575715"/>
            <a:chExt cx="680942" cy="808153"/>
          </a:xfrm>
        </p:grpSpPr>
        <p:sp>
          <p:nvSpPr>
            <p:cNvPr id="6" name="Arc 5"/>
            <p:cNvSpPr/>
            <p:nvPr/>
          </p:nvSpPr>
          <p:spPr>
            <a:xfrm rot="21140302">
              <a:off x="7420497" y="701027"/>
              <a:ext cx="515190" cy="682841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Arc 52"/>
            <p:cNvSpPr/>
            <p:nvPr/>
          </p:nvSpPr>
          <p:spPr>
            <a:xfrm rot="21095596">
              <a:off x="7455638" y="575715"/>
              <a:ext cx="578660" cy="757781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Arc 53"/>
            <p:cNvSpPr/>
            <p:nvPr/>
          </p:nvSpPr>
          <p:spPr>
            <a:xfrm>
              <a:off x="7353356" y="836165"/>
              <a:ext cx="458686" cy="448223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 rot="9386384">
            <a:off x="7768078" y="1520223"/>
            <a:ext cx="581641" cy="606862"/>
            <a:chOff x="7353356" y="575715"/>
            <a:chExt cx="680942" cy="808153"/>
          </a:xfrm>
        </p:grpSpPr>
        <p:sp>
          <p:nvSpPr>
            <p:cNvPr id="56" name="Arc 55"/>
            <p:cNvSpPr/>
            <p:nvPr/>
          </p:nvSpPr>
          <p:spPr>
            <a:xfrm rot="21140302">
              <a:off x="7420497" y="701027"/>
              <a:ext cx="515190" cy="682841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Arc 56"/>
            <p:cNvSpPr/>
            <p:nvPr/>
          </p:nvSpPr>
          <p:spPr>
            <a:xfrm rot="21095596">
              <a:off x="7455638" y="575715"/>
              <a:ext cx="578660" cy="757781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Arc 58"/>
            <p:cNvSpPr/>
            <p:nvPr/>
          </p:nvSpPr>
          <p:spPr>
            <a:xfrm>
              <a:off x="7353356" y="836165"/>
              <a:ext cx="458686" cy="448223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27698"/>
            <a:ext cx="10953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1855">
            <a:off x="1033631" y="996560"/>
            <a:ext cx="4762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Straight Arrow Connector 61"/>
          <p:cNvCxnSpPr/>
          <p:nvPr/>
        </p:nvCxnSpPr>
        <p:spPr>
          <a:xfrm flipV="1">
            <a:off x="7735916" y="4269056"/>
            <a:ext cx="451533" cy="16172"/>
          </a:xfrm>
          <a:prstGeom prst="straightConnector1">
            <a:avLst/>
          </a:prstGeom>
          <a:ln>
            <a:solidFill>
              <a:srgbClr val="FFFFFF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275" y="3673434"/>
            <a:ext cx="1105906" cy="1105906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 rot="20654855">
            <a:off x="7630822" y="4498668"/>
            <a:ext cx="1871025" cy="33855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blurRad="50800" dist="38100" dir="2700000">
              <a:srgbClr val="000000">
                <a:alpha val="91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>
                <a:solidFill>
                  <a:srgbClr val="FFFF00"/>
                </a:solidFill>
                <a:latin typeface="Arial"/>
                <a:cs typeface="Arial"/>
              </a:rPr>
              <a:t>Data Fusion</a:t>
            </a: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6882666" y="4857490"/>
            <a:ext cx="626" cy="400310"/>
          </a:xfrm>
          <a:prstGeom prst="line">
            <a:avLst/>
          </a:prstGeom>
          <a:ln w="254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1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>
                <a:solidFill>
                  <a:prstClr val="black"/>
                </a:solidFill>
              </a:rPr>
              <a:t>5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6019800" cy="941696"/>
          </a:xfrm>
        </p:spPr>
        <p:txBody>
          <a:bodyPr>
            <a:noAutofit/>
          </a:bodyPr>
          <a:lstStyle/>
          <a:p>
            <a:r>
              <a:rPr lang="en-US" sz="3600" dirty="0" smtClean="0"/>
              <a:t>Operational Node Descriptions</a:t>
            </a:r>
            <a:br>
              <a:rPr lang="en-US" sz="3600" dirty="0" smtClean="0"/>
            </a:br>
            <a:r>
              <a:rPr lang="en-US" sz="1400" dirty="0" smtClean="0"/>
              <a:t>From </a:t>
            </a:r>
            <a:r>
              <a:rPr lang="en-US" sz="1400" dirty="0" err="1" smtClean="0"/>
              <a:t>AAtS</a:t>
            </a:r>
            <a:r>
              <a:rPr lang="en-US" sz="1400" dirty="0" smtClean="0"/>
              <a:t> Mid-Term Architecture Document</a:t>
            </a:r>
            <a:endParaRPr lang="en-US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748022"/>
              </p:ext>
            </p:extLst>
          </p:nvPr>
        </p:nvGraphicFramePr>
        <p:xfrm>
          <a:off x="0" y="838200"/>
          <a:ext cx="91440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7772400"/>
              </a:tblGrid>
              <a:tr h="2320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</a:tr>
              <a:tr h="6537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Aircraft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aircraft in an AAtS context is a consumer and provider of data that is exchanged with NAS Data Service Providers through the Data Link Service Provider, DMS Provider, and SWIM </a:t>
                      </a:r>
                    </a:p>
                    <a:p>
                      <a:endParaRPr lang="en-US" sz="1000" dirty="0" smtClean="0"/>
                    </a:p>
                    <a:p>
                      <a:pPr eaLnBrk="1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Aircraft Equipment:</a:t>
                      </a:r>
                    </a:p>
                    <a:p>
                      <a:pPr lvl="1" eaLnBrk="1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-Electronic Flight Bag (EFB) Device</a:t>
                      </a:r>
                    </a:p>
                    <a:p>
                      <a:pPr lvl="1" eaLnBrk="1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-Apple iPad,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NavAero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(Windows XP)</a:t>
                      </a:r>
                    </a:p>
                    <a:p>
                      <a:pPr lvl="1" eaLnBrk="1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Jeppesen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Flight Deck Pro Application</a:t>
                      </a:r>
                    </a:p>
                  </a:txBody>
                  <a:tcPr/>
                </a:tc>
              </a:tr>
              <a:tr h="6984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Link Service Provider (DLSP)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This node provides the wireless data link that enables the aircraft to communicate with the DMS Provider. </a:t>
                      </a:r>
                    </a:p>
                    <a:p>
                      <a:endParaRPr lang="en-US" sz="1000" dirty="0" smtClean="0"/>
                    </a:p>
                    <a:p>
                      <a:pPr eaLnBrk="1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Link Service Provider (DLSP)</a:t>
                      </a:r>
                    </a:p>
                    <a:p>
                      <a:pPr lvl="1" eaLnBrk="1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either be terrestrial based or satellite based</a:t>
                      </a:r>
                    </a:p>
                    <a:p>
                      <a:pPr lvl="1" eaLnBrk="1" hangingPunct="1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AirCell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Gogo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Panasonic, Row 44, Iridium, Inmarsat</a:t>
                      </a:r>
                    </a:p>
                  </a:txBody>
                  <a:tcPr/>
                </a:tc>
              </a:tr>
              <a:tr h="10085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Data Management Service (DMS)</a:t>
                      </a:r>
                    </a:p>
                    <a:p>
                      <a:r>
                        <a:rPr lang="en-US" sz="1400" dirty="0" smtClean="0"/>
                        <a:t>Provider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node manages the communications links with the aircraft and SWIM, validates and filters data flowing in both directions, and monitors network performance. </a:t>
                      </a:r>
                    </a:p>
                    <a:p>
                      <a:pPr eaLnBrk="1" hangingPunct="1"/>
                      <a:endParaRPr lang="en-US" sz="1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eaLnBrk="1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AAtS Data Management Service (DMS)</a:t>
                      </a:r>
                    </a:p>
                    <a:p>
                      <a:pPr lvl="1" eaLnBrk="1" hangingPunct="1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Utilizes the Advanced Messaging Queuing Protocol (AMQP)</a:t>
                      </a:r>
                    </a:p>
                  </a:txBody>
                  <a:tcPr/>
                </a:tc>
              </a:tr>
              <a:tr h="6696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AOC/FOC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This node manages the initial subscription and data request configurations for the aircraft and monitors data that is sent to the aircraft. </a:t>
                      </a:r>
                      <a:r>
                        <a:rPr lang="en-US" sz="1400" dirty="0" err="1" smtClean="0"/>
                        <a:t>AAtS</a:t>
                      </a:r>
                      <a:r>
                        <a:rPr lang="en-US" sz="1400" dirty="0" smtClean="0"/>
                        <a:t> is not a primary provider of NAS Data Service Provider information to the AOC/FOC. That information comes through other channels </a:t>
                      </a:r>
                      <a:endParaRPr lang="en-US" sz="1400" dirty="0"/>
                    </a:p>
                  </a:txBody>
                  <a:tcPr/>
                </a:tc>
              </a:tr>
              <a:tr h="4940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SWIM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This node enables the DMS Provider to connect to SWIM and further to connect to SWIM-enabled NAS Data Service Providers.</a:t>
                      </a:r>
                      <a:endParaRPr lang="en-US" sz="1400" dirty="0"/>
                    </a:p>
                  </a:txBody>
                  <a:tcPr/>
                </a:tc>
              </a:tr>
              <a:tr h="51090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NAS Data Service Provider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This node represents SWIM-enabled NAS programs, e.g. Weather, Aeronautical, and Air Traffic Management, that have published data services that can be consumed by </a:t>
                      </a:r>
                      <a:r>
                        <a:rPr lang="en-US" sz="1400" dirty="0" err="1" smtClean="0"/>
                        <a:t>AAtS</a:t>
                      </a:r>
                      <a:r>
                        <a:rPr lang="en-US" sz="1400" dirty="0" smtClean="0"/>
                        <a:t>.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68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>
                <a:solidFill>
                  <a:prstClr val="black"/>
                </a:solidFill>
              </a:rPr>
              <a:t>6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52613"/>
            <a:ext cx="5943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dirty="0"/>
              <a:t>AAtS Demonstrations - Phase 1</a:t>
            </a:r>
            <a:br>
              <a:rPr lang="en-US" sz="3200" dirty="0"/>
            </a:br>
            <a:r>
              <a:rPr lang="en-US" sz="3200" dirty="0"/>
              <a:t>NAS to Aircraft Data Distribution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501254"/>
            <a:ext cx="8610600" cy="462443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2400" b="1" dirty="0" smtClean="0">
                <a:solidFill>
                  <a:srgbClr val="00B050"/>
                </a:solidFill>
              </a:rPr>
              <a:t>COMPLETE</a:t>
            </a:r>
            <a:endParaRPr lang="en-US" sz="2400" dirty="0" smtClean="0">
              <a:solidFill>
                <a:srgbClr val="00B050"/>
              </a:solidFill>
            </a:endParaRP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400" dirty="0"/>
              <a:t>Traditional Uplink of SWIM Enabled NAS Services Data via DMS Consumption (Outbound from NAS)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400" dirty="0"/>
              <a:t>Conforms to Existing and Developing Data Link Operational Use Policies, Processes and </a:t>
            </a:r>
            <a:r>
              <a:rPr lang="en-US" sz="2400" dirty="0" smtClean="0"/>
              <a:t>Standards</a:t>
            </a:r>
          </a:p>
          <a:p>
            <a:pPr lvl="1"/>
            <a:endParaRPr lang="en-US" sz="2100" dirty="0"/>
          </a:p>
          <a:p>
            <a:pPr marL="342900" lvl="1" indent="-342900">
              <a:buSzTx/>
              <a:buFont typeface="Arial" charset="0"/>
              <a:buChar char="•"/>
            </a:pPr>
            <a:r>
              <a:rPr lang="en-US" sz="2400" dirty="0"/>
              <a:t>Phase 1 AAtS demonstrations have utilized the following standards: Aeronautical Information Exchange Model (AIXM) and Weather Information Exchange Model (WXXM).</a:t>
            </a:r>
          </a:p>
          <a:p>
            <a:endParaRPr lang="en-US" sz="2500" dirty="0"/>
          </a:p>
          <a:p>
            <a:pPr lvl="1"/>
            <a:endParaRPr lang="en-US" sz="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1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>
                <a:solidFill>
                  <a:prstClr val="black"/>
                </a:solidFill>
              </a:rPr>
              <a:t>7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1" y="52612"/>
            <a:ext cx="5867400" cy="13951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dirty="0"/>
              <a:t>AAtS Demonstrations </a:t>
            </a:r>
            <a:r>
              <a:rPr lang="en-US" sz="3200" dirty="0" smtClean="0"/>
              <a:t>– </a:t>
            </a:r>
            <a:br>
              <a:rPr lang="en-US" sz="3200" dirty="0" smtClean="0"/>
            </a:br>
            <a:r>
              <a:rPr lang="en-US" sz="3200" dirty="0" smtClean="0"/>
              <a:t>Phase 2 “IP Data Link”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NAS and Aircraft Data Exchange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7546" y="1524000"/>
            <a:ext cx="8747690" cy="46016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1" indent="-342900">
              <a:lnSpc>
                <a:spcPct val="80000"/>
              </a:lnSpc>
              <a:buSzTx/>
              <a:buFont typeface="Arial" charset="0"/>
              <a:buChar char="•"/>
            </a:pPr>
            <a:r>
              <a:rPr lang="en-US" sz="2500" dirty="0"/>
              <a:t>Aircraft information will be sent to SWIM with a focus on the incorporation of the Flight Information Exchange Model (FIXM) standard while continuing use of AIXM and WXXM data </a:t>
            </a:r>
            <a:r>
              <a:rPr lang="en-US" sz="2500" dirty="0" smtClean="0"/>
              <a:t>standards.</a:t>
            </a:r>
          </a:p>
          <a:p>
            <a:pPr marL="857250" lvl="2" indent="-457200">
              <a:lnSpc>
                <a:spcPct val="80000"/>
              </a:lnSpc>
              <a:buFont typeface="Calibri" panose="020F0502020204030204" pitchFamily="34" charset="0"/>
              <a:buChar char="‒"/>
            </a:pPr>
            <a:r>
              <a:rPr lang="en-US" dirty="0"/>
              <a:t>SWIM Enabled NAS Services Exchange Information via the DMS</a:t>
            </a:r>
          </a:p>
          <a:p>
            <a:pPr>
              <a:lnSpc>
                <a:spcPct val="80000"/>
              </a:lnSpc>
            </a:pPr>
            <a:endParaRPr lang="en-US" sz="2500" dirty="0" smtClean="0"/>
          </a:p>
          <a:p>
            <a:pPr>
              <a:lnSpc>
                <a:spcPct val="80000"/>
              </a:lnSpc>
            </a:pPr>
            <a:r>
              <a:rPr lang="en-US" sz="2500" dirty="0" smtClean="0"/>
              <a:t>Data </a:t>
            </a:r>
            <a:r>
              <a:rPr lang="en-US" sz="2500" dirty="0"/>
              <a:t>link </a:t>
            </a:r>
            <a:r>
              <a:rPr lang="en-US" sz="2500" dirty="0" smtClean="0"/>
              <a:t>2-way Operational </a:t>
            </a:r>
            <a:r>
              <a:rPr lang="en-US" sz="2500" dirty="0"/>
              <a:t>Uses, Policies, Processes and Standards </a:t>
            </a:r>
            <a:r>
              <a:rPr lang="en-US" sz="2500" dirty="0" smtClean="0"/>
              <a:t>Continue to Evolve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4042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096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 dirty="0"/>
              <a:t>AAtS Phase </a:t>
            </a:r>
            <a:r>
              <a:rPr lang="en-US" sz="3600" dirty="0" smtClean="0"/>
              <a:t>2- </a:t>
            </a:r>
            <a:br>
              <a:rPr lang="en-US" sz="3600" dirty="0" smtClean="0"/>
            </a:br>
            <a:r>
              <a:rPr lang="en-US" sz="3600" dirty="0" smtClean="0"/>
              <a:t>Demonstration </a:t>
            </a:r>
            <a:r>
              <a:rPr lang="en-US" sz="3600" dirty="0"/>
              <a:t>Teams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199" cy="4144963"/>
          </a:xfrm>
        </p:spPr>
        <p:txBody>
          <a:bodyPr>
            <a:normAutofit/>
          </a:bodyPr>
          <a:lstStyle/>
          <a:p>
            <a:r>
              <a:rPr lang="en-US" sz="2800" kern="1200" dirty="0">
                <a:latin typeface="Arial"/>
                <a:cs typeface="Arial"/>
              </a:rPr>
              <a:t>Team 1 – Business Jets (14 CFR Part 135/91)</a:t>
            </a:r>
          </a:p>
          <a:p>
            <a:pPr marL="800100" lvl="2">
              <a:buClrTx/>
            </a:pPr>
            <a:r>
              <a:rPr lang="en-US" sz="1800" kern="1200" dirty="0" err="1" smtClean="0">
                <a:latin typeface="Arial"/>
                <a:ea typeface="+mn-ea"/>
                <a:cs typeface="Arial"/>
              </a:rPr>
              <a:t>FlexJet</a:t>
            </a:r>
            <a:r>
              <a:rPr lang="en-US" sz="1800" kern="1200" dirty="0" smtClean="0">
                <a:latin typeface="Arial"/>
                <a:ea typeface="+mn-ea"/>
                <a:cs typeface="Arial"/>
              </a:rPr>
              <a:t> / Flight Options</a:t>
            </a:r>
          </a:p>
          <a:p>
            <a:pPr marL="800100" lvl="2">
              <a:buClrTx/>
            </a:pPr>
            <a:r>
              <a:rPr lang="en-US" sz="1800" dirty="0" smtClean="0">
                <a:latin typeface="Arial"/>
                <a:cs typeface="Arial"/>
              </a:rPr>
              <a:t>Boeing Executive Fleet</a:t>
            </a:r>
            <a:endParaRPr lang="en-US" sz="1800" kern="1200" dirty="0">
              <a:latin typeface="Arial"/>
              <a:ea typeface="+mn-ea"/>
              <a:cs typeface="Arial"/>
            </a:endParaRPr>
          </a:p>
          <a:p>
            <a:r>
              <a:rPr lang="en-US" sz="2800" kern="1200" dirty="0" smtClean="0">
                <a:latin typeface="Arial"/>
                <a:cs typeface="Arial"/>
              </a:rPr>
              <a:t>Team </a:t>
            </a:r>
            <a:r>
              <a:rPr lang="en-US" sz="2800" kern="1200" dirty="0">
                <a:latin typeface="Arial"/>
                <a:cs typeface="Arial"/>
              </a:rPr>
              <a:t>2 – Commercial Airlines (14 CFR Part 121)</a:t>
            </a:r>
          </a:p>
          <a:p>
            <a:pPr marL="800100" lvl="2">
              <a:buClrTx/>
            </a:pPr>
            <a:r>
              <a:rPr lang="en-US" sz="1800" kern="1200" dirty="0">
                <a:latin typeface="Arial"/>
                <a:ea typeface="+mn-ea"/>
                <a:cs typeface="Arial"/>
              </a:rPr>
              <a:t>Virgin </a:t>
            </a:r>
            <a:r>
              <a:rPr lang="en-US" sz="1800" kern="1200" dirty="0" smtClean="0">
                <a:latin typeface="Arial"/>
                <a:ea typeface="+mn-ea"/>
                <a:cs typeface="Arial"/>
              </a:rPr>
              <a:t>America</a:t>
            </a:r>
            <a:endParaRPr lang="en-US" sz="1800" kern="1200" dirty="0">
              <a:latin typeface="Arial"/>
              <a:ea typeface="+mn-ea"/>
              <a:cs typeface="Arial"/>
            </a:endParaRPr>
          </a:p>
          <a:p>
            <a:r>
              <a:rPr lang="en-US" sz="2800" kern="1200" dirty="0">
                <a:latin typeface="Arial"/>
                <a:cs typeface="Arial"/>
              </a:rPr>
              <a:t>Federal Aviation Administration</a:t>
            </a:r>
          </a:p>
          <a:p>
            <a:pPr marL="800100" lvl="2">
              <a:buClrTx/>
            </a:pPr>
            <a:r>
              <a:rPr lang="en-US" sz="1800" kern="1200" dirty="0" smtClean="0">
                <a:latin typeface="Arial"/>
                <a:ea typeface="+mn-ea"/>
                <a:cs typeface="Arial"/>
              </a:rPr>
              <a:t>N47 </a:t>
            </a:r>
            <a:r>
              <a:rPr lang="en-US" sz="1800" kern="1200" dirty="0">
                <a:latin typeface="Arial"/>
                <a:ea typeface="+mn-ea"/>
                <a:cs typeface="Arial"/>
              </a:rPr>
              <a:t>Global Express – FAA Test Aircraft</a:t>
            </a:r>
          </a:p>
          <a:p>
            <a:pPr marL="800100" lvl="2">
              <a:buClrTx/>
            </a:pPr>
            <a:r>
              <a:rPr lang="en-US" sz="1800" kern="1200" dirty="0">
                <a:latin typeface="Arial"/>
                <a:ea typeface="+mn-ea"/>
                <a:cs typeface="Arial"/>
              </a:rPr>
              <a:t>Table Top Simulations</a:t>
            </a:r>
          </a:p>
        </p:txBody>
      </p:sp>
    </p:spTree>
    <p:extLst>
      <p:ext uri="{BB962C8B-B14F-4D97-AF65-F5344CB8AC3E}">
        <p14:creationId xmlns:p14="http://schemas.microsoft.com/office/powerpoint/2010/main" val="334042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Data Management Service (DMS)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23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33680</TotalTime>
  <Words>1548</Words>
  <Application>Microsoft Office PowerPoint</Application>
  <PresentationFormat>On-screen Show (4:3)</PresentationFormat>
  <Paragraphs>288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12_Office Theme</vt:lpstr>
      <vt:lpstr>13_Office Theme</vt:lpstr>
      <vt:lpstr>PowerPoint Presentation</vt:lpstr>
      <vt:lpstr>Discussion Topics</vt:lpstr>
      <vt:lpstr>AAtS Overview</vt:lpstr>
      <vt:lpstr>PowerPoint Presentation</vt:lpstr>
      <vt:lpstr>Operational Node Descriptions From AAtS Mid-Term Architecture Document</vt:lpstr>
      <vt:lpstr>AAtS Demonstrations - Phase 1 NAS to Aircraft Data Distribution</vt:lpstr>
      <vt:lpstr>AAtS Demonstrations –  Phase 2 “IP Data Link” NAS and Aircraft Data Exchange</vt:lpstr>
      <vt:lpstr>AAtS Phase 2-  Demonstration Teams</vt:lpstr>
      <vt:lpstr>PowerPoint Presentation</vt:lpstr>
      <vt:lpstr>DMS Roles</vt:lpstr>
      <vt:lpstr>DMS Functional Requirements</vt:lpstr>
      <vt:lpstr>DMS Responsibilities for AAtS Demonstrations</vt:lpstr>
      <vt:lpstr>DMS Responsibilities for AAtS Demonstrations (cont’d)</vt:lpstr>
      <vt:lpstr>AAtS Demonstrations - DMS Products</vt:lpstr>
      <vt:lpstr>AAtS Demonstrations - DMS Products</vt:lpstr>
      <vt:lpstr>Exchange Standards Used in  Phase 1 AAtS Demonstrations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AAtS General Terms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Plater, Debra CTR (FAA)</cp:lastModifiedBy>
  <cp:revision>36</cp:revision>
  <cp:lastPrinted>2014-08-20T18:06:06Z</cp:lastPrinted>
  <dcterms:created xsi:type="dcterms:W3CDTF">2012-06-25T19:22:03Z</dcterms:created>
  <dcterms:modified xsi:type="dcterms:W3CDTF">2014-08-27T13:55:22Z</dcterms:modified>
</cp:coreProperties>
</file>