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ppt" ContentType="application/vnd.ms-powerpoi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56" r:id="rId2"/>
    <p:sldId id="263" r:id="rId3"/>
    <p:sldId id="264" r:id="rId4"/>
    <p:sldId id="265" r:id="rId5"/>
    <p:sldId id="299" r:id="rId6"/>
    <p:sldId id="297" r:id="rId7"/>
    <p:sldId id="268" r:id="rId8"/>
    <p:sldId id="304" r:id="rId9"/>
    <p:sldId id="298" r:id="rId10"/>
    <p:sldId id="272" r:id="rId11"/>
    <p:sldId id="279" r:id="rId12"/>
    <p:sldId id="300" r:id="rId13"/>
    <p:sldId id="301" r:id="rId14"/>
    <p:sldId id="302" r:id="rId15"/>
    <p:sldId id="303" r:id="rId16"/>
    <p:sldId id="270" r:id="rId17"/>
    <p:sldId id="271" r:id="rId18"/>
    <p:sldId id="273" r:id="rId19"/>
    <p:sldId id="274" r:id="rId20"/>
    <p:sldId id="275" r:id="rId21"/>
    <p:sldId id="276" r:id="rId22"/>
    <p:sldId id="277" r:id="rId23"/>
    <p:sldId id="278" r:id="rId24"/>
    <p:sldId id="280" r:id="rId25"/>
    <p:sldId id="281" r:id="rId26"/>
    <p:sldId id="282" r:id="rId27"/>
    <p:sldId id="296" r:id="rId28"/>
    <p:sldId id="284" r:id="rId29"/>
    <p:sldId id="285" r:id="rId30"/>
    <p:sldId id="286" r:id="rId31"/>
    <p:sldId id="294" r:id="rId32"/>
    <p:sldId id="289" r:id="rId33"/>
    <p:sldId id="290" r:id="rId34"/>
    <p:sldId id="295"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1D2F68"/>
    <a:srgbClr val="F5F2B5"/>
    <a:srgbClr val="53B7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1A35FD-9DEB-48A9-A843-D9936E8F370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9744C6C-A730-43D3-979F-43A85946EC6B}">
      <dgm:prSet phldrT="[Text]" custT="1"/>
      <dgm:spPr>
        <a:solidFill>
          <a:srgbClr val="FF0000"/>
        </a:solidFill>
      </dgm:spPr>
      <dgm:t>
        <a:bodyPr/>
        <a:lstStyle/>
        <a:p>
          <a:r>
            <a:rPr lang="en-US" sz="1400" b="1" dirty="0" smtClean="0"/>
            <a:t>Translation Service</a:t>
          </a:r>
          <a:endParaRPr lang="en-US" sz="1400" b="1" dirty="0"/>
        </a:p>
      </dgm:t>
    </dgm:pt>
    <dgm:pt modelId="{BE38CF7C-A505-4A9A-A503-299E8E61C545}" type="parTrans" cxnId="{5DD51B2A-83EF-4812-8E6A-4F21D8B06B13}">
      <dgm:prSet/>
      <dgm:spPr/>
      <dgm:t>
        <a:bodyPr/>
        <a:lstStyle/>
        <a:p>
          <a:endParaRPr lang="en-US"/>
        </a:p>
      </dgm:t>
    </dgm:pt>
    <dgm:pt modelId="{CABBBBA1-E81C-4897-8137-6A3353FCDB84}" type="sibTrans" cxnId="{5DD51B2A-83EF-4812-8E6A-4F21D8B06B13}">
      <dgm:prSet/>
      <dgm:spPr>
        <a:solidFill>
          <a:schemeClr val="accent2"/>
        </a:solidFill>
      </dgm:spPr>
      <dgm:t>
        <a:bodyPr/>
        <a:lstStyle/>
        <a:p>
          <a:endParaRPr lang="en-US"/>
        </a:p>
      </dgm:t>
    </dgm:pt>
    <dgm:pt modelId="{7B433C9E-5D38-4A6F-B1C7-8939F21CFB2B}">
      <dgm:prSet phldrT="[Text]"/>
      <dgm:spPr>
        <a:solidFill>
          <a:srgbClr val="FFFF00"/>
        </a:solidFill>
      </dgm:spPr>
      <dgm:t>
        <a:bodyPr/>
        <a:lstStyle/>
        <a:p>
          <a:r>
            <a:rPr lang="en-US" b="1" dirty="0" smtClean="0">
              <a:solidFill>
                <a:srgbClr val="0070C0"/>
              </a:solidFill>
            </a:rPr>
            <a:t>Baseline Upgraded</a:t>
          </a:r>
          <a:endParaRPr lang="en-US" b="1" dirty="0">
            <a:solidFill>
              <a:srgbClr val="0070C0"/>
            </a:solidFill>
          </a:endParaRPr>
        </a:p>
      </dgm:t>
    </dgm:pt>
    <dgm:pt modelId="{23A76046-E921-40A6-939C-EEBAE239D44C}" type="parTrans" cxnId="{A8CBDD70-9F40-42C4-8205-749F48A15DC2}">
      <dgm:prSet/>
      <dgm:spPr/>
      <dgm:t>
        <a:bodyPr/>
        <a:lstStyle/>
        <a:p>
          <a:endParaRPr lang="en-US"/>
        </a:p>
      </dgm:t>
    </dgm:pt>
    <dgm:pt modelId="{B645D9FA-E526-43C0-8635-40A7B5E74ECE}" type="sibTrans" cxnId="{A8CBDD70-9F40-42C4-8205-749F48A15DC2}">
      <dgm:prSet/>
      <dgm:spPr>
        <a:solidFill>
          <a:schemeClr val="accent2"/>
        </a:solidFill>
      </dgm:spPr>
      <dgm:t>
        <a:bodyPr/>
        <a:lstStyle/>
        <a:p>
          <a:endParaRPr lang="en-US"/>
        </a:p>
      </dgm:t>
    </dgm:pt>
    <dgm:pt modelId="{C0947246-6CD0-47CE-BAB4-A252148F9372}">
      <dgm:prSet phldrT="[Text]"/>
      <dgm:spPr>
        <a:solidFill>
          <a:srgbClr val="0070C0"/>
        </a:solidFill>
      </dgm:spPr>
      <dgm:t>
        <a:bodyPr/>
        <a:lstStyle/>
        <a:p>
          <a:r>
            <a:rPr lang="en-US" b="1" dirty="0" smtClean="0">
              <a:solidFill>
                <a:srgbClr val="FFFF00"/>
              </a:solidFill>
            </a:rPr>
            <a:t>Baseline Interface</a:t>
          </a:r>
          <a:endParaRPr lang="en-US" b="1" dirty="0">
            <a:solidFill>
              <a:srgbClr val="FFFF00"/>
            </a:solidFill>
          </a:endParaRPr>
        </a:p>
      </dgm:t>
    </dgm:pt>
    <dgm:pt modelId="{02EC49A4-E47E-493D-809F-5BCD36AC2F65}" type="parTrans" cxnId="{BEF5750E-DEA6-4C3B-8DDC-A96ACC7E78A4}">
      <dgm:prSet/>
      <dgm:spPr/>
      <dgm:t>
        <a:bodyPr/>
        <a:lstStyle/>
        <a:p>
          <a:endParaRPr lang="en-US"/>
        </a:p>
      </dgm:t>
    </dgm:pt>
    <dgm:pt modelId="{8C05BCDA-CCE0-44C5-AD5A-3D0D779AA6FF}" type="sibTrans" cxnId="{BEF5750E-DEA6-4C3B-8DDC-A96ACC7E78A4}">
      <dgm:prSet/>
      <dgm:spPr>
        <a:solidFill>
          <a:schemeClr val="accent2"/>
        </a:solidFill>
      </dgm:spPr>
      <dgm:t>
        <a:bodyPr/>
        <a:lstStyle/>
        <a:p>
          <a:endParaRPr lang="en-US"/>
        </a:p>
      </dgm:t>
    </dgm:pt>
    <dgm:pt modelId="{133D430C-B4FC-4C6C-9770-19191BABEE34}">
      <dgm:prSet phldrT="[Text]"/>
      <dgm:spPr>
        <a:solidFill>
          <a:srgbClr val="00B050"/>
        </a:solidFill>
      </dgm:spPr>
      <dgm:t>
        <a:bodyPr/>
        <a:lstStyle/>
        <a:p>
          <a:r>
            <a:rPr lang="en-US" b="1" dirty="0" smtClean="0"/>
            <a:t>New / Revised Standard</a:t>
          </a:r>
          <a:endParaRPr lang="en-US" b="1" dirty="0"/>
        </a:p>
      </dgm:t>
    </dgm:pt>
    <dgm:pt modelId="{34A0AA3C-FA38-4EAC-BEBE-BCB644DBEA7E}" type="parTrans" cxnId="{F2F68913-77A5-4ED1-8373-047BC70997B7}">
      <dgm:prSet/>
      <dgm:spPr/>
      <dgm:t>
        <a:bodyPr/>
        <a:lstStyle/>
        <a:p>
          <a:endParaRPr lang="en-US"/>
        </a:p>
      </dgm:t>
    </dgm:pt>
    <dgm:pt modelId="{6636A830-34CC-4A47-890C-385AE2CC9746}" type="sibTrans" cxnId="{F2F68913-77A5-4ED1-8373-047BC70997B7}">
      <dgm:prSet/>
      <dgm:spPr>
        <a:solidFill>
          <a:schemeClr val="accent2"/>
        </a:solidFill>
      </dgm:spPr>
      <dgm:t>
        <a:bodyPr/>
        <a:lstStyle/>
        <a:p>
          <a:endParaRPr lang="en-US"/>
        </a:p>
      </dgm:t>
    </dgm:pt>
    <dgm:pt modelId="{4207967F-6A8E-455F-8FF4-55B7AE0233F0}" type="pres">
      <dgm:prSet presAssocID="{501A35FD-9DEB-48A9-A843-D9936E8F370F}" presName="cycle" presStyleCnt="0">
        <dgm:presLayoutVars>
          <dgm:dir/>
          <dgm:resizeHandles val="exact"/>
        </dgm:presLayoutVars>
      </dgm:prSet>
      <dgm:spPr/>
      <dgm:t>
        <a:bodyPr/>
        <a:lstStyle/>
        <a:p>
          <a:endParaRPr lang="en-US"/>
        </a:p>
      </dgm:t>
    </dgm:pt>
    <dgm:pt modelId="{1C334836-53BB-4A9F-BA0D-9EA9128EA26A}" type="pres">
      <dgm:prSet presAssocID="{39744C6C-A730-43D3-979F-43A85946EC6B}" presName="node" presStyleLbl="node1" presStyleIdx="0" presStyleCnt="4">
        <dgm:presLayoutVars>
          <dgm:bulletEnabled val="1"/>
        </dgm:presLayoutVars>
      </dgm:prSet>
      <dgm:spPr/>
      <dgm:t>
        <a:bodyPr/>
        <a:lstStyle/>
        <a:p>
          <a:endParaRPr lang="en-US"/>
        </a:p>
      </dgm:t>
    </dgm:pt>
    <dgm:pt modelId="{617AFEEA-71DB-4CD2-953F-3FBB0C0D2CD2}" type="pres">
      <dgm:prSet presAssocID="{CABBBBA1-E81C-4897-8137-6A3353FCDB84}" presName="sibTrans" presStyleLbl="sibTrans2D1" presStyleIdx="0" presStyleCnt="4"/>
      <dgm:spPr/>
      <dgm:t>
        <a:bodyPr/>
        <a:lstStyle/>
        <a:p>
          <a:endParaRPr lang="en-US"/>
        </a:p>
      </dgm:t>
    </dgm:pt>
    <dgm:pt modelId="{0E8CCB07-68AD-444D-9BDF-EF45B94F5416}" type="pres">
      <dgm:prSet presAssocID="{CABBBBA1-E81C-4897-8137-6A3353FCDB84}" presName="connectorText" presStyleLbl="sibTrans2D1" presStyleIdx="0" presStyleCnt="4"/>
      <dgm:spPr/>
      <dgm:t>
        <a:bodyPr/>
        <a:lstStyle/>
        <a:p>
          <a:endParaRPr lang="en-US"/>
        </a:p>
      </dgm:t>
    </dgm:pt>
    <dgm:pt modelId="{C1C12E63-F799-4704-9088-F3B2FAAC8584}" type="pres">
      <dgm:prSet presAssocID="{7B433C9E-5D38-4A6F-B1C7-8939F21CFB2B}" presName="node" presStyleLbl="node1" presStyleIdx="1" presStyleCnt="4" custRadScaleRad="97705">
        <dgm:presLayoutVars>
          <dgm:bulletEnabled val="1"/>
        </dgm:presLayoutVars>
      </dgm:prSet>
      <dgm:spPr/>
      <dgm:t>
        <a:bodyPr/>
        <a:lstStyle/>
        <a:p>
          <a:endParaRPr lang="en-US"/>
        </a:p>
      </dgm:t>
    </dgm:pt>
    <dgm:pt modelId="{ACDA37E7-BE2D-4C04-9F22-069B09DB4D7B}" type="pres">
      <dgm:prSet presAssocID="{B645D9FA-E526-43C0-8635-40A7B5E74ECE}" presName="sibTrans" presStyleLbl="sibTrans2D1" presStyleIdx="1" presStyleCnt="4" custLinFactNeighborX="-9507" custLinFactNeighborY="-2404"/>
      <dgm:spPr/>
      <dgm:t>
        <a:bodyPr/>
        <a:lstStyle/>
        <a:p>
          <a:endParaRPr lang="en-US"/>
        </a:p>
      </dgm:t>
    </dgm:pt>
    <dgm:pt modelId="{0C5CC5EC-AF56-4856-A99B-A3ECD9484973}" type="pres">
      <dgm:prSet presAssocID="{B645D9FA-E526-43C0-8635-40A7B5E74ECE}" presName="connectorText" presStyleLbl="sibTrans2D1" presStyleIdx="1" presStyleCnt="4"/>
      <dgm:spPr/>
      <dgm:t>
        <a:bodyPr/>
        <a:lstStyle/>
        <a:p>
          <a:endParaRPr lang="en-US"/>
        </a:p>
      </dgm:t>
    </dgm:pt>
    <dgm:pt modelId="{7498470A-73E8-4E44-A9DA-077A8187829A}" type="pres">
      <dgm:prSet presAssocID="{C0947246-6CD0-47CE-BAB4-A252148F9372}" presName="node" presStyleLbl="node1" presStyleIdx="2" presStyleCnt="4">
        <dgm:presLayoutVars>
          <dgm:bulletEnabled val="1"/>
        </dgm:presLayoutVars>
      </dgm:prSet>
      <dgm:spPr/>
      <dgm:t>
        <a:bodyPr/>
        <a:lstStyle/>
        <a:p>
          <a:endParaRPr lang="en-US"/>
        </a:p>
      </dgm:t>
    </dgm:pt>
    <dgm:pt modelId="{295E80D9-03A1-4972-9DA4-F4465AF46D31}" type="pres">
      <dgm:prSet presAssocID="{8C05BCDA-CCE0-44C5-AD5A-3D0D779AA6FF}" presName="sibTrans" presStyleLbl="sibTrans2D1" presStyleIdx="2" presStyleCnt="4"/>
      <dgm:spPr/>
      <dgm:t>
        <a:bodyPr/>
        <a:lstStyle/>
        <a:p>
          <a:endParaRPr lang="en-US"/>
        </a:p>
      </dgm:t>
    </dgm:pt>
    <dgm:pt modelId="{026A5154-7924-4BFC-A22D-BCA3EDEE1015}" type="pres">
      <dgm:prSet presAssocID="{8C05BCDA-CCE0-44C5-AD5A-3D0D779AA6FF}" presName="connectorText" presStyleLbl="sibTrans2D1" presStyleIdx="2" presStyleCnt="4"/>
      <dgm:spPr/>
      <dgm:t>
        <a:bodyPr/>
        <a:lstStyle/>
        <a:p>
          <a:endParaRPr lang="en-US"/>
        </a:p>
      </dgm:t>
    </dgm:pt>
    <dgm:pt modelId="{5AA6B959-7311-4A7C-966D-C21037CE8C66}" type="pres">
      <dgm:prSet presAssocID="{133D430C-B4FC-4C6C-9770-19191BABEE34}" presName="node" presStyleLbl="node1" presStyleIdx="3" presStyleCnt="4">
        <dgm:presLayoutVars>
          <dgm:bulletEnabled val="1"/>
        </dgm:presLayoutVars>
      </dgm:prSet>
      <dgm:spPr/>
      <dgm:t>
        <a:bodyPr/>
        <a:lstStyle/>
        <a:p>
          <a:endParaRPr lang="en-US"/>
        </a:p>
      </dgm:t>
    </dgm:pt>
    <dgm:pt modelId="{CDF2690D-C65E-47D5-9100-B35C2A826675}" type="pres">
      <dgm:prSet presAssocID="{6636A830-34CC-4A47-890C-385AE2CC9746}" presName="sibTrans" presStyleLbl="sibTrans2D1" presStyleIdx="3" presStyleCnt="4"/>
      <dgm:spPr/>
      <dgm:t>
        <a:bodyPr/>
        <a:lstStyle/>
        <a:p>
          <a:endParaRPr lang="en-US"/>
        </a:p>
      </dgm:t>
    </dgm:pt>
    <dgm:pt modelId="{FF29A489-317B-495B-A416-BDBC3CF75195}" type="pres">
      <dgm:prSet presAssocID="{6636A830-34CC-4A47-890C-385AE2CC9746}" presName="connectorText" presStyleLbl="sibTrans2D1" presStyleIdx="3" presStyleCnt="4"/>
      <dgm:spPr/>
      <dgm:t>
        <a:bodyPr/>
        <a:lstStyle/>
        <a:p>
          <a:endParaRPr lang="en-US"/>
        </a:p>
      </dgm:t>
    </dgm:pt>
  </dgm:ptLst>
  <dgm:cxnLst>
    <dgm:cxn modelId="{45B342C5-27A9-4BE8-BEBA-74801FFE372E}" type="presOf" srcId="{B645D9FA-E526-43C0-8635-40A7B5E74ECE}" destId="{0C5CC5EC-AF56-4856-A99B-A3ECD9484973}" srcOrd="1" destOrd="0" presId="urn:microsoft.com/office/officeart/2005/8/layout/cycle2"/>
    <dgm:cxn modelId="{A8CBDD70-9F40-42C4-8205-749F48A15DC2}" srcId="{501A35FD-9DEB-48A9-A843-D9936E8F370F}" destId="{7B433C9E-5D38-4A6F-B1C7-8939F21CFB2B}" srcOrd="1" destOrd="0" parTransId="{23A76046-E921-40A6-939C-EEBAE239D44C}" sibTransId="{B645D9FA-E526-43C0-8635-40A7B5E74ECE}"/>
    <dgm:cxn modelId="{AF028348-A1CB-4041-A316-420FCB89F538}" type="presOf" srcId="{8C05BCDA-CCE0-44C5-AD5A-3D0D779AA6FF}" destId="{295E80D9-03A1-4972-9DA4-F4465AF46D31}" srcOrd="0" destOrd="0" presId="urn:microsoft.com/office/officeart/2005/8/layout/cycle2"/>
    <dgm:cxn modelId="{EE5BE092-D12F-412C-9657-187F8C0ACBC6}" type="presOf" srcId="{8C05BCDA-CCE0-44C5-AD5A-3D0D779AA6FF}" destId="{026A5154-7924-4BFC-A22D-BCA3EDEE1015}" srcOrd="1" destOrd="0" presId="urn:microsoft.com/office/officeart/2005/8/layout/cycle2"/>
    <dgm:cxn modelId="{4D8595B1-FA73-405C-90E5-EEE9356E395F}" type="presOf" srcId="{7B433C9E-5D38-4A6F-B1C7-8939F21CFB2B}" destId="{C1C12E63-F799-4704-9088-F3B2FAAC8584}" srcOrd="0" destOrd="0" presId="urn:microsoft.com/office/officeart/2005/8/layout/cycle2"/>
    <dgm:cxn modelId="{2617DF5B-8B53-417A-BC44-6D904AE315F0}" type="presOf" srcId="{CABBBBA1-E81C-4897-8137-6A3353FCDB84}" destId="{0E8CCB07-68AD-444D-9BDF-EF45B94F5416}" srcOrd="1" destOrd="0" presId="urn:microsoft.com/office/officeart/2005/8/layout/cycle2"/>
    <dgm:cxn modelId="{6479A84A-9A2C-43D5-9FC3-953234F69D45}" type="presOf" srcId="{CABBBBA1-E81C-4897-8137-6A3353FCDB84}" destId="{617AFEEA-71DB-4CD2-953F-3FBB0C0D2CD2}" srcOrd="0" destOrd="0" presId="urn:microsoft.com/office/officeart/2005/8/layout/cycle2"/>
    <dgm:cxn modelId="{669EAD0D-3EA9-4EB5-8B6C-B982095B8542}" type="presOf" srcId="{C0947246-6CD0-47CE-BAB4-A252148F9372}" destId="{7498470A-73E8-4E44-A9DA-077A8187829A}" srcOrd="0" destOrd="0" presId="urn:microsoft.com/office/officeart/2005/8/layout/cycle2"/>
    <dgm:cxn modelId="{F2F68913-77A5-4ED1-8373-047BC70997B7}" srcId="{501A35FD-9DEB-48A9-A843-D9936E8F370F}" destId="{133D430C-B4FC-4C6C-9770-19191BABEE34}" srcOrd="3" destOrd="0" parTransId="{34A0AA3C-FA38-4EAC-BEBE-BCB644DBEA7E}" sibTransId="{6636A830-34CC-4A47-890C-385AE2CC9746}"/>
    <dgm:cxn modelId="{BEF5750E-DEA6-4C3B-8DDC-A96ACC7E78A4}" srcId="{501A35FD-9DEB-48A9-A843-D9936E8F370F}" destId="{C0947246-6CD0-47CE-BAB4-A252148F9372}" srcOrd="2" destOrd="0" parTransId="{02EC49A4-E47E-493D-809F-5BCD36AC2F65}" sibTransId="{8C05BCDA-CCE0-44C5-AD5A-3D0D779AA6FF}"/>
    <dgm:cxn modelId="{3C438CA4-BAD7-4946-8885-744B7165A6F9}" type="presOf" srcId="{133D430C-B4FC-4C6C-9770-19191BABEE34}" destId="{5AA6B959-7311-4A7C-966D-C21037CE8C66}" srcOrd="0" destOrd="0" presId="urn:microsoft.com/office/officeart/2005/8/layout/cycle2"/>
    <dgm:cxn modelId="{04B62D9D-A2E8-480D-B534-605DD02B8448}" type="presOf" srcId="{B645D9FA-E526-43C0-8635-40A7B5E74ECE}" destId="{ACDA37E7-BE2D-4C04-9F22-069B09DB4D7B}" srcOrd="0" destOrd="0" presId="urn:microsoft.com/office/officeart/2005/8/layout/cycle2"/>
    <dgm:cxn modelId="{57726BA2-81FC-4540-8BF6-6BC203ABFB46}" type="presOf" srcId="{6636A830-34CC-4A47-890C-385AE2CC9746}" destId="{CDF2690D-C65E-47D5-9100-B35C2A826675}" srcOrd="0" destOrd="0" presId="urn:microsoft.com/office/officeart/2005/8/layout/cycle2"/>
    <dgm:cxn modelId="{A2665AA7-7E73-4633-B26E-E5C4E87DA059}" type="presOf" srcId="{501A35FD-9DEB-48A9-A843-D9936E8F370F}" destId="{4207967F-6A8E-455F-8FF4-55B7AE0233F0}" srcOrd="0" destOrd="0" presId="urn:microsoft.com/office/officeart/2005/8/layout/cycle2"/>
    <dgm:cxn modelId="{5DD51B2A-83EF-4812-8E6A-4F21D8B06B13}" srcId="{501A35FD-9DEB-48A9-A843-D9936E8F370F}" destId="{39744C6C-A730-43D3-979F-43A85946EC6B}" srcOrd="0" destOrd="0" parTransId="{BE38CF7C-A505-4A9A-A503-299E8E61C545}" sibTransId="{CABBBBA1-E81C-4897-8137-6A3353FCDB84}"/>
    <dgm:cxn modelId="{6A229142-5BF2-4063-9A73-BA67EA7CF417}" type="presOf" srcId="{6636A830-34CC-4A47-890C-385AE2CC9746}" destId="{FF29A489-317B-495B-A416-BDBC3CF75195}" srcOrd="1" destOrd="0" presId="urn:microsoft.com/office/officeart/2005/8/layout/cycle2"/>
    <dgm:cxn modelId="{97CFC875-BAF3-483C-ACCC-A8BFE86E8B8C}" type="presOf" srcId="{39744C6C-A730-43D3-979F-43A85946EC6B}" destId="{1C334836-53BB-4A9F-BA0D-9EA9128EA26A}" srcOrd="0" destOrd="0" presId="urn:microsoft.com/office/officeart/2005/8/layout/cycle2"/>
    <dgm:cxn modelId="{A9756804-F1A1-436A-876E-1EB9B7053D70}" type="presParOf" srcId="{4207967F-6A8E-455F-8FF4-55B7AE0233F0}" destId="{1C334836-53BB-4A9F-BA0D-9EA9128EA26A}" srcOrd="0" destOrd="0" presId="urn:microsoft.com/office/officeart/2005/8/layout/cycle2"/>
    <dgm:cxn modelId="{B55AEAB4-752E-4688-85FE-159E45E66297}" type="presParOf" srcId="{4207967F-6A8E-455F-8FF4-55B7AE0233F0}" destId="{617AFEEA-71DB-4CD2-953F-3FBB0C0D2CD2}" srcOrd="1" destOrd="0" presId="urn:microsoft.com/office/officeart/2005/8/layout/cycle2"/>
    <dgm:cxn modelId="{37DD81DA-D3B2-44A6-B234-9DAFDBD884F9}" type="presParOf" srcId="{617AFEEA-71DB-4CD2-953F-3FBB0C0D2CD2}" destId="{0E8CCB07-68AD-444D-9BDF-EF45B94F5416}" srcOrd="0" destOrd="0" presId="urn:microsoft.com/office/officeart/2005/8/layout/cycle2"/>
    <dgm:cxn modelId="{EBCA1C58-3C53-4514-9ACA-9C4D44C35F54}" type="presParOf" srcId="{4207967F-6A8E-455F-8FF4-55B7AE0233F0}" destId="{C1C12E63-F799-4704-9088-F3B2FAAC8584}" srcOrd="2" destOrd="0" presId="urn:microsoft.com/office/officeart/2005/8/layout/cycle2"/>
    <dgm:cxn modelId="{274835FF-72D7-4AEF-B24E-AF37723BE6BD}" type="presParOf" srcId="{4207967F-6A8E-455F-8FF4-55B7AE0233F0}" destId="{ACDA37E7-BE2D-4C04-9F22-069B09DB4D7B}" srcOrd="3" destOrd="0" presId="urn:microsoft.com/office/officeart/2005/8/layout/cycle2"/>
    <dgm:cxn modelId="{E63DCB72-F58F-4B7E-9565-667F21FBD22D}" type="presParOf" srcId="{ACDA37E7-BE2D-4C04-9F22-069B09DB4D7B}" destId="{0C5CC5EC-AF56-4856-A99B-A3ECD9484973}" srcOrd="0" destOrd="0" presId="urn:microsoft.com/office/officeart/2005/8/layout/cycle2"/>
    <dgm:cxn modelId="{9F466CFB-DCE7-428F-885A-4DDA0E9E8D78}" type="presParOf" srcId="{4207967F-6A8E-455F-8FF4-55B7AE0233F0}" destId="{7498470A-73E8-4E44-A9DA-077A8187829A}" srcOrd="4" destOrd="0" presId="urn:microsoft.com/office/officeart/2005/8/layout/cycle2"/>
    <dgm:cxn modelId="{69DC5BF3-62EC-4ADD-A8C7-66BBA0104436}" type="presParOf" srcId="{4207967F-6A8E-455F-8FF4-55B7AE0233F0}" destId="{295E80D9-03A1-4972-9DA4-F4465AF46D31}" srcOrd="5" destOrd="0" presId="urn:microsoft.com/office/officeart/2005/8/layout/cycle2"/>
    <dgm:cxn modelId="{C3B5461B-E6C9-4AB5-A4C0-509D7B0965ED}" type="presParOf" srcId="{295E80D9-03A1-4972-9DA4-F4465AF46D31}" destId="{026A5154-7924-4BFC-A22D-BCA3EDEE1015}" srcOrd="0" destOrd="0" presId="urn:microsoft.com/office/officeart/2005/8/layout/cycle2"/>
    <dgm:cxn modelId="{50169D36-5FD3-487A-B205-397FB8CA904E}" type="presParOf" srcId="{4207967F-6A8E-455F-8FF4-55B7AE0233F0}" destId="{5AA6B959-7311-4A7C-966D-C21037CE8C66}" srcOrd="6" destOrd="0" presId="urn:microsoft.com/office/officeart/2005/8/layout/cycle2"/>
    <dgm:cxn modelId="{0FA5949A-BB13-4350-9CBC-FCE321E20E64}" type="presParOf" srcId="{4207967F-6A8E-455F-8FF4-55B7AE0233F0}" destId="{CDF2690D-C65E-47D5-9100-B35C2A826675}" srcOrd="7" destOrd="0" presId="urn:microsoft.com/office/officeart/2005/8/layout/cycle2"/>
    <dgm:cxn modelId="{0005099C-01C9-4235-B1C6-5492BB1E0601}" type="presParOf" srcId="{CDF2690D-C65E-47D5-9100-B35C2A826675}" destId="{FF29A489-317B-495B-A416-BDBC3CF75195}"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C64E2B-ECC2-4B9D-8E76-ACEB68371127}" type="datetimeFigureOut">
              <a:rPr lang="en-US" smtClean="0"/>
              <a:t>8/26/2014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66B7D9-0DFF-46EA-A6C3-4660384BD85C}" type="slidenum">
              <a:rPr lang="en-US" smtClean="0"/>
              <a:t>‹#›</a:t>
            </a:fld>
            <a:endParaRPr lang="en-US"/>
          </a:p>
        </p:txBody>
      </p:sp>
    </p:spTree>
    <p:extLst>
      <p:ext uri="{BB962C8B-B14F-4D97-AF65-F5344CB8AC3E}">
        <p14:creationId xmlns:p14="http://schemas.microsoft.com/office/powerpoint/2010/main" val="63099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6440" indent="-166440" defTabSz="443841" eaLnBrk="0" fontAlgn="base" hangingPunct="0">
              <a:spcBef>
                <a:spcPct val="30000"/>
              </a:spcBef>
              <a:spcAft>
                <a:spcPct val="0"/>
              </a:spcAft>
              <a:buFont typeface="Arial" panose="020B0604020202020204" pitchFamily="34" charset="0"/>
              <a:buChar char="•"/>
              <a:defRPr/>
            </a:pPr>
            <a:r>
              <a:rPr lang="en-US" dirty="0">
                <a:solidFill>
                  <a:prstClr val="black"/>
                </a:solidFill>
              </a:rPr>
              <a:t>NextGen implementation is organized into foundational and transformational programs, and other activities that enable operational capabilities and improvements.</a:t>
            </a:r>
          </a:p>
          <a:p>
            <a:pPr marL="166440" indent="-166440" defTabSz="443841" eaLnBrk="0" fontAlgn="base" hangingPunct="0">
              <a:spcBef>
                <a:spcPct val="30000"/>
              </a:spcBef>
              <a:spcAft>
                <a:spcPct val="0"/>
              </a:spcAft>
              <a:buFont typeface="Arial" panose="020B0604020202020204" pitchFamily="34" charset="0"/>
              <a:buChar char="•"/>
              <a:defRPr/>
            </a:pPr>
            <a:r>
              <a:rPr lang="en-US" dirty="0">
                <a:solidFill>
                  <a:prstClr val="black"/>
                </a:solidFill>
              </a:rPr>
              <a:t>We will have much of our foundational infrastructure in place in the near future.</a:t>
            </a:r>
          </a:p>
          <a:p>
            <a:pPr marL="166440" indent="-166440" defTabSz="443841" eaLnBrk="0" fontAlgn="base" hangingPunct="0">
              <a:spcBef>
                <a:spcPct val="30000"/>
              </a:spcBef>
              <a:spcAft>
                <a:spcPct val="0"/>
              </a:spcAft>
              <a:buFont typeface="Arial" panose="020B0604020202020204" pitchFamily="34" charset="0"/>
              <a:buChar char="•"/>
              <a:defRPr/>
            </a:pPr>
            <a:r>
              <a:rPr lang="en-US" dirty="0">
                <a:solidFill>
                  <a:prstClr val="black"/>
                </a:solidFill>
              </a:rPr>
              <a:t>By 2015, the agency expects to have largely completed the infrastructure that will enable additional layers of operational improvements, with TAMR being completed at large TRACONs by May of 2016.</a:t>
            </a:r>
          </a:p>
          <a:p>
            <a:pPr marL="166440" indent="-166440" defTabSz="443841" eaLnBrk="0" fontAlgn="base" hangingPunct="0">
              <a:spcBef>
                <a:spcPct val="30000"/>
              </a:spcBef>
              <a:spcAft>
                <a:spcPct val="0"/>
              </a:spcAft>
              <a:buFont typeface="Arial" panose="020B0604020202020204" pitchFamily="34" charset="0"/>
              <a:buChar char="•"/>
              <a:defRPr/>
            </a:pPr>
            <a:r>
              <a:rPr lang="en-US" dirty="0">
                <a:solidFill>
                  <a:prstClr val="black"/>
                </a:solidFill>
              </a:rPr>
              <a:t>Think of this foundation as an iPad, on which NextGen “apps” can be loaded to provide benefit in the NAS.</a:t>
            </a:r>
          </a:p>
          <a:p>
            <a:pPr marL="166440" indent="-166440" defTabSz="443841" eaLnBrk="0" fontAlgn="base" hangingPunct="0">
              <a:spcBef>
                <a:spcPct val="30000"/>
              </a:spcBef>
              <a:spcAft>
                <a:spcPct val="0"/>
              </a:spcAft>
              <a:buFont typeface="Arial" panose="020B0604020202020204" pitchFamily="34" charset="0"/>
              <a:buChar char="•"/>
              <a:defRPr/>
            </a:pPr>
            <a:r>
              <a:rPr lang="en-US" dirty="0">
                <a:solidFill>
                  <a:prstClr val="black"/>
                </a:solidFill>
              </a:rPr>
              <a:t>The iPad, itself, is not NextGen, but the capabilities it enables are. </a:t>
            </a:r>
          </a:p>
          <a:p>
            <a:pPr marL="166440" indent="-166440" defTabSz="443841" eaLnBrk="0" fontAlgn="base" hangingPunct="0">
              <a:spcBef>
                <a:spcPct val="30000"/>
              </a:spcBef>
              <a:spcAft>
                <a:spcPct val="0"/>
              </a:spcAft>
              <a:buFont typeface="Arial" panose="020B0604020202020204" pitchFamily="34" charset="0"/>
              <a:buChar char="•"/>
              <a:defRPr/>
            </a:pPr>
            <a:r>
              <a:rPr lang="en-US" dirty="0">
                <a:solidFill>
                  <a:prstClr val="black"/>
                </a:solidFill>
              </a:rPr>
              <a:t>It is on this foundation that the FAA will continue to implement the transformational technologies that provide operational benefits to users throughout the NAS.</a:t>
            </a:r>
          </a:p>
          <a:p>
            <a:pPr marL="166440" indent="-166440" defTabSz="443841" eaLnBrk="0" fontAlgn="base" hangingPunct="0">
              <a:spcBef>
                <a:spcPct val="30000"/>
              </a:spcBef>
              <a:spcAft>
                <a:spcPct val="0"/>
              </a:spcAft>
              <a:buFont typeface="Arial" panose="020B0604020202020204" pitchFamily="34" charset="0"/>
              <a:buChar char="•"/>
              <a:defRPr/>
            </a:pPr>
            <a:r>
              <a:rPr lang="en-US" dirty="0">
                <a:solidFill>
                  <a:prstClr val="black"/>
                </a:solidFill>
              </a:rPr>
              <a:t>Performance Based Navigation (PBN) will improve operational efficiencies much like upgrades to the U.S. interstate system improved our highways. Because we have updated our automation systems, we can increase use of PBN to deliver benefits to users like savings in time, fuel, and reduced emissions.</a:t>
            </a:r>
          </a:p>
          <a:p>
            <a:pPr defTabSz="448650" eaLnBrk="0" fontAlgn="base" hangingPunct="0">
              <a:spcBef>
                <a:spcPct val="30000"/>
              </a:spcBef>
              <a:spcAft>
                <a:spcPct val="0"/>
              </a:spcAft>
              <a:defRPr/>
            </a:pPr>
            <a:endParaRPr lang="en-US" dirty="0">
              <a:solidFill>
                <a:prstClr val="black"/>
              </a:solidFill>
            </a:endParaRPr>
          </a:p>
          <a:p>
            <a:pPr marL="165128" indent="-165128" defTabSz="442419">
              <a:spcBef>
                <a:spcPct val="0"/>
              </a:spcBef>
            </a:pPr>
            <a:endParaRPr lang="en-US" dirty="0" smtClean="0"/>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29057" indent="-280406" eaLnBrk="0" hangingPunct="0">
              <a:defRPr sz="2400">
                <a:solidFill>
                  <a:schemeClr val="tx1"/>
                </a:solidFill>
                <a:latin typeface="Calibri" pitchFamily="34" charset="0"/>
                <a:ea typeface="MS PGothic" pitchFamily="34" charset="-128"/>
              </a:defRPr>
            </a:lvl2pPr>
            <a:lvl3pPr marL="1121626" indent="-224325" eaLnBrk="0" hangingPunct="0">
              <a:defRPr sz="2400">
                <a:solidFill>
                  <a:schemeClr val="tx1"/>
                </a:solidFill>
                <a:latin typeface="Calibri" pitchFamily="34" charset="0"/>
                <a:ea typeface="MS PGothic" pitchFamily="34" charset="-128"/>
              </a:defRPr>
            </a:lvl3pPr>
            <a:lvl4pPr marL="1570276" indent="-224325" eaLnBrk="0" hangingPunct="0">
              <a:defRPr sz="2400">
                <a:solidFill>
                  <a:schemeClr val="tx1"/>
                </a:solidFill>
                <a:latin typeface="Calibri" pitchFamily="34" charset="0"/>
                <a:ea typeface="MS PGothic" pitchFamily="34" charset="-128"/>
              </a:defRPr>
            </a:lvl4pPr>
            <a:lvl5pPr marL="2018927" indent="-224325" eaLnBrk="0" hangingPunct="0">
              <a:defRPr sz="2400">
                <a:solidFill>
                  <a:schemeClr val="tx1"/>
                </a:solidFill>
                <a:latin typeface="Calibri" pitchFamily="34" charset="0"/>
                <a:ea typeface="MS PGothic" pitchFamily="34" charset="-128"/>
              </a:defRPr>
            </a:lvl5pPr>
            <a:lvl6pPr marL="2467577" indent="-224325" eaLnBrk="0" fontAlgn="base" hangingPunct="0">
              <a:spcBef>
                <a:spcPct val="0"/>
              </a:spcBef>
              <a:spcAft>
                <a:spcPct val="0"/>
              </a:spcAft>
              <a:defRPr sz="2400">
                <a:solidFill>
                  <a:schemeClr val="tx1"/>
                </a:solidFill>
                <a:latin typeface="Calibri" pitchFamily="34" charset="0"/>
                <a:ea typeface="MS PGothic" pitchFamily="34" charset="-128"/>
              </a:defRPr>
            </a:lvl6pPr>
            <a:lvl7pPr marL="2916227" indent="-224325" eaLnBrk="0" fontAlgn="base" hangingPunct="0">
              <a:spcBef>
                <a:spcPct val="0"/>
              </a:spcBef>
              <a:spcAft>
                <a:spcPct val="0"/>
              </a:spcAft>
              <a:defRPr sz="2400">
                <a:solidFill>
                  <a:schemeClr val="tx1"/>
                </a:solidFill>
                <a:latin typeface="Calibri" pitchFamily="34" charset="0"/>
                <a:ea typeface="MS PGothic" pitchFamily="34" charset="-128"/>
              </a:defRPr>
            </a:lvl7pPr>
            <a:lvl8pPr marL="3364878" indent="-224325" eaLnBrk="0" fontAlgn="base" hangingPunct="0">
              <a:spcBef>
                <a:spcPct val="0"/>
              </a:spcBef>
              <a:spcAft>
                <a:spcPct val="0"/>
              </a:spcAft>
              <a:defRPr sz="2400">
                <a:solidFill>
                  <a:schemeClr val="tx1"/>
                </a:solidFill>
                <a:latin typeface="Calibri" pitchFamily="34" charset="0"/>
                <a:ea typeface="MS PGothic" pitchFamily="34" charset="-128"/>
              </a:defRPr>
            </a:lvl8pPr>
            <a:lvl9pPr marL="3813528" indent="-224325"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731430D-6CA8-4301-A035-C47CA6A19472}" type="slidenum">
              <a:rPr lang="en-US" sz="1200">
                <a:solidFill>
                  <a:srgbClr val="000000"/>
                </a:solidFill>
              </a:rPr>
              <a:pPr eaLnBrk="1" hangingPunct="1"/>
              <a:t>2</a:t>
            </a:fld>
            <a:endParaRPr 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29859" indent="-280715" eaLnBrk="0" hangingPunct="0">
              <a:defRPr sz="2400">
                <a:solidFill>
                  <a:schemeClr val="tx1"/>
                </a:solidFill>
                <a:latin typeface="Arial" charset="0"/>
                <a:cs typeface="Arial" charset="0"/>
              </a:defRPr>
            </a:lvl2pPr>
            <a:lvl3pPr marL="1122859" indent="-224571" eaLnBrk="0" hangingPunct="0">
              <a:defRPr sz="2400">
                <a:solidFill>
                  <a:schemeClr val="tx1"/>
                </a:solidFill>
                <a:latin typeface="Arial" charset="0"/>
                <a:cs typeface="Arial" charset="0"/>
              </a:defRPr>
            </a:lvl3pPr>
            <a:lvl4pPr marL="1572003" indent="-224571" eaLnBrk="0" hangingPunct="0">
              <a:defRPr sz="2400">
                <a:solidFill>
                  <a:schemeClr val="tx1"/>
                </a:solidFill>
                <a:latin typeface="Arial" charset="0"/>
                <a:cs typeface="Arial" charset="0"/>
              </a:defRPr>
            </a:lvl4pPr>
            <a:lvl5pPr marL="2021147" indent="-224571" eaLnBrk="0" hangingPunct="0">
              <a:defRPr sz="2400">
                <a:solidFill>
                  <a:schemeClr val="tx1"/>
                </a:solidFill>
                <a:latin typeface="Arial" charset="0"/>
                <a:cs typeface="Arial" charset="0"/>
              </a:defRPr>
            </a:lvl5pPr>
            <a:lvl6pPr marL="2470291" indent="-224571" eaLnBrk="0" fontAlgn="base" hangingPunct="0">
              <a:spcBef>
                <a:spcPct val="0"/>
              </a:spcBef>
              <a:spcAft>
                <a:spcPct val="0"/>
              </a:spcAft>
              <a:defRPr sz="2400">
                <a:solidFill>
                  <a:schemeClr val="tx1"/>
                </a:solidFill>
                <a:latin typeface="Arial" charset="0"/>
                <a:cs typeface="Arial" charset="0"/>
              </a:defRPr>
            </a:lvl6pPr>
            <a:lvl7pPr marL="2919435" indent="-224571" eaLnBrk="0" fontAlgn="base" hangingPunct="0">
              <a:spcBef>
                <a:spcPct val="0"/>
              </a:spcBef>
              <a:spcAft>
                <a:spcPct val="0"/>
              </a:spcAft>
              <a:defRPr sz="2400">
                <a:solidFill>
                  <a:schemeClr val="tx1"/>
                </a:solidFill>
                <a:latin typeface="Arial" charset="0"/>
                <a:cs typeface="Arial" charset="0"/>
              </a:defRPr>
            </a:lvl7pPr>
            <a:lvl8pPr marL="3368579" indent="-224571" eaLnBrk="0" fontAlgn="base" hangingPunct="0">
              <a:spcBef>
                <a:spcPct val="0"/>
              </a:spcBef>
              <a:spcAft>
                <a:spcPct val="0"/>
              </a:spcAft>
              <a:defRPr sz="2400">
                <a:solidFill>
                  <a:schemeClr val="tx1"/>
                </a:solidFill>
                <a:latin typeface="Arial" charset="0"/>
                <a:cs typeface="Arial" charset="0"/>
              </a:defRPr>
            </a:lvl8pPr>
            <a:lvl9pPr marL="3817723" indent="-224571" eaLnBrk="0" fontAlgn="base" hangingPunct="0">
              <a:spcBef>
                <a:spcPct val="0"/>
              </a:spcBef>
              <a:spcAft>
                <a:spcPct val="0"/>
              </a:spcAft>
              <a:defRPr sz="2400">
                <a:solidFill>
                  <a:schemeClr val="tx1"/>
                </a:solidFill>
                <a:latin typeface="Arial" charset="0"/>
                <a:cs typeface="Arial" charset="0"/>
              </a:defRPr>
            </a:lvl9pPr>
          </a:lstStyle>
          <a:p>
            <a:pPr eaLnBrk="1" hangingPunct="1"/>
            <a:fld id="{FFE85005-DBF4-4BFC-A60E-804B13298470}" type="slidenum">
              <a:rPr lang="en-US" altLang="en-US" sz="1200">
                <a:latin typeface="Times New Roman" pitchFamily="18" charset="0"/>
              </a:rPr>
              <a:pPr eaLnBrk="1" hangingPunct="1"/>
              <a:t>21</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29859" indent="-280715" eaLnBrk="0" hangingPunct="0">
              <a:defRPr sz="2400">
                <a:solidFill>
                  <a:schemeClr val="tx1"/>
                </a:solidFill>
                <a:latin typeface="Arial" charset="0"/>
                <a:cs typeface="Arial" charset="0"/>
              </a:defRPr>
            </a:lvl2pPr>
            <a:lvl3pPr marL="1122859" indent="-224571" eaLnBrk="0" hangingPunct="0">
              <a:defRPr sz="2400">
                <a:solidFill>
                  <a:schemeClr val="tx1"/>
                </a:solidFill>
                <a:latin typeface="Arial" charset="0"/>
                <a:cs typeface="Arial" charset="0"/>
              </a:defRPr>
            </a:lvl3pPr>
            <a:lvl4pPr marL="1572003" indent="-224571" eaLnBrk="0" hangingPunct="0">
              <a:defRPr sz="2400">
                <a:solidFill>
                  <a:schemeClr val="tx1"/>
                </a:solidFill>
                <a:latin typeface="Arial" charset="0"/>
                <a:cs typeface="Arial" charset="0"/>
              </a:defRPr>
            </a:lvl4pPr>
            <a:lvl5pPr marL="2021147" indent="-224571" eaLnBrk="0" hangingPunct="0">
              <a:defRPr sz="2400">
                <a:solidFill>
                  <a:schemeClr val="tx1"/>
                </a:solidFill>
                <a:latin typeface="Arial" charset="0"/>
                <a:cs typeface="Arial" charset="0"/>
              </a:defRPr>
            </a:lvl5pPr>
            <a:lvl6pPr marL="2470291" indent="-224571" eaLnBrk="0" fontAlgn="base" hangingPunct="0">
              <a:spcBef>
                <a:spcPct val="0"/>
              </a:spcBef>
              <a:spcAft>
                <a:spcPct val="0"/>
              </a:spcAft>
              <a:defRPr sz="2400">
                <a:solidFill>
                  <a:schemeClr val="tx1"/>
                </a:solidFill>
                <a:latin typeface="Arial" charset="0"/>
                <a:cs typeface="Arial" charset="0"/>
              </a:defRPr>
            </a:lvl6pPr>
            <a:lvl7pPr marL="2919435" indent="-224571" eaLnBrk="0" fontAlgn="base" hangingPunct="0">
              <a:spcBef>
                <a:spcPct val="0"/>
              </a:spcBef>
              <a:spcAft>
                <a:spcPct val="0"/>
              </a:spcAft>
              <a:defRPr sz="2400">
                <a:solidFill>
                  <a:schemeClr val="tx1"/>
                </a:solidFill>
                <a:latin typeface="Arial" charset="0"/>
                <a:cs typeface="Arial" charset="0"/>
              </a:defRPr>
            </a:lvl7pPr>
            <a:lvl8pPr marL="3368579" indent="-224571" eaLnBrk="0" fontAlgn="base" hangingPunct="0">
              <a:spcBef>
                <a:spcPct val="0"/>
              </a:spcBef>
              <a:spcAft>
                <a:spcPct val="0"/>
              </a:spcAft>
              <a:defRPr sz="2400">
                <a:solidFill>
                  <a:schemeClr val="tx1"/>
                </a:solidFill>
                <a:latin typeface="Arial" charset="0"/>
                <a:cs typeface="Arial" charset="0"/>
              </a:defRPr>
            </a:lvl8pPr>
            <a:lvl9pPr marL="3817723" indent="-224571" eaLnBrk="0" fontAlgn="base" hangingPunct="0">
              <a:spcBef>
                <a:spcPct val="0"/>
              </a:spcBef>
              <a:spcAft>
                <a:spcPct val="0"/>
              </a:spcAft>
              <a:defRPr sz="2400">
                <a:solidFill>
                  <a:schemeClr val="tx1"/>
                </a:solidFill>
                <a:latin typeface="Arial" charset="0"/>
                <a:cs typeface="Arial" charset="0"/>
              </a:defRPr>
            </a:lvl9pPr>
          </a:lstStyle>
          <a:p>
            <a:pPr eaLnBrk="1" hangingPunct="1"/>
            <a:fld id="{2F3D45AE-AB39-4D34-8BDC-0AD7FD7DA640}" type="slidenum">
              <a:rPr lang="en-US" altLang="en-US" sz="1200">
                <a:latin typeface="Times New Roman" pitchFamily="18" charset="0"/>
              </a:rPr>
              <a:pPr eaLnBrk="1" hangingPunct="1"/>
              <a:t>23</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812" eaLnBrk="0" hangingPunct="0">
              <a:defRPr sz="2400">
                <a:solidFill>
                  <a:schemeClr val="tx1"/>
                </a:solidFill>
                <a:latin typeface="Arial" charset="0"/>
                <a:cs typeface="Arial" charset="0"/>
              </a:defRPr>
            </a:lvl1pPr>
            <a:lvl2pPr marL="729859" indent="-280715" defTabSz="885812" eaLnBrk="0" hangingPunct="0">
              <a:defRPr sz="2400">
                <a:solidFill>
                  <a:schemeClr val="tx1"/>
                </a:solidFill>
                <a:latin typeface="Arial" charset="0"/>
                <a:cs typeface="Arial" charset="0"/>
              </a:defRPr>
            </a:lvl2pPr>
            <a:lvl3pPr marL="1122859" indent="-224571" defTabSz="885812" eaLnBrk="0" hangingPunct="0">
              <a:defRPr sz="2400">
                <a:solidFill>
                  <a:schemeClr val="tx1"/>
                </a:solidFill>
                <a:latin typeface="Arial" charset="0"/>
                <a:cs typeface="Arial" charset="0"/>
              </a:defRPr>
            </a:lvl3pPr>
            <a:lvl4pPr marL="1572003" indent="-224571" defTabSz="885812" eaLnBrk="0" hangingPunct="0">
              <a:defRPr sz="2400">
                <a:solidFill>
                  <a:schemeClr val="tx1"/>
                </a:solidFill>
                <a:latin typeface="Arial" charset="0"/>
                <a:cs typeface="Arial" charset="0"/>
              </a:defRPr>
            </a:lvl4pPr>
            <a:lvl5pPr marL="2021147" indent="-224571" defTabSz="885812" eaLnBrk="0" hangingPunct="0">
              <a:defRPr sz="2400">
                <a:solidFill>
                  <a:schemeClr val="tx1"/>
                </a:solidFill>
                <a:latin typeface="Arial" charset="0"/>
                <a:cs typeface="Arial" charset="0"/>
              </a:defRPr>
            </a:lvl5pPr>
            <a:lvl6pPr marL="2470291" indent="-224571" defTabSz="885812" eaLnBrk="0" fontAlgn="base" hangingPunct="0">
              <a:spcBef>
                <a:spcPct val="0"/>
              </a:spcBef>
              <a:spcAft>
                <a:spcPct val="0"/>
              </a:spcAft>
              <a:defRPr sz="2400">
                <a:solidFill>
                  <a:schemeClr val="tx1"/>
                </a:solidFill>
                <a:latin typeface="Arial" charset="0"/>
                <a:cs typeface="Arial" charset="0"/>
              </a:defRPr>
            </a:lvl6pPr>
            <a:lvl7pPr marL="2919435" indent="-224571" defTabSz="885812" eaLnBrk="0" fontAlgn="base" hangingPunct="0">
              <a:spcBef>
                <a:spcPct val="0"/>
              </a:spcBef>
              <a:spcAft>
                <a:spcPct val="0"/>
              </a:spcAft>
              <a:defRPr sz="2400">
                <a:solidFill>
                  <a:schemeClr val="tx1"/>
                </a:solidFill>
                <a:latin typeface="Arial" charset="0"/>
                <a:cs typeface="Arial" charset="0"/>
              </a:defRPr>
            </a:lvl7pPr>
            <a:lvl8pPr marL="3368579" indent="-224571" defTabSz="885812" eaLnBrk="0" fontAlgn="base" hangingPunct="0">
              <a:spcBef>
                <a:spcPct val="0"/>
              </a:spcBef>
              <a:spcAft>
                <a:spcPct val="0"/>
              </a:spcAft>
              <a:defRPr sz="2400">
                <a:solidFill>
                  <a:schemeClr val="tx1"/>
                </a:solidFill>
                <a:latin typeface="Arial" charset="0"/>
                <a:cs typeface="Arial" charset="0"/>
              </a:defRPr>
            </a:lvl8pPr>
            <a:lvl9pPr marL="3817723" indent="-224571" defTabSz="885812" eaLnBrk="0" fontAlgn="base" hangingPunct="0">
              <a:spcBef>
                <a:spcPct val="0"/>
              </a:spcBef>
              <a:spcAft>
                <a:spcPct val="0"/>
              </a:spcAft>
              <a:defRPr sz="2400">
                <a:solidFill>
                  <a:schemeClr val="tx1"/>
                </a:solidFill>
                <a:latin typeface="Arial" charset="0"/>
                <a:cs typeface="Arial" charset="0"/>
              </a:defRPr>
            </a:lvl9pPr>
          </a:lstStyle>
          <a:p>
            <a:pPr eaLnBrk="1" hangingPunct="1"/>
            <a:fld id="{C26B3D5A-8EDC-47EA-A8F7-4A081468A7A3}" type="slidenum">
              <a:rPr lang="en-US" sz="1200">
                <a:latin typeface="Times New Roman" charset="0"/>
              </a:rPr>
              <a:pPr eaLnBrk="1" hangingPunct="1"/>
              <a:t>24</a:t>
            </a:fld>
            <a:endParaRPr lang="en-US" sz="120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812" eaLnBrk="0" hangingPunct="0">
              <a:defRPr sz="2400">
                <a:solidFill>
                  <a:schemeClr val="tx1"/>
                </a:solidFill>
                <a:latin typeface="Arial" charset="0"/>
                <a:cs typeface="Arial" charset="0"/>
              </a:defRPr>
            </a:lvl1pPr>
            <a:lvl2pPr marL="729859" indent="-280715" defTabSz="885812" eaLnBrk="0" hangingPunct="0">
              <a:defRPr sz="2400">
                <a:solidFill>
                  <a:schemeClr val="tx1"/>
                </a:solidFill>
                <a:latin typeface="Arial" charset="0"/>
                <a:cs typeface="Arial" charset="0"/>
              </a:defRPr>
            </a:lvl2pPr>
            <a:lvl3pPr marL="1122859" indent="-224571" defTabSz="885812" eaLnBrk="0" hangingPunct="0">
              <a:defRPr sz="2400">
                <a:solidFill>
                  <a:schemeClr val="tx1"/>
                </a:solidFill>
                <a:latin typeface="Arial" charset="0"/>
                <a:cs typeface="Arial" charset="0"/>
              </a:defRPr>
            </a:lvl3pPr>
            <a:lvl4pPr marL="1572003" indent="-224571" defTabSz="885812" eaLnBrk="0" hangingPunct="0">
              <a:defRPr sz="2400">
                <a:solidFill>
                  <a:schemeClr val="tx1"/>
                </a:solidFill>
                <a:latin typeface="Arial" charset="0"/>
                <a:cs typeface="Arial" charset="0"/>
              </a:defRPr>
            </a:lvl4pPr>
            <a:lvl5pPr marL="2021147" indent="-224571" defTabSz="885812" eaLnBrk="0" hangingPunct="0">
              <a:defRPr sz="2400">
                <a:solidFill>
                  <a:schemeClr val="tx1"/>
                </a:solidFill>
                <a:latin typeface="Arial" charset="0"/>
                <a:cs typeface="Arial" charset="0"/>
              </a:defRPr>
            </a:lvl5pPr>
            <a:lvl6pPr marL="2470291" indent="-224571" defTabSz="885812" eaLnBrk="0" fontAlgn="base" hangingPunct="0">
              <a:spcBef>
                <a:spcPct val="0"/>
              </a:spcBef>
              <a:spcAft>
                <a:spcPct val="0"/>
              </a:spcAft>
              <a:defRPr sz="2400">
                <a:solidFill>
                  <a:schemeClr val="tx1"/>
                </a:solidFill>
                <a:latin typeface="Arial" charset="0"/>
                <a:cs typeface="Arial" charset="0"/>
              </a:defRPr>
            </a:lvl6pPr>
            <a:lvl7pPr marL="2919435" indent="-224571" defTabSz="885812" eaLnBrk="0" fontAlgn="base" hangingPunct="0">
              <a:spcBef>
                <a:spcPct val="0"/>
              </a:spcBef>
              <a:spcAft>
                <a:spcPct val="0"/>
              </a:spcAft>
              <a:defRPr sz="2400">
                <a:solidFill>
                  <a:schemeClr val="tx1"/>
                </a:solidFill>
                <a:latin typeface="Arial" charset="0"/>
                <a:cs typeface="Arial" charset="0"/>
              </a:defRPr>
            </a:lvl7pPr>
            <a:lvl8pPr marL="3368579" indent="-224571" defTabSz="885812" eaLnBrk="0" fontAlgn="base" hangingPunct="0">
              <a:spcBef>
                <a:spcPct val="0"/>
              </a:spcBef>
              <a:spcAft>
                <a:spcPct val="0"/>
              </a:spcAft>
              <a:defRPr sz="2400">
                <a:solidFill>
                  <a:schemeClr val="tx1"/>
                </a:solidFill>
                <a:latin typeface="Arial" charset="0"/>
                <a:cs typeface="Arial" charset="0"/>
              </a:defRPr>
            </a:lvl8pPr>
            <a:lvl9pPr marL="3817723" indent="-224571" defTabSz="885812" eaLnBrk="0" fontAlgn="base" hangingPunct="0">
              <a:spcBef>
                <a:spcPct val="0"/>
              </a:spcBef>
              <a:spcAft>
                <a:spcPct val="0"/>
              </a:spcAft>
              <a:defRPr sz="2400">
                <a:solidFill>
                  <a:schemeClr val="tx1"/>
                </a:solidFill>
                <a:latin typeface="Arial" charset="0"/>
                <a:cs typeface="Arial" charset="0"/>
              </a:defRPr>
            </a:lvl9pPr>
          </a:lstStyle>
          <a:p>
            <a:pPr eaLnBrk="1" hangingPunct="1"/>
            <a:fld id="{C6663778-D870-4E6D-826B-93AFAADC8A6D}" type="slidenum">
              <a:rPr lang="en-US" sz="1200">
                <a:latin typeface="Times New Roman" charset="0"/>
              </a:rPr>
              <a:pPr eaLnBrk="1" hangingPunct="1"/>
              <a:t>25</a:t>
            </a:fld>
            <a:endParaRPr lang="en-US" sz="1200">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1143000" y="685800"/>
            <a:ext cx="4573588"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Slide Number Placeholder 3"/>
          <p:cNvSpPr txBox="1">
            <a:spLocks noGrp="1"/>
          </p:cNvSpPr>
          <p:nvPr/>
        </p:nvSpPr>
        <p:spPr>
          <a:xfrm>
            <a:off x="3884614" y="8684831"/>
            <a:ext cx="2971800" cy="457595"/>
          </a:xfrm>
          <a:prstGeom prst="rect">
            <a:avLst/>
          </a:prstGeom>
          <a:noFill/>
        </p:spPr>
        <p:txBody>
          <a:bodyPr lIns="90362" tIns="45180" rIns="90362" bIns="45180" anchor="b"/>
          <a:lstStyle/>
          <a:p>
            <a:pPr algn="r">
              <a:defRPr/>
            </a:pPr>
            <a:fld id="{C7D62D5D-EFE4-4D55-A1F6-CE90978014F7}" type="slidenum">
              <a:rPr lang="en-US" sz="1200">
                <a:solidFill>
                  <a:prstClr val="black"/>
                </a:solidFill>
                <a:latin typeface="Calibri"/>
              </a:rPr>
              <a:pPr algn="r">
                <a:defRPr/>
              </a:pPr>
              <a:t>26</a:t>
            </a:fld>
            <a:endParaRPr lang="en-US" sz="1200" dirty="0">
              <a:solidFill>
                <a:prstClr val="black"/>
              </a:solidFill>
              <a:latin typeface="Calibri"/>
            </a:endParaRPr>
          </a:p>
        </p:txBody>
      </p:sp>
      <p:sp>
        <p:nvSpPr>
          <p:cNvPr id="5" name="Content Placeholder 2"/>
          <p:cNvSpPr txBox="1">
            <a:spLocks noGrp="1"/>
          </p:cNvSpPr>
          <p:nvPr>
            <p:ph type="body" idx="1"/>
          </p:nvPr>
        </p:nvSpPr>
        <p:spPr bwMode="auto">
          <a:solidFill>
            <a:schemeClr val="bg1">
              <a:alpha val="80000"/>
            </a:schemeClr>
          </a:solidFill>
          <a:ln>
            <a:solidFill>
              <a:schemeClr val="tx1"/>
            </a:solidFill>
            <a:miter lim="800000"/>
            <a:headEnd/>
            <a:tailEnd/>
          </a:ln>
        </p:spPr>
        <p:txBody>
          <a:bodyPr wrap="square" lIns="89482" tIns="44741" rIns="89482" bIns="44741" numCol="1" anchor="t" anchorCtr="0" compatLnSpc="1">
            <a:prstTxWarp prst="textNoShape">
              <a:avLst/>
            </a:prstTxWarp>
          </a:bodyPr>
          <a:lstStyle/>
          <a:p>
            <a:pPr defTabSz="888653">
              <a:spcBef>
                <a:spcPct val="20000"/>
              </a:spcBef>
              <a:buClr>
                <a:srgbClr val="D4272E"/>
              </a:buClr>
              <a:buSzPct val="85000"/>
              <a:defRPr/>
            </a:pPr>
            <a:endParaRPr lang="en-US" sz="1100" b="1" kern="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latin typeface="Times New Roman" charset="0"/>
              </a:rPr>
              <a:t>FAA Consumers:  CIWS, WARP.  Others are on the horizon.</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29859" indent="-280715" eaLnBrk="0" hangingPunct="0">
              <a:defRPr sz="2400">
                <a:solidFill>
                  <a:schemeClr val="tx1"/>
                </a:solidFill>
                <a:latin typeface="Arial" charset="0"/>
                <a:cs typeface="Arial" charset="0"/>
              </a:defRPr>
            </a:lvl2pPr>
            <a:lvl3pPr marL="1122859" indent="-224571" eaLnBrk="0" hangingPunct="0">
              <a:defRPr sz="2400">
                <a:solidFill>
                  <a:schemeClr val="tx1"/>
                </a:solidFill>
                <a:latin typeface="Arial" charset="0"/>
                <a:cs typeface="Arial" charset="0"/>
              </a:defRPr>
            </a:lvl3pPr>
            <a:lvl4pPr marL="1572003" indent="-224571" eaLnBrk="0" hangingPunct="0">
              <a:defRPr sz="2400">
                <a:solidFill>
                  <a:schemeClr val="tx1"/>
                </a:solidFill>
                <a:latin typeface="Arial" charset="0"/>
                <a:cs typeface="Arial" charset="0"/>
              </a:defRPr>
            </a:lvl4pPr>
            <a:lvl5pPr marL="2021147" indent="-224571" eaLnBrk="0" hangingPunct="0">
              <a:defRPr sz="2400">
                <a:solidFill>
                  <a:schemeClr val="tx1"/>
                </a:solidFill>
                <a:latin typeface="Arial" charset="0"/>
                <a:cs typeface="Arial" charset="0"/>
              </a:defRPr>
            </a:lvl5pPr>
            <a:lvl6pPr marL="2470291" indent="-224571" eaLnBrk="0" fontAlgn="base" hangingPunct="0">
              <a:spcBef>
                <a:spcPct val="0"/>
              </a:spcBef>
              <a:spcAft>
                <a:spcPct val="0"/>
              </a:spcAft>
              <a:defRPr sz="2400">
                <a:solidFill>
                  <a:schemeClr val="tx1"/>
                </a:solidFill>
                <a:latin typeface="Arial" charset="0"/>
                <a:cs typeface="Arial" charset="0"/>
              </a:defRPr>
            </a:lvl6pPr>
            <a:lvl7pPr marL="2919435" indent="-224571" eaLnBrk="0" fontAlgn="base" hangingPunct="0">
              <a:spcBef>
                <a:spcPct val="0"/>
              </a:spcBef>
              <a:spcAft>
                <a:spcPct val="0"/>
              </a:spcAft>
              <a:defRPr sz="2400">
                <a:solidFill>
                  <a:schemeClr val="tx1"/>
                </a:solidFill>
                <a:latin typeface="Arial" charset="0"/>
                <a:cs typeface="Arial" charset="0"/>
              </a:defRPr>
            </a:lvl7pPr>
            <a:lvl8pPr marL="3368579" indent="-224571" eaLnBrk="0" fontAlgn="base" hangingPunct="0">
              <a:spcBef>
                <a:spcPct val="0"/>
              </a:spcBef>
              <a:spcAft>
                <a:spcPct val="0"/>
              </a:spcAft>
              <a:defRPr sz="2400">
                <a:solidFill>
                  <a:schemeClr val="tx1"/>
                </a:solidFill>
                <a:latin typeface="Arial" charset="0"/>
                <a:cs typeface="Arial" charset="0"/>
              </a:defRPr>
            </a:lvl8pPr>
            <a:lvl9pPr marL="3817723" indent="-224571" eaLnBrk="0" fontAlgn="base" hangingPunct="0">
              <a:spcBef>
                <a:spcPct val="0"/>
              </a:spcBef>
              <a:spcAft>
                <a:spcPct val="0"/>
              </a:spcAft>
              <a:defRPr sz="2400">
                <a:solidFill>
                  <a:schemeClr val="tx1"/>
                </a:solidFill>
                <a:latin typeface="Arial" charset="0"/>
                <a:cs typeface="Arial" charset="0"/>
              </a:defRPr>
            </a:lvl9pPr>
          </a:lstStyle>
          <a:p>
            <a:pPr eaLnBrk="1" hangingPunct="1"/>
            <a:fld id="{7E5C79FB-8EBC-40B9-9BB2-EE6B202DD2F5}" type="slidenum">
              <a:rPr lang="en-US" sz="1200">
                <a:latin typeface="Calibri" charset="0"/>
              </a:rPr>
              <a:pPr eaLnBrk="1" hangingPunct="1"/>
              <a:t>27</a:t>
            </a:fld>
            <a:endParaRPr lang="en-US"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29859" indent="-280715" eaLnBrk="0" hangingPunct="0">
              <a:defRPr sz="2400">
                <a:solidFill>
                  <a:schemeClr val="tx1"/>
                </a:solidFill>
                <a:latin typeface="Arial" charset="0"/>
                <a:cs typeface="Arial" charset="0"/>
              </a:defRPr>
            </a:lvl2pPr>
            <a:lvl3pPr marL="1122859" indent="-224571" eaLnBrk="0" hangingPunct="0">
              <a:defRPr sz="2400">
                <a:solidFill>
                  <a:schemeClr val="tx1"/>
                </a:solidFill>
                <a:latin typeface="Arial" charset="0"/>
                <a:cs typeface="Arial" charset="0"/>
              </a:defRPr>
            </a:lvl3pPr>
            <a:lvl4pPr marL="1572003" indent="-224571" eaLnBrk="0" hangingPunct="0">
              <a:defRPr sz="2400">
                <a:solidFill>
                  <a:schemeClr val="tx1"/>
                </a:solidFill>
                <a:latin typeface="Arial" charset="0"/>
                <a:cs typeface="Arial" charset="0"/>
              </a:defRPr>
            </a:lvl4pPr>
            <a:lvl5pPr marL="2021147" indent="-224571" eaLnBrk="0" hangingPunct="0">
              <a:defRPr sz="2400">
                <a:solidFill>
                  <a:schemeClr val="tx1"/>
                </a:solidFill>
                <a:latin typeface="Arial" charset="0"/>
                <a:cs typeface="Arial" charset="0"/>
              </a:defRPr>
            </a:lvl5pPr>
            <a:lvl6pPr marL="2470291" indent="-224571" eaLnBrk="0" fontAlgn="base" hangingPunct="0">
              <a:spcBef>
                <a:spcPct val="0"/>
              </a:spcBef>
              <a:spcAft>
                <a:spcPct val="0"/>
              </a:spcAft>
              <a:defRPr sz="2400">
                <a:solidFill>
                  <a:schemeClr val="tx1"/>
                </a:solidFill>
                <a:latin typeface="Arial" charset="0"/>
                <a:cs typeface="Arial" charset="0"/>
              </a:defRPr>
            </a:lvl6pPr>
            <a:lvl7pPr marL="2919435" indent="-224571" eaLnBrk="0" fontAlgn="base" hangingPunct="0">
              <a:spcBef>
                <a:spcPct val="0"/>
              </a:spcBef>
              <a:spcAft>
                <a:spcPct val="0"/>
              </a:spcAft>
              <a:defRPr sz="2400">
                <a:solidFill>
                  <a:schemeClr val="tx1"/>
                </a:solidFill>
                <a:latin typeface="Arial" charset="0"/>
                <a:cs typeface="Arial" charset="0"/>
              </a:defRPr>
            </a:lvl7pPr>
            <a:lvl8pPr marL="3368579" indent="-224571" eaLnBrk="0" fontAlgn="base" hangingPunct="0">
              <a:spcBef>
                <a:spcPct val="0"/>
              </a:spcBef>
              <a:spcAft>
                <a:spcPct val="0"/>
              </a:spcAft>
              <a:defRPr sz="2400">
                <a:solidFill>
                  <a:schemeClr val="tx1"/>
                </a:solidFill>
                <a:latin typeface="Arial" charset="0"/>
                <a:cs typeface="Arial" charset="0"/>
              </a:defRPr>
            </a:lvl8pPr>
            <a:lvl9pPr marL="3817723" indent="-224571" eaLnBrk="0" fontAlgn="base" hangingPunct="0">
              <a:spcBef>
                <a:spcPct val="0"/>
              </a:spcBef>
              <a:spcAft>
                <a:spcPct val="0"/>
              </a:spcAft>
              <a:defRPr sz="2400">
                <a:solidFill>
                  <a:schemeClr val="tx1"/>
                </a:solidFill>
                <a:latin typeface="Arial" charset="0"/>
                <a:cs typeface="Arial" charset="0"/>
              </a:defRPr>
            </a:lvl9pPr>
          </a:lstStyle>
          <a:p>
            <a:pPr eaLnBrk="1" hangingPunct="1"/>
            <a:fld id="{E8742E1C-5F29-4C3F-8734-8AA618969EDE}" type="slidenum">
              <a:rPr lang="en-US" sz="1200">
                <a:latin typeface="Times New Roman" charset="0"/>
              </a:rPr>
              <a:pPr eaLnBrk="1" hangingPunct="1"/>
              <a:t>28</a:t>
            </a:fld>
            <a:endParaRPr lang="en-US" sz="120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29859" indent="-280715" eaLnBrk="0" hangingPunct="0">
              <a:defRPr sz="2400">
                <a:solidFill>
                  <a:schemeClr val="tx1"/>
                </a:solidFill>
                <a:latin typeface="Arial" charset="0"/>
                <a:cs typeface="Arial" charset="0"/>
              </a:defRPr>
            </a:lvl2pPr>
            <a:lvl3pPr marL="1122859" indent="-224571" eaLnBrk="0" hangingPunct="0">
              <a:defRPr sz="2400">
                <a:solidFill>
                  <a:schemeClr val="tx1"/>
                </a:solidFill>
                <a:latin typeface="Arial" charset="0"/>
                <a:cs typeface="Arial" charset="0"/>
              </a:defRPr>
            </a:lvl3pPr>
            <a:lvl4pPr marL="1572003" indent="-224571" eaLnBrk="0" hangingPunct="0">
              <a:defRPr sz="2400">
                <a:solidFill>
                  <a:schemeClr val="tx1"/>
                </a:solidFill>
                <a:latin typeface="Arial" charset="0"/>
                <a:cs typeface="Arial" charset="0"/>
              </a:defRPr>
            </a:lvl4pPr>
            <a:lvl5pPr marL="2021147" indent="-224571" eaLnBrk="0" hangingPunct="0">
              <a:defRPr sz="2400">
                <a:solidFill>
                  <a:schemeClr val="tx1"/>
                </a:solidFill>
                <a:latin typeface="Arial" charset="0"/>
                <a:cs typeface="Arial" charset="0"/>
              </a:defRPr>
            </a:lvl5pPr>
            <a:lvl6pPr marL="2470291" indent="-224571" eaLnBrk="0" fontAlgn="base" hangingPunct="0">
              <a:spcBef>
                <a:spcPct val="0"/>
              </a:spcBef>
              <a:spcAft>
                <a:spcPct val="0"/>
              </a:spcAft>
              <a:defRPr sz="2400">
                <a:solidFill>
                  <a:schemeClr val="tx1"/>
                </a:solidFill>
                <a:latin typeface="Arial" charset="0"/>
                <a:cs typeface="Arial" charset="0"/>
              </a:defRPr>
            </a:lvl6pPr>
            <a:lvl7pPr marL="2919435" indent="-224571" eaLnBrk="0" fontAlgn="base" hangingPunct="0">
              <a:spcBef>
                <a:spcPct val="0"/>
              </a:spcBef>
              <a:spcAft>
                <a:spcPct val="0"/>
              </a:spcAft>
              <a:defRPr sz="2400">
                <a:solidFill>
                  <a:schemeClr val="tx1"/>
                </a:solidFill>
                <a:latin typeface="Arial" charset="0"/>
                <a:cs typeface="Arial" charset="0"/>
              </a:defRPr>
            </a:lvl7pPr>
            <a:lvl8pPr marL="3368579" indent="-224571" eaLnBrk="0" fontAlgn="base" hangingPunct="0">
              <a:spcBef>
                <a:spcPct val="0"/>
              </a:spcBef>
              <a:spcAft>
                <a:spcPct val="0"/>
              </a:spcAft>
              <a:defRPr sz="2400">
                <a:solidFill>
                  <a:schemeClr val="tx1"/>
                </a:solidFill>
                <a:latin typeface="Arial" charset="0"/>
                <a:cs typeface="Arial" charset="0"/>
              </a:defRPr>
            </a:lvl8pPr>
            <a:lvl9pPr marL="3817723" indent="-224571" eaLnBrk="0" fontAlgn="base" hangingPunct="0">
              <a:spcBef>
                <a:spcPct val="0"/>
              </a:spcBef>
              <a:spcAft>
                <a:spcPct val="0"/>
              </a:spcAft>
              <a:defRPr sz="2400">
                <a:solidFill>
                  <a:schemeClr val="tx1"/>
                </a:solidFill>
                <a:latin typeface="Arial" charset="0"/>
                <a:cs typeface="Arial" charset="0"/>
              </a:defRPr>
            </a:lvl9pPr>
          </a:lstStyle>
          <a:p>
            <a:pPr eaLnBrk="1" hangingPunct="1"/>
            <a:fld id="{365837F2-7FB2-45B4-9091-171CF77A9AD2}" type="slidenum">
              <a:rPr lang="en-US" sz="1200">
                <a:latin typeface="Times New Roman" charset="0"/>
              </a:rPr>
              <a:pPr eaLnBrk="1" hangingPunct="1"/>
              <a:t>29</a:t>
            </a:fld>
            <a:endParaRPr lang="en-US" sz="120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651" eaLnBrk="0" hangingPunct="0">
              <a:spcBef>
                <a:spcPct val="30000"/>
              </a:spcBef>
              <a:defRPr sz="1200">
                <a:solidFill>
                  <a:schemeClr val="tx1"/>
                </a:solidFill>
                <a:latin typeface="Times New Roman" pitchFamily="18" charset="0"/>
              </a:defRPr>
            </a:lvl1pPr>
            <a:lvl2pPr marL="732556" indent="-281753" defTabSz="890651" eaLnBrk="0" hangingPunct="0">
              <a:spcBef>
                <a:spcPct val="30000"/>
              </a:spcBef>
              <a:defRPr sz="1200">
                <a:solidFill>
                  <a:schemeClr val="tx1"/>
                </a:solidFill>
                <a:latin typeface="Times New Roman" pitchFamily="18" charset="0"/>
              </a:defRPr>
            </a:lvl2pPr>
            <a:lvl3pPr marL="1127009" indent="-225402" defTabSz="890651" eaLnBrk="0" hangingPunct="0">
              <a:spcBef>
                <a:spcPct val="30000"/>
              </a:spcBef>
              <a:defRPr sz="1200">
                <a:solidFill>
                  <a:schemeClr val="tx1"/>
                </a:solidFill>
                <a:latin typeface="Times New Roman" pitchFamily="18" charset="0"/>
              </a:defRPr>
            </a:lvl3pPr>
            <a:lvl4pPr marL="1577814" indent="-225402" defTabSz="890651" eaLnBrk="0" hangingPunct="0">
              <a:spcBef>
                <a:spcPct val="30000"/>
              </a:spcBef>
              <a:defRPr sz="1200">
                <a:solidFill>
                  <a:schemeClr val="tx1"/>
                </a:solidFill>
                <a:latin typeface="Times New Roman" pitchFamily="18" charset="0"/>
              </a:defRPr>
            </a:lvl4pPr>
            <a:lvl5pPr marL="2028618" indent="-225402" defTabSz="890651" eaLnBrk="0" hangingPunct="0">
              <a:spcBef>
                <a:spcPct val="30000"/>
              </a:spcBef>
              <a:defRPr sz="1200">
                <a:solidFill>
                  <a:schemeClr val="tx1"/>
                </a:solidFill>
                <a:latin typeface="Times New Roman" pitchFamily="18" charset="0"/>
              </a:defRPr>
            </a:lvl5pPr>
            <a:lvl6pPr marL="2479421" indent="-225402" defTabSz="890651" eaLnBrk="0" fontAlgn="base" hangingPunct="0">
              <a:spcBef>
                <a:spcPct val="30000"/>
              </a:spcBef>
              <a:spcAft>
                <a:spcPct val="0"/>
              </a:spcAft>
              <a:defRPr sz="1200">
                <a:solidFill>
                  <a:schemeClr val="tx1"/>
                </a:solidFill>
                <a:latin typeface="Times New Roman" pitchFamily="18" charset="0"/>
              </a:defRPr>
            </a:lvl6pPr>
            <a:lvl7pPr marL="2930226" indent="-225402" defTabSz="890651" eaLnBrk="0" fontAlgn="base" hangingPunct="0">
              <a:spcBef>
                <a:spcPct val="30000"/>
              </a:spcBef>
              <a:spcAft>
                <a:spcPct val="0"/>
              </a:spcAft>
              <a:defRPr sz="1200">
                <a:solidFill>
                  <a:schemeClr val="tx1"/>
                </a:solidFill>
                <a:latin typeface="Times New Roman" pitchFamily="18" charset="0"/>
              </a:defRPr>
            </a:lvl7pPr>
            <a:lvl8pPr marL="3381029" indent="-225402" defTabSz="890651" eaLnBrk="0" fontAlgn="base" hangingPunct="0">
              <a:spcBef>
                <a:spcPct val="30000"/>
              </a:spcBef>
              <a:spcAft>
                <a:spcPct val="0"/>
              </a:spcAft>
              <a:defRPr sz="1200">
                <a:solidFill>
                  <a:schemeClr val="tx1"/>
                </a:solidFill>
                <a:latin typeface="Times New Roman" pitchFamily="18" charset="0"/>
              </a:defRPr>
            </a:lvl8pPr>
            <a:lvl9pPr marL="3831833" indent="-225402" defTabSz="890651"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B5CFEFD-F45D-4CE7-878A-2D91870BA9D3}" type="slidenum">
              <a:rPr lang="en-US" altLang="en-US" smtClean="0"/>
              <a:pPr eaLnBrk="1" hangingPunct="1">
                <a:spcBef>
                  <a:spcPct val="0"/>
                </a:spcBef>
              </a:pPr>
              <a:t>35</a:t>
            </a:fld>
            <a:endParaRPr lang="en-US" alt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charset="0"/>
              </a:rPr>
              <a:t>- SWIM is all about making important information easily accessible.  The cost and time to develop SOA services has been reduced.</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29859" indent="-280715" eaLnBrk="0" hangingPunct="0">
              <a:defRPr sz="2400">
                <a:solidFill>
                  <a:schemeClr val="tx1"/>
                </a:solidFill>
                <a:latin typeface="Arial" charset="0"/>
                <a:cs typeface="Arial" charset="0"/>
              </a:defRPr>
            </a:lvl2pPr>
            <a:lvl3pPr marL="1122859" indent="-224571" eaLnBrk="0" hangingPunct="0">
              <a:defRPr sz="2400">
                <a:solidFill>
                  <a:schemeClr val="tx1"/>
                </a:solidFill>
                <a:latin typeface="Arial" charset="0"/>
                <a:cs typeface="Arial" charset="0"/>
              </a:defRPr>
            </a:lvl3pPr>
            <a:lvl4pPr marL="1572003" indent="-224571" eaLnBrk="0" hangingPunct="0">
              <a:defRPr sz="2400">
                <a:solidFill>
                  <a:schemeClr val="tx1"/>
                </a:solidFill>
                <a:latin typeface="Arial" charset="0"/>
                <a:cs typeface="Arial" charset="0"/>
              </a:defRPr>
            </a:lvl4pPr>
            <a:lvl5pPr marL="2021147" indent="-224571" eaLnBrk="0" hangingPunct="0">
              <a:defRPr sz="2400">
                <a:solidFill>
                  <a:schemeClr val="tx1"/>
                </a:solidFill>
                <a:latin typeface="Arial" charset="0"/>
                <a:cs typeface="Arial" charset="0"/>
              </a:defRPr>
            </a:lvl5pPr>
            <a:lvl6pPr marL="2470291" indent="-224571" eaLnBrk="0" fontAlgn="base" hangingPunct="0">
              <a:spcBef>
                <a:spcPct val="0"/>
              </a:spcBef>
              <a:spcAft>
                <a:spcPct val="0"/>
              </a:spcAft>
              <a:defRPr sz="2400">
                <a:solidFill>
                  <a:schemeClr val="tx1"/>
                </a:solidFill>
                <a:latin typeface="Arial" charset="0"/>
                <a:cs typeface="Arial" charset="0"/>
              </a:defRPr>
            </a:lvl6pPr>
            <a:lvl7pPr marL="2919435" indent="-224571" eaLnBrk="0" fontAlgn="base" hangingPunct="0">
              <a:spcBef>
                <a:spcPct val="0"/>
              </a:spcBef>
              <a:spcAft>
                <a:spcPct val="0"/>
              </a:spcAft>
              <a:defRPr sz="2400">
                <a:solidFill>
                  <a:schemeClr val="tx1"/>
                </a:solidFill>
                <a:latin typeface="Arial" charset="0"/>
                <a:cs typeface="Arial" charset="0"/>
              </a:defRPr>
            </a:lvl7pPr>
            <a:lvl8pPr marL="3368579" indent="-224571" eaLnBrk="0" fontAlgn="base" hangingPunct="0">
              <a:spcBef>
                <a:spcPct val="0"/>
              </a:spcBef>
              <a:spcAft>
                <a:spcPct val="0"/>
              </a:spcAft>
              <a:defRPr sz="2400">
                <a:solidFill>
                  <a:schemeClr val="tx1"/>
                </a:solidFill>
                <a:latin typeface="Arial" charset="0"/>
                <a:cs typeface="Arial" charset="0"/>
              </a:defRPr>
            </a:lvl8pPr>
            <a:lvl9pPr marL="3817723" indent="-224571" eaLnBrk="0" fontAlgn="base" hangingPunct="0">
              <a:spcBef>
                <a:spcPct val="0"/>
              </a:spcBef>
              <a:spcAft>
                <a:spcPct val="0"/>
              </a:spcAft>
              <a:defRPr sz="2400">
                <a:solidFill>
                  <a:schemeClr val="tx1"/>
                </a:solidFill>
                <a:latin typeface="Arial" charset="0"/>
                <a:cs typeface="Arial" charset="0"/>
              </a:defRPr>
            </a:lvl9pPr>
          </a:lstStyle>
          <a:p>
            <a:pPr eaLnBrk="1" hangingPunct="1"/>
            <a:fld id="{984F0F65-E19A-406A-B475-C40AB2F3F296}" type="slidenum">
              <a:rPr lang="en-US" sz="1200">
                <a:latin typeface="Times New Roman" charset="0"/>
              </a:rPr>
              <a:pPr eaLnBrk="1" hangingPunct="1"/>
              <a:t>5</a:t>
            </a:fld>
            <a:endParaRPr lang="en-US" sz="120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r>
              <a:rPr lang="en-US" dirty="0" smtClean="0"/>
              <a:t>Highlights:</a:t>
            </a:r>
          </a:p>
          <a:p>
            <a:pPr eaLnBrk="1" hangingPunct="1"/>
            <a:endParaRPr lang="en-US" dirty="0" smtClean="0"/>
          </a:p>
          <a:p>
            <a:pPr eaLnBrk="1" hangingPunct="1">
              <a:buFontTx/>
              <a:buChar char="-"/>
            </a:pPr>
            <a:r>
              <a:rPr lang="en-US" dirty="0" smtClean="0"/>
              <a:t>To have a net-centric enterprise, a reliable, high-performance network is necessary</a:t>
            </a:r>
          </a:p>
          <a:p>
            <a:pPr eaLnBrk="1" hangingPunct="1">
              <a:buFontTx/>
              <a:buChar char="-"/>
            </a:pPr>
            <a:r>
              <a:rPr lang="en-US" dirty="0" smtClean="0"/>
              <a:t>Having the all-digital, ubiquitous network for the FAA (FTI) creates ripe environment for realizing network centric milestones (inclusive of SWIM)</a:t>
            </a:r>
          </a:p>
        </p:txBody>
      </p:sp>
      <p:sp>
        <p:nvSpPr>
          <p:cNvPr id="18436" name="Slide Number Placeholder 3"/>
          <p:cNvSpPr>
            <a:spLocks noGrp="1"/>
          </p:cNvSpPr>
          <p:nvPr>
            <p:ph type="sldNum" sz="quarter" idx="5"/>
          </p:nvPr>
        </p:nvSpPr>
        <p:spPr>
          <a:noFill/>
        </p:spPr>
        <p:txBody>
          <a:bodyPr/>
          <a:lstStyle/>
          <a:p>
            <a:fld id="{41481FE3-CDC6-4980-BC3B-8432714C8794}" type="slidenum">
              <a:rPr lang="en-US" smtClean="0">
                <a:solidFill>
                  <a:srgbClr val="000000"/>
                </a:solidFill>
              </a:rPr>
              <a:pPr/>
              <a:t>6</a:t>
            </a:fld>
            <a:endParaRPr lang="en-US" dirty="0"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16221" indent="-216221"/>
            <a:endParaRPr lang="en-US" dirty="0"/>
          </a:p>
        </p:txBody>
      </p:sp>
      <p:sp>
        <p:nvSpPr>
          <p:cNvPr id="4" name="Slide Number Placeholder 3"/>
          <p:cNvSpPr>
            <a:spLocks noGrp="1"/>
          </p:cNvSpPr>
          <p:nvPr>
            <p:ph type="sldNum" sz="quarter" idx="10"/>
          </p:nvPr>
        </p:nvSpPr>
        <p:spPr/>
        <p:txBody>
          <a:bodyPr/>
          <a:lstStyle/>
          <a:p>
            <a:pPr>
              <a:defRPr/>
            </a:pPr>
            <a:fld id="{AF803BF0-3DEF-432B-A1FA-4D38DA3BB267}" type="slidenum">
              <a:rPr lang="en-US" smtClean="0">
                <a:solidFill>
                  <a:prstClr val="black"/>
                </a:solidFill>
              </a:rPr>
              <a:pPr>
                <a:defRPr/>
              </a:pPr>
              <a:t>8</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01EE27-C6D8-4D97-9443-3B637532FA4F}" type="slidenum">
              <a:rPr lang="en-US" smtClean="0"/>
              <a:pPr>
                <a:defRPr/>
              </a:pPr>
              <a:t>12</a:t>
            </a:fld>
            <a:endParaRPr lang="en-US"/>
          </a:p>
        </p:txBody>
      </p:sp>
    </p:spTree>
    <p:extLst>
      <p:ext uri="{BB962C8B-B14F-4D97-AF65-F5344CB8AC3E}">
        <p14:creationId xmlns:p14="http://schemas.microsoft.com/office/powerpoint/2010/main" val="3685572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TFMData has two sets of </a:t>
            </a:r>
            <a:r>
              <a:rPr lang="en-US" baseline="0" dirty="0" smtClean="0"/>
              <a:t>data: flight and flow info</a:t>
            </a:r>
          </a:p>
          <a:p>
            <a:endParaRPr lang="en-US"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Flow Info Refreshes every 15 min except initial RR flight list</a:t>
            </a:r>
            <a:r>
              <a:rPr lang="en-US" baseline="0" dirty="0" smtClean="0"/>
              <a:t> </a:t>
            </a:r>
            <a:r>
              <a:rPr lang="en-US" dirty="0" smtClean="0"/>
              <a:t>in case client was disconnected when new info sent (TFMDI supports a get request).</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RAPT updates every 5 minutes</a:t>
            </a:r>
            <a:endParaRPr lang="en-US"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Highlight new info now available in data feed, not just on website.</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Please pay close attention to next slide.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401EE27-C6D8-4D97-9443-3B637532FA4F}" type="slidenum">
              <a:rPr lang="en-US" smtClean="0"/>
              <a:pPr>
                <a:defRPr/>
              </a:pPr>
              <a:t>13</a:t>
            </a:fld>
            <a:endParaRPr lang="en-US"/>
          </a:p>
        </p:txBody>
      </p:sp>
    </p:spTree>
    <p:extLst>
      <p:ext uri="{BB962C8B-B14F-4D97-AF65-F5344CB8AC3E}">
        <p14:creationId xmlns:p14="http://schemas.microsoft.com/office/powerpoint/2010/main" val="3245981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AIXM primarily CCU NAS element definitions</a:t>
            </a:r>
          </a:p>
          <a:p>
            <a:endParaRPr lang="en-US" dirty="0" smtClean="0"/>
          </a:p>
        </p:txBody>
      </p:sp>
      <p:sp>
        <p:nvSpPr>
          <p:cNvPr id="4" name="Slide Number Placeholder 3"/>
          <p:cNvSpPr>
            <a:spLocks noGrp="1"/>
          </p:cNvSpPr>
          <p:nvPr>
            <p:ph type="sldNum" sz="quarter" idx="10"/>
          </p:nvPr>
        </p:nvSpPr>
        <p:spPr/>
        <p:txBody>
          <a:bodyPr/>
          <a:lstStyle/>
          <a:p>
            <a:pPr>
              <a:defRPr/>
            </a:pPr>
            <a:fld id="{1401EE27-C6D8-4D97-9443-3B637532FA4F}" type="slidenum">
              <a:rPr lang="en-US" smtClean="0"/>
              <a:pPr>
                <a:defRPr/>
              </a:pPr>
              <a:t>14</a:t>
            </a:fld>
            <a:endParaRPr lang="en-US"/>
          </a:p>
        </p:txBody>
      </p:sp>
    </p:spTree>
    <p:extLst>
      <p:ext uri="{BB962C8B-B14F-4D97-AF65-F5344CB8AC3E}">
        <p14:creationId xmlns:p14="http://schemas.microsoft.com/office/powerpoint/2010/main" val="358558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intend to minimize frequency of schema</a:t>
            </a:r>
            <a:r>
              <a:rPr lang="en-US" baseline="0" dirty="0" smtClean="0"/>
              <a:t> changes to minimize impact to industry</a:t>
            </a:r>
            <a:endParaRPr lang="en-US" dirty="0"/>
          </a:p>
        </p:txBody>
      </p:sp>
      <p:sp>
        <p:nvSpPr>
          <p:cNvPr id="4" name="Slide Number Placeholder 3"/>
          <p:cNvSpPr>
            <a:spLocks noGrp="1"/>
          </p:cNvSpPr>
          <p:nvPr>
            <p:ph type="sldNum" sz="quarter" idx="10"/>
          </p:nvPr>
        </p:nvSpPr>
        <p:spPr/>
        <p:txBody>
          <a:bodyPr/>
          <a:lstStyle/>
          <a:p>
            <a:pPr>
              <a:defRPr/>
            </a:pPr>
            <a:fld id="{1401EE27-C6D8-4D97-9443-3B637532FA4F}" type="slidenum">
              <a:rPr lang="en-US" smtClean="0"/>
              <a:pPr>
                <a:defRPr/>
              </a:pPr>
              <a:t>15</a:t>
            </a:fld>
            <a:endParaRPr lang="en-US"/>
          </a:p>
        </p:txBody>
      </p:sp>
    </p:spTree>
    <p:extLst>
      <p:ext uri="{BB962C8B-B14F-4D97-AF65-F5344CB8AC3E}">
        <p14:creationId xmlns:p14="http://schemas.microsoft.com/office/powerpoint/2010/main" val="3445893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itchFamily="18" charset="0"/>
              </a:rPr>
              <a:t>HWDS - this feed has data in several formats: GRIB 1 (binary), alphanumeric (ASCII), images (JPG, GIF, etc.). I'm sure I'm forgetting some.</a:t>
            </a:r>
            <a:r>
              <a:rPr lang="en-US" dirty="0" smtClean="0"/>
              <a:t/>
            </a:r>
            <a:br>
              <a:rPr lang="en-US" dirty="0" smtClean="0"/>
            </a:br>
            <a:r>
              <a:rPr lang="en-US" dirty="0">
                <a:latin typeface="Times New Roman" pitchFamily="18" charset="0"/>
              </a:rPr>
              <a:t>WSR-88D - this is a small subset of 5 products that WARP/EWD currently ingests - they are binary-encoded</a:t>
            </a:r>
            <a:r>
              <a:rPr lang="en-US" dirty="0" smtClean="0"/>
              <a:t/>
            </a:r>
            <a:br>
              <a:rPr lang="en-US" dirty="0" smtClean="0"/>
            </a:br>
            <a:r>
              <a:rPr lang="en-US" dirty="0">
                <a:latin typeface="Times New Roman" pitchFamily="18" charset="0"/>
              </a:rPr>
              <a:t>METAR - These are encoded in XML 1.0 using the Weather Exchange Model (WXXM) 1.0</a:t>
            </a:r>
            <a:r>
              <a:rPr lang="en-US" dirty="0" smtClean="0"/>
              <a:t/>
            </a:r>
            <a:br>
              <a:rPr lang="en-US" dirty="0" smtClean="0"/>
            </a:br>
            <a:r>
              <a:rPr lang="en-US" dirty="0">
                <a:latin typeface="Times New Roman" pitchFamily="18" charset="0"/>
              </a:rPr>
              <a:t>RAP 40km, NAM, GFS - All binary in GRIB1</a:t>
            </a:r>
            <a:r>
              <a:rPr lang="en-US" dirty="0" smtClean="0"/>
              <a:t/>
            </a:r>
            <a:br>
              <a:rPr lang="en-US" dirty="0" smtClean="0"/>
            </a:br>
            <a:r>
              <a:rPr lang="en-US" dirty="0" smtClean="0"/>
              <a:t/>
            </a:r>
            <a:br>
              <a:rPr lang="en-US" dirty="0" smtClean="0"/>
            </a:br>
            <a:r>
              <a:rPr lang="en-US" dirty="0">
                <a:latin typeface="Times New Roman" pitchFamily="18" charset="0"/>
              </a:rPr>
              <a:t>Future:</a:t>
            </a:r>
            <a:r>
              <a:rPr lang="en-US" dirty="0" smtClean="0"/>
              <a:t/>
            </a:r>
            <a:br>
              <a:rPr lang="en-US" dirty="0" smtClean="0"/>
            </a:br>
            <a:r>
              <a:rPr lang="en-US" dirty="0">
                <a:latin typeface="Times New Roman" pitchFamily="18" charset="0"/>
              </a:rPr>
              <a:t>RAP 13km, NAM, GFS, CIP, NCWD - All binary in NetCDF-4</a:t>
            </a:r>
            <a:r>
              <a:rPr lang="en-US" dirty="0" smtClean="0"/>
              <a:t/>
            </a:r>
            <a:br>
              <a:rPr lang="en-US" dirty="0" smtClean="0"/>
            </a:br>
            <a:r>
              <a:rPr lang="en-US" dirty="0">
                <a:latin typeface="Times New Roman" pitchFamily="18" charset="0"/>
              </a:rPr>
              <a:t>MDCRS, NCWF, AIRMET, SIGMET, CCFP - All in XML 1.0 using either Aviation Weather Exchange Model (AVWX) 1.0 or North American Weather Exchange Model (NAWX) TBD versions</a:t>
            </a:r>
            <a:endParaRPr lang="en-US" dirty="0"/>
          </a:p>
        </p:txBody>
      </p:sp>
      <p:sp>
        <p:nvSpPr>
          <p:cNvPr id="4" name="Slide Number Placeholder 3"/>
          <p:cNvSpPr>
            <a:spLocks noGrp="1"/>
          </p:cNvSpPr>
          <p:nvPr>
            <p:ph type="sldNum" sz="quarter" idx="10"/>
          </p:nvPr>
        </p:nvSpPr>
        <p:spPr/>
        <p:txBody>
          <a:bodyPr/>
          <a:lstStyle/>
          <a:p>
            <a:fld id="{01D60A57-D9F5-432A-A00A-A27CD8C30899}" type="slidenum">
              <a:rPr lang="en-US" smtClean="0"/>
              <a:pPr/>
              <a:t>18</a:t>
            </a:fld>
            <a:endParaRPr lang="en-US" dirty="0"/>
          </a:p>
        </p:txBody>
      </p:sp>
    </p:spTree>
    <p:extLst>
      <p:ext uri="{BB962C8B-B14F-4D97-AF65-F5344CB8AC3E}">
        <p14:creationId xmlns:p14="http://schemas.microsoft.com/office/powerpoint/2010/main" val="4292363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5943600" y="76200"/>
            <a:ext cx="3124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563562"/>
          </a:xfrm>
        </p:spPr>
        <p:txBody>
          <a:bodyPr>
            <a:noAutofit/>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65783" t="2525" r="1544" b="88636"/>
          <a:stretch/>
        </p:blipFill>
        <p:spPr>
          <a:xfrm>
            <a:off x="76200" y="6172200"/>
            <a:ext cx="2945958" cy="597730"/>
          </a:xfrm>
          <a:prstGeom prst="rect">
            <a:avLst/>
          </a:prstGeom>
        </p:spPr>
      </p:pic>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sz="2500">
                <a:solidFill>
                  <a:schemeClr val="tx1"/>
                </a:solidFill>
              </a:defRPr>
            </a:lvl1pPr>
          </a:lstStyle>
          <a:p>
            <a:endParaRPr lang="en-US" dirty="0"/>
          </a:p>
        </p:txBody>
      </p:sp>
    </p:spTree>
    <p:extLst>
      <p:ext uri="{BB962C8B-B14F-4D97-AF65-F5344CB8AC3E}">
        <p14:creationId xmlns:p14="http://schemas.microsoft.com/office/powerpoint/2010/main" val="99933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Footer Placeholder 4"/>
          <p:cNvSpPr txBox="1">
            <a:spLocks/>
          </p:cNvSpPr>
          <p:nvPr userDrawn="1"/>
        </p:nvSpPr>
        <p:spPr>
          <a:xfrm>
            <a:off x="3276600" y="65087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algn="ctr">
              <a:defRPr sz="2500">
                <a:solidFill>
                  <a:schemeClr val="tx1"/>
                </a:solidFill>
              </a:defRPr>
            </a:lvl1pPr>
          </a:lstStyle>
          <a:p>
            <a:fld id="{00EE510F-0B3C-4FAD-9237-C010B2A195F2}" type="slidenum">
              <a:rPr lang="en-US" smtClean="0"/>
              <a:pPr/>
              <a:t>‹#›</a:t>
            </a:fld>
            <a:endParaRPr lang="en-US" dirty="0"/>
          </a:p>
        </p:txBody>
      </p:sp>
      <p:sp>
        <p:nvSpPr>
          <p:cNvPr id="4" name="Date Placeholder 3"/>
          <p:cNvSpPr>
            <a:spLocks noGrp="1"/>
          </p:cNvSpPr>
          <p:nvPr>
            <p:ph type="dt" sz="half" idx="12"/>
          </p:nvPr>
        </p:nvSpPr>
        <p:spPr>
          <a:xfrm>
            <a:off x="457200" y="6356350"/>
            <a:ext cx="2133600" cy="365125"/>
          </a:xfrm>
          <a:prstGeom prst="rect">
            <a:avLst/>
          </a:prstGeom>
        </p:spPr>
        <p:txBody>
          <a:bodyPr/>
          <a:lstStyle/>
          <a:p>
            <a:endParaRPr lang="en-US"/>
          </a:p>
        </p:txBody>
      </p:sp>
      <p:sp>
        <p:nvSpPr>
          <p:cNvPr id="5" name="Slide Number Placeholder 4"/>
          <p:cNvSpPr>
            <a:spLocks noGrp="1"/>
          </p:cNvSpPr>
          <p:nvPr>
            <p:ph type="sldNum" sz="quarter" idx="13"/>
          </p:nvPr>
        </p:nvSpPr>
        <p:spPr>
          <a:xfrm>
            <a:off x="6553200" y="6356350"/>
            <a:ext cx="2133600" cy="365125"/>
          </a:xfrm>
          <a:prstGeom prst="rect">
            <a:avLst/>
          </a:prstGeom>
        </p:spPr>
        <p:txBody>
          <a:bodyPr/>
          <a:lstStyle/>
          <a:p>
            <a:fld id="{30593AC8-C928-4384-ADC3-85EBF3B358E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sz="2500">
                <a:solidFill>
                  <a:schemeClr val="tx1"/>
                </a:solidFill>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5943600" y="76200"/>
            <a:ext cx="3124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sz="2500">
                <a:solidFill>
                  <a:schemeClr val="tx1"/>
                </a:solidFill>
              </a:defRPr>
            </a:lvl1pPr>
          </a:lstStyle>
          <a:p>
            <a:endParaRPr lang="en-US" dirty="0"/>
          </a:p>
        </p:txBody>
      </p:sp>
    </p:spTree>
    <p:extLst>
      <p:ext uri="{BB962C8B-B14F-4D97-AF65-F5344CB8AC3E}">
        <p14:creationId xmlns:p14="http://schemas.microsoft.com/office/powerpoint/2010/main" val="1614900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0593AC8-C928-4384-ADC3-85EBF3B358E7}" type="slidenum">
              <a:rPr lang="en-US" smtClean="0"/>
              <a:pPr/>
              <a:t>‹#›</a:t>
            </a:fld>
            <a:endParaRPr lang="en-US"/>
          </a:p>
        </p:txBody>
      </p:sp>
    </p:spTree>
    <p:extLst>
      <p:ext uri="{BB962C8B-B14F-4D97-AF65-F5344CB8AC3E}">
        <p14:creationId xmlns:p14="http://schemas.microsoft.com/office/powerpoint/2010/main" val="2968332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Layout">
    <p:spTree>
      <p:nvGrpSpPr>
        <p:cNvPr id="1" name=""/>
        <p:cNvGrpSpPr/>
        <p:nvPr/>
      </p:nvGrpSpPr>
      <p:grpSpPr>
        <a:xfrm>
          <a:off x="0" y="0"/>
          <a:ext cx="0" cy="0"/>
          <a:chOff x="0" y="0"/>
          <a:chExt cx="0" cy="0"/>
        </a:xfrm>
      </p:grpSpPr>
      <p:sp>
        <p:nvSpPr>
          <p:cNvPr id="12" name="Content Placeholder 10"/>
          <p:cNvSpPr>
            <a:spLocks noGrp="1"/>
          </p:cNvSpPr>
          <p:nvPr>
            <p:ph sz="quarter" idx="13"/>
          </p:nvPr>
        </p:nvSpPr>
        <p:spPr>
          <a:xfrm>
            <a:off x="485421" y="990600"/>
            <a:ext cx="8218311" cy="5184422"/>
          </a:xfrm>
          <a:prstGeom prst="rect">
            <a:avLst/>
          </a:prstGeom>
        </p:spPr>
        <p:txBody>
          <a:bodyPr lIns="0" tIns="0" rIns="0" bIns="0">
            <a:normAutofit/>
          </a:bodyPr>
          <a:lstStyle>
            <a:lvl1pPr marL="171450" indent="-171450">
              <a:buClrTx/>
              <a:defRPr sz="2000"/>
            </a:lvl1pPr>
            <a:lvl2pPr marL="400050" indent="-228600">
              <a:buClrTx/>
              <a:defRPr sz="1800"/>
            </a:lvl2pPr>
            <a:lvl3pPr marL="571500" indent="-171450">
              <a:buClrTx/>
              <a:defRPr sz="1600"/>
            </a:lvl3pPr>
            <a:lvl4pPr marL="800100" indent="-228600">
              <a:buClrTx/>
              <a:defRPr sz="1400"/>
            </a:lvl4pPr>
            <a:lvl5pPr marL="971550" indent="-171450">
              <a:buClrTx/>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25"/>
          <p:cNvSpPr>
            <a:spLocks noGrp="1" noChangeArrowheads="1"/>
          </p:cNvSpPr>
          <p:nvPr>
            <p:ph type="title"/>
          </p:nvPr>
        </p:nvSpPr>
        <p:spPr bwMode="auto">
          <a:xfrm>
            <a:off x="722312" y="0"/>
            <a:ext cx="6242932" cy="778933"/>
          </a:xfrm>
          <a:prstGeom prst="rect">
            <a:avLst/>
          </a:prstGeom>
          <a:noFill/>
          <a:ln w="9525">
            <a:noFill/>
            <a:miter lim="800000"/>
            <a:headEnd/>
            <a:tailEnd/>
          </a:ln>
        </p:spPr>
        <p:txBody>
          <a:bodyPr lIns="0" tIns="0" rIns="0" bIns="0">
            <a:normAutofit/>
          </a:bodyPr>
          <a:lstStyle>
            <a:lvl1pPr algn="l">
              <a:defRPr sz="2600" b="1" i="0">
                <a:latin typeface="Arial" pitchFamily="34" charset="0"/>
                <a:cs typeface="Arial" pitchFamily="34" charset="0"/>
              </a:defRPr>
            </a:lvl1pPr>
          </a:lstStyle>
          <a:p>
            <a:pPr lvl="0"/>
            <a:r>
              <a:rPr lang="en-US" smtClean="0"/>
              <a:t>Click to edit Master title style</a:t>
            </a:r>
            <a:endParaRPr lang="en-US" dirty="0" smtClean="0"/>
          </a:p>
        </p:txBody>
      </p:sp>
      <p:sp>
        <p:nvSpPr>
          <p:cNvPr id="4" name="Date Placeholder 2"/>
          <p:cNvSpPr>
            <a:spLocks noGrp="1"/>
          </p:cNvSpPr>
          <p:nvPr>
            <p:ph type="dt" sz="half" idx="14"/>
          </p:nvPr>
        </p:nvSpPr>
        <p:spPr>
          <a:xfrm>
            <a:off x="457200" y="6356350"/>
            <a:ext cx="2133600" cy="365125"/>
          </a:xfrm>
          <a:prstGeom prst="rect">
            <a:avLst/>
          </a:prstGeom>
        </p:spPr>
        <p:txBody>
          <a:bodyPr/>
          <a:lstStyle>
            <a:lvl1pPr>
              <a:defRPr smtClean="0">
                <a:latin typeface="Times New Roman" charset="0"/>
                <a:cs typeface="Arial" charset="0"/>
              </a:defRPr>
            </a:lvl1pPr>
          </a:lstStyle>
          <a:p>
            <a:pPr>
              <a:defRPr/>
            </a:pPr>
            <a:endParaRPr lang="en-US"/>
          </a:p>
        </p:txBody>
      </p:sp>
    </p:spTree>
    <p:extLst>
      <p:ext uri="{BB962C8B-B14F-4D97-AF65-F5344CB8AC3E}">
        <p14:creationId xmlns:p14="http://schemas.microsoft.com/office/powerpoint/2010/main" val="1908775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0593AC8-C928-4384-ADC3-85EBF3B358E7}" type="slidenum">
              <a:rPr lang="en-US" smtClean="0"/>
              <a:pPr/>
              <a:t>‹#›</a:t>
            </a:fld>
            <a:endParaRPr lang="en-US"/>
          </a:p>
        </p:txBody>
      </p:sp>
    </p:spTree>
    <p:extLst>
      <p:ext uri="{BB962C8B-B14F-4D97-AF65-F5344CB8AC3E}">
        <p14:creationId xmlns:p14="http://schemas.microsoft.com/office/powerpoint/2010/main" val="659470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4"/>
          </p:nvPr>
        </p:nvSpPr>
        <p:spPr>
          <a:xfrm>
            <a:off x="3505200" y="6324600"/>
            <a:ext cx="2133600" cy="365125"/>
          </a:xfrm>
          <a:prstGeom prst="rect">
            <a:avLst/>
          </a:prstGeom>
        </p:spPr>
        <p:txBody>
          <a:bodyPr vert="horz" lIns="91440" tIns="45720" rIns="91440" bIns="45720" rtlCol="0" anchor="ctr"/>
          <a:lstStyle>
            <a:lvl1pPr algn="ctr">
              <a:defRPr sz="1500">
                <a:solidFill>
                  <a:schemeClr val="tx2">
                    <a:lumMod val="75000"/>
                  </a:schemeClr>
                </a:solidFill>
              </a:defRPr>
            </a:lvl1pPr>
          </a:lstStyle>
          <a:p>
            <a:fld id="{F863C79F-D5DE-46F4-AAFD-2959853829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5" r:id="rId4"/>
    <p:sldLayoutId id="2147483652" r:id="rId5"/>
    <p:sldLayoutId id="2147483653" r:id="rId6"/>
    <p:sldLayoutId id="2147483654" r:id="rId7"/>
  </p:sldLayoutIdLst>
  <p:hf hdr="0" ftr="0" dt="0"/>
  <p:txStyles>
    <p:titleStyle>
      <a:lvl1pPr algn="l" defTabSz="914400" rtl="0" eaLnBrk="1" latinLnBrk="0" hangingPunct="1">
        <a:spcBef>
          <a:spcPct val="0"/>
        </a:spcBef>
        <a:buNone/>
        <a:defRPr sz="3200" kern="120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aixm.aero/"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www.fixm.aero/" TargetMode="Externa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Microsoft_PowerPoint_97-2003_Presentation1.ppt"/></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mailto:9-AJM-312-EnterpriseEngineeringServices@faa.gov"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mailto:Andy.Isaksen@faa.gov"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mailto:linda.chen@faa.gov" TargetMode="External"/><Relationship Id="rId2" Type="http://schemas.openxmlformats.org/officeDocument/2006/relationships/hyperlink" Target="mailto:jim.robb@faa.gov" TargetMode="External"/><Relationship Id="rId1" Type="http://schemas.openxmlformats.org/officeDocument/2006/relationships/slideLayout" Target="../slideLayouts/slideLayout3.xml"/><Relationship Id="rId5" Type="http://schemas.openxmlformats.org/officeDocument/2006/relationships/hyperlink" Target="mailto:andy.isaksen@faa.gov" TargetMode="External"/><Relationship Id="rId4" Type="http://schemas.openxmlformats.org/officeDocument/2006/relationships/hyperlink" Target="mailto:jeri.groce@faa.gov"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956" y="685800"/>
            <a:ext cx="4419600" cy="954107"/>
          </a:xfrm>
          <a:prstGeom prst="rect">
            <a:avLst/>
          </a:prstGeom>
          <a:noFill/>
        </p:spPr>
        <p:txBody>
          <a:bodyPr wrap="square" rtlCol="0">
            <a:spAutoFit/>
          </a:bodyPr>
          <a:lstStyle/>
          <a:p>
            <a:pPr algn="ctr"/>
            <a:r>
              <a:rPr lang="en-US" sz="2800" i="1" dirty="0" smtClean="0">
                <a:solidFill>
                  <a:schemeClr val="bg1"/>
                </a:solidFill>
                <a:latin typeface="Times New Roman" pitchFamily="18" charset="0"/>
                <a:cs typeface="Times New Roman" pitchFamily="18" charset="0"/>
              </a:rPr>
              <a:t>Delivering Digital</a:t>
            </a:r>
          </a:p>
          <a:p>
            <a:pPr algn="ctr"/>
            <a:r>
              <a:rPr lang="en-US" sz="2800" i="1" dirty="0" smtClean="0">
                <a:solidFill>
                  <a:schemeClr val="bg1"/>
                </a:solidFill>
                <a:latin typeface="Times New Roman" pitchFamily="18" charset="0"/>
                <a:cs typeface="Times New Roman" pitchFamily="18" charset="0"/>
              </a:rPr>
              <a:t>Services</a:t>
            </a:r>
            <a:endParaRPr lang="en-US" sz="2800" i="1" dirty="0">
              <a:solidFill>
                <a:schemeClr val="bg1"/>
              </a:solidFill>
              <a:latin typeface="Times New Roman" pitchFamily="18" charset="0"/>
              <a:cs typeface="Times New Roman" pitchFamily="18" charset="0"/>
            </a:endParaRPr>
          </a:p>
        </p:txBody>
      </p:sp>
      <p:sp>
        <p:nvSpPr>
          <p:cNvPr id="3" name="TextBox 2"/>
          <p:cNvSpPr txBox="1"/>
          <p:nvPr/>
        </p:nvSpPr>
        <p:spPr>
          <a:xfrm>
            <a:off x="171956" y="1905000"/>
            <a:ext cx="4628644" cy="3046988"/>
          </a:xfrm>
          <a:prstGeom prst="rect">
            <a:avLst/>
          </a:prstGeom>
          <a:noFill/>
        </p:spPr>
        <p:txBody>
          <a:bodyPr wrap="square" rtlCol="0">
            <a:spAutoFit/>
          </a:bodyPr>
          <a:lstStyle/>
          <a:p>
            <a:pPr algn="ctr"/>
            <a:r>
              <a:rPr lang="en-US" sz="3200" dirty="0">
                <a:solidFill>
                  <a:srgbClr val="F5F2B5"/>
                </a:solidFill>
              </a:rPr>
              <a:t>FAA System Wide Information Management (SWIM)</a:t>
            </a:r>
          </a:p>
          <a:p>
            <a:pPr algn="ctr"/>
            <a:endParaRPr lang="en-US" sz="3200" dirty="0">
              <a:solidFill>
                <a:srgbClr val="F5F2B5"/>
              </a:solidFill>
            </a:endParaRPr>
          </a:p>
          <a:p>
            <a:pPr algn="ctr"/>
            <a:r>
              <a:rPr lang="en-US" sz="3200" dirty="0">
                <a:solidFill>
                  <a:srgbClr val="F5F2B5"/>
                </a:solidFill>
              </a:rPr>
              <a:t>Program Overview and Status Update</a:t>
            </a:r>
          </a:p>
        </p:txBody>
      </p:sp>
      <p:sp>
        <p:nvSpPr>
          <p:cNvPr id="4" name="TextBox 3"/>
          <p:cNvSpPr txBox="1"/>
          <p:nvPr/>
        </p:nvSpPr>
        <p:spPr>
          <a:xfrm>
            <a:off x="381000" y="5486400"/>
            <a:ext cx="4419600" cy="1015663"/>
          </a:xfrm>
          <a:prstGeom prst="rect">
            <a:avLst/>
          </a:prstGeom>
          <a:noFill/>
        </p:spPr>
        <p:txBody>
          <a:bodyPr wrap="square" rtlCol="0">
            <a:spAutoFit/>
          </a:bodyPr>
          <a:lstStyle/>
          <a:p>
            <a:r>
              <a:rPr lang="en-US" sz="2000" i="1" dirty="0" smtClean="0">
                <a:solidFill>
                  <a:schemeClr val="bg1"/>
                </a:solidFill>
                <a:latin typeface="Times New Roman" pitchFamily="18" charset="0"/>
                <a:cs typeface="Times New Roman" pitchFamily="18" charset="0"/>
              </a:rPr>
              <a:t>Presented By: 	Jim Robb</a:t>
            </a:r>
          </a:p>
          <a:p>
            <a:endParaRPr lang="en-US" sz="2000" i="1" dirty="0" smtClean="0">
              <a:solidFill>
                <a:schemeClr val="bg1"/>
              </a:solidFill>
              <a:latin typeface="Times New Roman" pitchFamily="18" charset="0"/>
              <a:cs typeface="Times New Roman" pitchFamily="18" charset="0"/>
            </a:endParaRPr>
          </a:p>
          <a:p>
            <a:r>
              <a:rPr lang="en-US" sz="2000" i="1" dirty="0" smtClean="0">
                <a:solidFill>
                  <a:schemeClr val="bg1"/>
                </a:solidFill>
                <a:latin typeface="Times New Roman" pitchFamily="18" charset="0"/>
                <a:cs typeface="Times New Roman" pitchFamily="18" charset="0"/>
              </a:rPr>
              <a:t>Date:		August 28, 2014</a:t>
            </a:r>
            <a:endParaRPr lang="en-US" sz="2000" i="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5"/>
          <p:cNvSpPr txBox="1">
            <a:spLocks noChangeArrowheads="1"/>
          </p:cNvSpPr>
          <p:nvPr/>
        </p:nvSpPr>
        <p:spPr bwMode="auto">
          <a:xfrm>
            <a:off x="8312151" y="4481512"/>
            <a:ext cx="254000" cy="184666"/>
          </a:xfrm>
          <a:prstGeom prst="rect">
            <a:avLst/>
          </a:prstGeom>
          <a:noFill/>
          <a:ln w="9525" algn="ctr">
            <a:noFill/>
            <a:miter lim="800000"/>
            <a:headEnd/>
            <a:tailEnd/>
          </a:ln>
        </p:spPr>
        <p:txBody>
          <a:bodyPr>
            <a:spAutoFit/>
          </a:bodyPr>
          <a:lstStyle/>
          <a:p>
            <a:pPr marL="342900" indent="-342900">
              <a:spcBef>
                <a:spcPct val="50000"/>
              </a:spcBef>
            </a:pPr>
            <a:r>
              <a:rPr lang="en-US" sz="600">
                <a:latin typeface="Constantia" pitchFamily="18" charset="0"/>
              </a:rPr>
              <a:t>-</a:t>
            </a:r>
          </a:p>
        </p:txBody>
      </p:sp>
      <p:sp>
        <p:nvSpPr>
          <p:cNvPr id="5124" name="Text Box 35"/>
          <p:cNvSpPr txBox="1">
            <a:spLocks noChangeArrowheads="1"/>
          </p:cNvSpPr>
          <p:nvPr/>
        </p:nvSpPr>
        <p:spPr bwMode="auto">
          <a:xfrm>
            <a:off x="8229600" y="5176837"/>
            <a:ext cx="355600" cy="184666"/>
          </a:xfrm>
          <a:prstGeom prst="rect">
            <a:avLst/>
          </a:prstGeom>
          <a:noFill/>
          <a:ln w="9525" algn="ctr">
            <a:noFill/>
            <a:miter lim="800000"/>
            <a:headEnd/>
            <a:tailEnd/>
          </a:ln>
        </p:spPr>
        <p:txBody>
          <a:bodyPr>
            <a:spAutoFit/>
          </a:bodyPr>
          <a:lstStyle/>
          <a:p>
            <a:pPr marL="342900" indent="-342900" algn="ctr">
              <a:spcBef>
                <a:spcPct val="50000"/>
              </a:spcBef>
            </a:pPr>
            <a:r>
              <a:rPr lang="en-US" sz="600">
                <a:latin typeface="Constantia" pitchFamily="18" charset="0"/>
              </a:rPr>
              <a:t>-</a:t>
            </a:r>
          </a:p>
        </p:txBody>
      </p:sp>
      <p:sp>
        <p:nvSpPr>
          <p:cNvPr id="2" name="Rectangle 1"/>
          <p:cNvSpPr/>
          <p:nvPr/>
        </p:nvSpPr>
        <p:spPr>
          <a:xfrm>
            <a:off x="873457" y="1317162"/>
            <a:ext cx="7356143" cy="2185214"/>
          </a:xfrm>
          <a:prstGeom prst="rect">
            <a:avLst/>
          </a:prstGeom>
        </p:spPr>
        <p:txBody>
          <a:bodyPr wrap="square">
            <a:spAutoFit/>
          </a:bodyPr>
          <a:lstStyle/>
          <a:p>
            <a:pPr>
              <a:spcBef>
                <a:spcPts val="600"/>
              </a:spcBef>
              <a:spcAft>
                <a:spcPts val="600"/>
              </a:spcAft>
              <a:buNone/>
            </a:pPr>
            <a:r>
              <a:rPr lang="en-US" sz="1800" dirty="0" smtClean="0">
                <a:latin typeface="+mn-lt"/>
                <a:cs typeface="Arial" pitchFamily="34" charset="0"/>
              </a:rPr>
              <a:t>TBFM optimizes </a:t>
            </a:r>
            <a:r>
              <a:rPr lang="en-US" sz="1800" dirty="0">
                <a:latin typeface="+mn-lt"/>
                <a:cs typeface="Arial" pitchFamily="34" charset="0"/>
              </a:rPr>
              <a:t>the flow of aircraft into busy </a:t>
            </a:r>
            <a:r>
              <a:rPr lang="en-US" sz="1800" dirty="0" smtClean="0">
                <a:latin typeface="+mn-lt"/>
                <a:cs typeface="Arial" pitchFamily="34" charset="0"/>
              </a:rPr>
              <a:t>airspace.  It </a:t>
            </a:r>
            <a:r>
              <a:rPr lang="en-US" sz="1800" dirty="0">
                <a:latin typeface="+mn-lt"/>
                <a:cs typeface="Arial" pitchFamily="34" charset="0"/>
              </a:rPr>
              <a:t>was installed in all 20 En Route centers  in July 2013 </a:t>
            </a:r>
            <a:r>
              <a:rPr lang="en-US" sz="1800" dirty="0" smtClean="0">
                <a:latin typeface="+mn-lt"/>
                <a:cs typeface="Arial" pitchFamily="34" charset="0"/>
              </a:rPr>
              <a:t>to meter </a:t>
            </a:r>
            <a:r>
              <a:rPr lang="en-US" sz="1800" dirty="0">
                <a:latin typeface="+mn-lt"/>
                <a:cs typeface="Arial" pitchFamily="34" charset="0"/>
              </a:rPr>
              <a:t>aircraft through all phases of flight in order to deliver the correct number of aircraft to airspace sectors and down to the runway at the exact pace at which the aircraft can be accommodated.</a:t>
            </a:r>
          </a:p>
          <a:p>
            <a:pPr>
              <a:spcBef>
                <a:spcPts val="600"/>
              </a:spcBef>
              <a:spcAft>
                <a:spcPts val="600"/>
              </a:spcAft>
              <a:buNone/>
            </a:pPr>
            <a:r>
              <a:rPr lang="en-US" sz="1800" dirty="0"/>
              <a:t>JMS Publish/Subscribe connection of XML data </a:t>
            </a:r>
            <a:r>
              <a:rPr lang="en-US" sz="1800" dirty="0" smtClean="0"/>
              <a:t>to </a:t>
            </a:r>
            <a:r>
              <a:rPr lang="en-US" sz="1800" dirty="0" smtClean="0">
                <a:latin typeface="+mn-lt"/>
                <a:cs typeface="Arial" pitchFamily="34" charset="0"/>
              </a:rPr>
              <a:t>TBFM’s </a:t>
            </a:r>
            <a:r>
              <a:rPr lang="en-US" sz="1800" dirty="0">
                <a:latin typeface="+mn-lt"/>
                <a:cs typeface="Arial" pitchFamily="34" charset="0"/>
              </a:rPr>
              <a:t>Information Sharing </a:t>
            </a:r>
            <a:r>
              <a:rPr lang="en-US" sz="1800" dirty="0" smtClean="0">
                <a:latin typeface="+mn-lt"/>
                <a:cs typeface="Arial" pitchFamily="34" charset="0"/>
              </a:rPr>
              <a:t>provides this metering information.</a:t>
            </a:r>
            <a:endParaRPr lang="en-US" sz="1800" dirty="0">
              <a:latin typeface="+mn-lt"/>
              <a:cs typeface="Arial" pitchFamily="34" charset="0"/>
            </a:endParaRP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2709" y="3690240"/>
            <a:ext cx="6500492" cy="2142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2"/>
          <p:cNvSpPr txBox="1">
            <a:spLocks noChangeArrowheads="1"/>
          </p:cNvSpPr>
          <p:nvPr/>
        </p:nvSpPr>
        <p:spPr bwMode="auto">
          <a:xfrm>
            <a:off x="444966" y="154859"/>
            <a:ext cx="8432703" cy="10912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fontAlgn="auto">
              <a:spcAft>
                <a:spcPts val="0"/>
              </a:spcAft>
              <a:buNone/>
              <a:defRPr/>
            </a:pPr>
            <a:r>
              <a:rPr lang="en-US" altLang="en-US" sz="3200" b="0" dirty="0"/>
              <a:t>Time-Based Flow Management (TBFM</a:t>
            </a:r>
            <a:r>
              <a:rPr lang="en-US" altLang="en-US" sz="3200" b="0" dirty="0" smtClean="0"/>
              <a:t>) Information Sharing Service</a:t>
            </a:r>
            <a:endParaRPr lang="en-US" sz="3200" b="0" dirty="0"/>
          </a:p>
        </p:txBody>
      </p:sp>
      <p:sp>
        <p:nvSpPr>
          <p:cNvPr id="9" name="Slide Number Placeholder 1"/>
          <p:cNvSpPr txBox="1">
            <a:spLocks/>
          </p:cNvSpPr>
          <p:nvPr/>
        </p:nvSpPr>
        <p:spPr>
          <a:xfrm>
            <a:off x="35052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1200" smtClean="0"/>
              <a:pPr/>
              <a:t>10</a:t>
            </a:fld>
            <a:endParaRPr lang="en-US" sz="1200" dirty="0"/>
          </a:p>
        </p:txBody>
      </p:sp>
    </p:spTree>
    <p:extLst>
      <p:ext uri="{BB962C8B-B14F-4D97-AF65-F5344CB8AC3E}">
        <p14:creationId xmlns:p14="http://schemas.microsoft.com/office/powerpoint/2010/main" val="654357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441326" y="1077297"/>
            <a:ext cx="8474074" cy="610861"/>
          </a:xfrm>
          <a:prstGeom prst="rect">
            <a:avLst/>
          </a:prstGeom>
        </p:spPr>
        <p:txBody>
          <a:bodyPr/>
          <a:lstStyle/>
          <a:p>
            <a:pPr>
              <a:spcBef>
                <a:spcPct val="20000"/>
              </a:spcBef>
              <a:buNone/>
            </a:pPr>
            <a:r>
              <a:rPr lang="en-US" sz="1600" dirty="0" smtClean="0">
                <a:solidFill>
                  <a:srgbClr val="000000"/>
                </a:solidFill>
                <a:ea typeface="SimSun" pitchFamily="2" charset="-122"/>
                <a:cs typeface="Times New Roman" pitchFamily="18" charset="0"/>
              </a:rPr>
              <a:t>TFMS </a:t>
            </a:r>
            <a:r>
              <a:rPr lang="en-US" sz="1600" dirty="0" err="1" smtClean="0">
                <a:solidFill>
                  <a:srgbClr val="000000"/>
                </a:solidFill>
                <a:ea typeface="SimSun" pitchFamily="2" charset="-122"/>
                <a:cs typeface="Times New Roman" pitchFamily="18" charset="0"/>
              </a:rPr>
              <a:t>TFMData</a:t>
            </a:r>
            <a:r>
              <a:rPr lang="en-US" sz="1600" dirty="0" smtClean="0">
                <a:solidFill>
                  <a:srgbClr val="000000"/>
                </a:solidFill>
                <a:ea typeface="SimSun" pitchFamily="2" charset="-122"/>
                <a:cs typeface="Times New Roman" pitchFamily="18" charset="0"/>
              </a:rPr>
              <a:t> </a:t>
            </a:r>
            <a:r>
              <a:rPr lang="en-US" sz="1600" dirty="0">
                <a:solidFill>
                  <a:srgbClr val="000000"/>
                </a:solidFill>
                <a:ea typeface="SimSun" pitchFamily="2" charset="-122"/>
                <a:cs typeface="Times New Roman" pitchFamily="18" charset="0"/>
              </a:rPr>
              <a:t>Service</a:t>
            </a:r>
            <a:r>
              <a:rPr lang="en-US" sz="1600" dirty="0" smtClean="0">
                <a:solidFill>
                  <a:srgbClr val="000000"/>
                </a:solidFill>
                <a:ea typeface="SimSun" pitchFamily="2" charset="-122"/>
                <a:cs typeface="Times New Roman" pitchFamily="18" charset="0"/>
              </a:rPr>
              <a:t> describes current and planned traffic flow initiatives in the NAS. </a:t>
            </a:r>
            <a:r>
              <a:rPr lang="en-US" sz="1600" dirty="0">
                <a:solidFill>
                  <a:srgbClr val="000000"/>
                </a:solidFill>
                <a:ea typeface="SimSun" pitchFamily="2" charset="-122"/>
                <a:cs typeface="Times New Roman" pitchFamily="18" charset="0"/>
              </a:rPr>
              <a:t>This service will provide a means for information consumers to subscribe to traffic management data consisting of both Flight Data and Flow Information associated with the Traffic Flow Management domain.</a:t>
            </a:r>
            <a:endParaRPr lang="en-US" sz="1400" dirty="0" smtClean="0"/>
          </a:p>
        </p:txBody>
      </p:sp>
      <p:sp>
        <p:nvSpPr>
          <p:cNvPr id="41" name="Rectangle 40"/>
          <p:cNvSpPr/>
          <p:nvPr/>
        </p:nvSpPr>
        <p:spPr>
          <a:xfrm>
            <a:off x="472630" y="2068270"/>
            <a:ext cx="4251770" cy="2267544"/>
          </a:xfrm>
          <a:prstGeom prst="rect">
            <a:avLst/>
          </a:prstGeom>
        </p:spPr>
        <p:txBody>
          <a:bodyPr wrap="square">
            <a:spAutoFit/>
          </a:bodyPr>
          <a:lstStyle/>
          <a:p>
            <a:pPr>
              <a:lnSpc>
                <a:spcPct val="110000"/>
              </a:lnSpc>
              <a:spcBef>
                <a:spcPts val="0"/>
              </a:spcBef>
              <a:spcAft>
                <a:spcPts val="0"/>
              </a:spcAft>
              <a:buNone/>
              <a:defRPr/>
            </a:pPr>
            <a:r>
              <a:rPr lang="en-US" sz="1300" b="1" dirty="0" smtClean="0"/>
              <a:t>Products include </a:t>
            </a:r>
            <a:r>
              <a:rPr lang="en-US" sz="1300" b="1" dirty="0"/>
              <a:t>the following:</a:t>
            </a:r>
          </a:p>
          <a:p>
            <a:pPr marL="91440" lvl="1" indent="-285750">
              <a:lnSpc>
                <a:spcPct val="110000"/>
              </a:lnSpc>
              <a:spcBef>
                <a:spcPts val="0"/>
              </a:spcBef>
              <a:spcAft>
                <a:spcPts val="0"/>
              </a:spcAft>
              <a:defRPr/>
            </a:pPr>
            <a:r>
              <a:rPr lang="en-US" sz="1050" dirty="0"/>
              <a:t>Flow Constrained Area (FCA) / Flow Evaluation Area (FEA)</a:t>
            </a:r>
          </a:p>
          <a:p>
            <a:pPr marL="91440" lvl="1" indent="-285750">
              <a:lnSpc>
                <a:spcPct val="110000"/>
              </a:lnSpc>
              <a:spcBef>
                <a:spcPts val="0"/>
              </a:spcBef>
              <a:spcAft>
                <a:spcPts val="0"/>
              </a:spcAft>
              <a:defRPr/>
            </a:pPr>
            <a:r>
              <a:rPr lang="en-US" sz="1050" dirty="0"/>
              <a:t>Ground Delay Program (GDP) / Unified Delay Program (UDP)</a:t>
            </a:r>
          </a:p>
          <a:p>
            <a:pPr marL="91440" lvl="1" indent="-285750">
              <a:lnSpc>
                <a:spcPct val="110000"/>
              </a:lnSpc>
              <a:spcBef>
                <a:spcPts val="0"/>
              </a:spcBef>
              <a:spcAft>
                <a:spcPts val="0"/>
              </a:spcAft>
              <a:defRPr/>
            </a:pPr>
            <a:r>
              <a:rPr lang="en-US" sz="1050" dirty="0"/>
              <a:t>Airspace Flow Program (AFP)</a:t>
            </a:r>
          </a:p>
          <a:p>
            <a:pPr marL="91440" lvl="1" indent="-285750">
              <a:lnSpc>
                <a:spcPct val="110000"/>
              </a:lnSpc>
              <a:spcBef>
                <a:spcPts val="0"/>
              </a:spcBef>
              <a:spcAft>
                <a:spcPts val="0"/>
              </a:spcAft>
              <a:defRPr/>
            </a:pPr>
            <a:r>
              <a:rPr lang="en-US" sz="1050" dirty="0"/>
              <a:t>Collaborative Trajectory Options Program (CTOP)</a:t>
            </a:r>
          </a:p>
          <a:p>
            <a:pPr marL="91440" lvl="1" indent="-285750">
              <a:lnSpc>
                <a:spcPct val="110000"/>
              </a:lnSpc>
              <a:spcBef>
                <a:spcPts val="0"/>
              </a:spcBef>
              <a:spcAft>
                <a:spcPts val="0"/>
              </a:spcAft>
              <a:defRPr/>
            </a:pPr>
            <a:r>
              <a:rPr lang="en-US" sz="1050" dirty="0"/>
              <a:t>Route Availability Planning Tool (RAPT) time-line data</a:t>
            </a:r>
          </a:p>
          <a:p>
            <a:pPr marL="91440" lvl="1" indent="-285750">
              <a:lnSpc>
                <a:spcPct val="110000"/>
              </a:lnSpc>
              <a:spcBef>
                <a:spcPts val="0"/>
              </a:spcBef>
              <a:spcAft>
                <a:spcPts val="0"/>
              </a:spcAft>
              <a:defRPr/>
            </a:pPr>
            <a:r>
              <a:rPr lang="en-US" sz="1050" dirty="0"/>
              <a:t>ATCSCC Advisories </a:t>
            </a:r>
          </a:p>
          <a:p>
            <a:pPr marL="91440" lvl="1" indent="-285750">
              <a:lnSpc>
                <a:spcPct val="110000"/>
              </a:lnSpc>
              <a:spcBef>
                <a:spcPts val="0"/>
              </a:spcBef>
              <a:spcAft>
                <a:spcPts val="0"/>
              </a:spcAft>
              <a:defRPr/>
            </a:pPr>
            <a:r>
              <a:rPr lang="en-US" sz="1050" dirty="0"/>
              <a:t>Ground Stop (GS)</a:t>
            </a:r>
          </a:p>
          <a:p>
            <a:pPr marL="91440" lvl="1" indent="-285750">
              <a:lnSpc>
                <a:spcPct val="110000"/>
              </a:lnSpc>
              <a:spcBef>
                <a:spcPts val="0"/>
              </a:spcBef>
              <a:spcAft>
                <a:spcPts val="0"/>
              </a:spcAft>
              <a:defRPr/>
            </a:pPr>
            <a:r>
              <a:rPr lang="en-US" sz="1050" dirty="0"/>
              <a:t>Reroutes</a:t>
            </a:r>
          </a:p>
          <a:p>
            <a:pPr marL="91440" lvl="1" indent="-285750">
              <a:lnSpc>
                <a:spcPct val="110000"/>
              </a:lnSpc>
              <a:spcBef>
                <a:spcPts val="0"/>
              </a:spcBef>
              <a:spcAft>
                <a:spcPts val="0"/>
              </a:spcAft>
              <a:defRPr/>
            </a:pPr>
            <a:r>
              <a:rPr lang="en-US" sz="1050" dirty="0"/>
              <a:t>Airport runway </a:t>
            </a:r>
            <a:r>
              <a:rPr lang="en-US" sz="1050" dirty="0" err="1"/>
              <a:t>config</a:t>
            </a:r>
            <a:r>
              <a:rPr lang="en-US" sz="1050" dirty="0"/>
              <a:t> and rates</a:t>
            </a:r>
          </a:p>
          <a:p>
            <a:pPr marL="91440" lvl="1" indent="-285750">
              <a:lnSpc>
                <a:spcPct val="110000"/>
              </a:lnSpc>
              <a:spcBef>
                <a:spcPts val="0"/>
              </a:spcBef>
              <a:spcAft>
                <a:spcPts val="0"/>
              </a:spcAft>
              <a:defRPr/>
            </a:pPr>
            <a:r>
              <a:rPr lang="en-US" sz="1050" dirty="0"/>
              <a:t>Airport deicing</a:t>
            </a:r>
          </a:p>
          <a:p>
            <a:pPr marL="91440" lvl="1" indent="-285750">
              <a:lnSpc>
                <a:spcPct val="110000"/>
              </a:lnSpc>
              <a:spcBef>
                <a:spcPts val="0"/>
              </a:spcBef>
              <a:spcAft>
                <a:spcPts val="0"/>
              </a:spcAft>
              <a:defRPr/>
            </a:pPr>
            <a:r>
              <a:rPr lang="en-US" sz="1050" dirty="0"/>
              <a:t>Restrictions</a:t>
            </a:r>
          </a:p>
        </p:txBody>
      </p:sp>
      <p:sp>
        <p:nvSpPr>
          <p:cNvPr id="4" name="Rectangle 4"/>
          <p:cNvSpPr>
            <a:spLocks noChangeArrowheads="1"/>
          </p:cNvSpPr>
          <p:nvPr/>
        </p:nvSpPr>
        <p:spPr bwMode="auto">
          <a:xfrm>
            <a:off x="3445933" y="190011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cs typeface="Arial" pitchFamily="34" charset="0"/>
            </a:endParaRPr>
          </a:p>
        </p:txBody>
      </p:sp>
      <p:sp>
        <p:nvSpPr>
          <p:cNvPr id="18" name="Rectangle 2"/>
          <p:cNvSpPr txBox="1">
            <a:spLocks noChangeArrowheads="1"/>
          </p:cNvSpPr>
          <p:nvPr/>
        </p:nvSpPr>
        <p:spPr bwMode="auto">
          <a:xfrm>
            <a:off x="397343" y="152400"/>
            <a:ext cx="8375183" cy="9248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fontAlgn="auto">
              <a:spcAft>
                <a:spcPts val="0"/>
              </a:spcAft>
              <a:buNone/>
              <a:defRPr/>
            </a:pPr>
            <a:r>
              <a:rPr lang="en-US" altLang="en-US" sz="3200" b="0" dirty="0"/>
              <a:t>Traffic Flow Management System (TFMS): </a:t>
            </a:r>
            <a:br>
              <a:rPr lang="en-US" altLang="en-US" sz="3200" b="0" dirty="0"/>
            </a:br>
            <a:r>
              <a:rPr lang="en-US" altLang="en-US" sz="3200" b="0" dirty="0" err="1" smtClean="0"/>
              <a:t>TFMData</a:t>
            </a:r>
            <a:r>
              <a:rPr lang="en-US" altLang="en-US" sz="3200" b="0" dirty="0" smtClean="0"/>
              <a:t> </a:t>
            </a:r>
            <a:r>
              <a:rPr lang="en-US" altLang="en-US" sz="3200" b="0" dirty="0"/>
              <a:t>Service </a:t>
            </a:r>
            <a:endParaRPr lang="en-US" sz="3200" b="0" dirty="0"/>
          </a:p>
        </p:txBody>
      </p:sp>
      <p:sp>
        <p:nvSpPr>
          <p:cNvPr id="12" name="Rectangle 6"/>
          <p:cNvSpPr>
            <a:spLocks noChangeArrowheads="1"/>
          </p:cNvSpPr>
          <p:nvPr/>
        </p:nvSpPr>
        <p:spPr bwMode="auto">
          <a:xfrm>
            <a:off x="1426832" y="5792889"/>
            <a:ext cx="4201583" cy="276999"/>
          </a:xfrm>
          <a:prstGeom prst="rect">
            <a:avLst/>
          </a:prstGeom>
          <a:noFill/>
          <a:ln w="9525">
            <a:noFill/>
            <a:miter lim="800000"/>
            <a:headEnd type="none" w="sm" len="sm"/>
            <a:tailEnd type="none" w="sm" len="sm"/>
          </a:ln>
          <a:effectLst/>
        </p:spPr>
        <p:txBody>
          <a:bodyPr>
            <a:spAutoFit/>
          </a:bodyPr>
          <a:lstStyle/>
          <a:p>
            <a:pPr>
              <a:buNone/>
            </a:pPr>
            <a:r>
              <a:rPr lang="en-US" sz="1200" dirty="0">
                <a:solidFill>
                  <a:schemeClr val="tx1"/>
                </a:solidFill>
                <a:cs typeface="Arial" panose="020B0604020202020204" pitchFamily="34" charset="0"/>
              </a:rPr>
              <a:t>FSM Ground Delay Tools </a:t>
            </a:r>
            <a:r>
              <a:rPr lang="en-US" sz="1200" dirty="0" smtClean="0">
                <a:solidFill>
                  <a:schemeClr val="tx1"/>
                </a:solidFill>
                <a:cs typeface="Arial" panose="020B0604020202020204" pitchFamily="34" charset="0"/>
              </a:rPr>
              <a:t>components</a:t>
            </a:r>
            <a:endParaRPr lang="en-US" sz="1200" dirty="0">
              <a:solidFill>
                <a:schemeClr val="tx1"/>
              </a:solidFill>
              <a:cs typeface="Arial" panose="020B0604020202020204" pitchFamily="34" charset="0"/>
            </a:endParaRPr>
          </a:p>
        </p:txBody>
      </p:sp>
      <p:sp>
        <p:nvSpPr>
          <p:cNvPr id="13" name="Rectangle 12"/>
          <p:cNvSpPr>
            <a:spLocks noChangeArrowheads="1"/>
          </p:cNvSpPr>
          <p:nvPr/>
        </p:nvSpPr>
        <p:spPr bwMode="auto">
          <a:xfrm>
            <a:off x="6427119" y="3838586"/>
            <a:ext cx="1780116" cy="276999"/>
          </a:xfrm>
          <a:prstGeom prst="rect">
            <a:avLst/>
          </a:prstGeom>
          <a:noFill/>
          <a:ln w="9525">
            <a:noFill/>
            <a:miter lim="800000"/>
            <a:headEnd type="none" w="sm" len="sm"/>
            <a:tailEnd type="none" w="sm" len="sm"/>
          </a:ln>
          <a:effectLst/>
        </p:spPr>
        <p:txBody>
          <a:bodyPr>
            <a:spAutoFit/>
          </a:bodyPr>
          <a:lstStyle/>
          <a:p>
            <a:pPr algn="r">
              <a:buNone/>
            </a:pPr>
            <a:r>
              <a:rPr lang="en-US" sz="1200" dirty="0">
                <a:solidFill>
                  <a:schemeClr val="tx1"/>
                </a:solidFill>
                <a:cs typeface="Arial" panose="020B0604020202020204" pitchFamily="34" charset="0"/>
              </a:rPr>
              <a:t>Denver Reroute</a:t>
            </a:r>
          </a:p>
        </p:txBody>
      </p:sp>
      <p:sp>
        <p:nvSpPr>
          <p:cNvPr id="15" name="Rectangle 14"/>
          <p:cNvSpPr>
            <a:spLocks noChangeArrowheads="1"/>
          </p:cNvSpPr>
          <p:nvPr/>
        </p:nvSpPr>
        <p:spPr bwMode="auto">
          <a:xfrm>
            <a:off x="3339211" y="5052942"/>
            <a:ext cx="2897716" cy="276999"/>
          </a:xfrm>
          <a:prstGeom prst="rect">
            <a:avLst/>
          </a:prstGeom>
          <a:noFill/>
          <a:ln w="9525">
            <a:noFill/>
            <a:miter lim="800000"/>
            <a:headEnd type="none" w="sm" len="sm"/>
            <a:tailEnd type="none" w="sm" len="sm"/>
          </a:ln>
          <a:effectLst/>
        </p:spPr>
        <p:txBody>
          <a:bodyPr>
            <a:spAutoFit/>
          </a:bodyPr>
          <a:lstStyle/>
          <a:p>
            <a:pPr algn="r">
              <a:buNone/>
            </a:pPr>
            <a:r>
              <a:rPr lang="en-US" sz="1200" dirty="0">
                <a:solidFill>
                  <a:schemeClr val="tx1"/>
                </a:solidFill>
                <a:cs typeface="Arial" panose="020B0604020202020204" pitchFamily="34" charset="0"/>
              </a:rPr>
              <a:t>Airspace Flow Program (AFP)</a:t>
            </a:r>
          </a:p>
        </p:txBody>
      </p:sp>
      <p:pic>
        <p:nvPicPr>
          <p:cNvPr id="16"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4223" y="2008419"/>
            <a:ext cx="2276031" cy="181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370" y="3302524"/>
            <a:ext cx="2328987" cy="174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noChangeArrowheads="1"/>
          </p:cNvPicPr>
          <p:nvPr/>
        </p:nvPicPr>
        <p:blipFill>
          <a:blip r:embed="rId4" cstate="print"/>
          <a:srcRect/>
          <a:stretch>
            <a:fillRect/>
          </a:stretch>
        </p:blipFill>
        <p:spPr bwMode="auto">
          <a:xfrm>
            <a:off x="1749741" y="4162782"/>
            <a:ext cx="2162394" cy="1692405"/>
          </a:xfrm>
          <a:prstGeom prst="rect">
            <a:avLst/>
          </a:prstGeom>
          <a:noFill/>
          <a:ln w="9525">
            <a:noFill/>
            <a:miter lim="800000"/>
            <a:headEnd/>
            <a:tailEnd/>
          </a:ln>
          <a:effectLst/>
        </p:spPr>
      </p:pic>
      <p:sp>
        <p:nvSpPr>
          <p:cNvPr id="20" name="Slide Number Placeholder 1"/>
          <p:cNvSpPr txBox="1">
            <a:spLocks/>
          </p:cNvSpPr>
          <p:nvPr/>
        </p:nvSpPr>
        <p:spPr>
          <a:xfrm>
            <a:off x="35052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1200" smtClean="0"/>
              <a:pPr/>
              <a:t>11</a:t>
            </a:fld>
            <a:endParaRPr lang="en-US" sz="1200" dirty="0"/>
          </a:p>
        </p:txBody>
      </p:sp>
    </p:spTree>
    <p:extLst>
      <p:ext uri="{BB962C8B-B14F-4D97-AF65-F5344CB8AC3E}">
        <p14:creationId xmlns:p14="http://schemas.microsoft.com/office/powerpoint/2010/main" val="2624503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Release 10 October 2014</a:t>
            </a:r>
            <a:endParaRPr lang="en-US" sz="3200" dirty="0"/>
          </a:p>
        </p:txBody>
      </p:sp>
      <p:sp>
        <p:nvSpPr>
          <p:cNvPr id="3" name="Content Placeholder 2"/>
          <p:cNvSpPr>
            <a:spLocks noGrp="1"/>
          </p:cNvSpPr>
          <p:nvPr>
            <p:ph idx="1"/>
          </p:nvPr>
        </p:nvSpPr>
        <p:spPr/>
        <p:txBody>
          <a:bodyPr/>
          <a:lstStyle/>
          <a:p>
            <a:pPr marL="0" indent="0" fontAlgn="auto">
              <a:spcAft>
                <a:spcPts val="0"/>
              </a:spcAft>
              <a:buNone/>
              <a:defRPr/>
            </a:pPr>
            <a:r>
              <a:rPr lang="en-US" sz="2400" dirty="0" smtClean="0"/>
              <a:t>Collaborative Information Exchange (CIX)</a:t>
            </a:r>
          </a:p>
          <a:p>
            <a:pPr lvl="1" fontAlgn="auto">
              <a:spcBef>
                <a:spcPts val="1200"/>
              </a:spcBef>
              <a:spcAft>
                <a:spcPts val="0"/>
              </a:spcAft>
              <a:defRPr/>
            </a:pPr>
            <a:r>
              <a:rPr lang="en-US" sz="2000" dirty="0" smtClean="0"/>
              <a:t>Via NAS Enterprise Messaging Service (NEMS) </a:t>
            </a:r>
          </a:p>
          <a:p>
            <a:pPr lvl="1" fontAlgn="auto">
              <a:spcBef>
                <a:spcPts val="1200"/>
              </a:spcBef>
              <a:spcAft>
                <a:spcPts val="0"/>
              </a:spcAft>
              <a:defRPr/>
            </a:pPr>
            <a:r>
              <a:rPr lang="en-US" sz="2000" dirty="0" smtClean="0"/>
              <a:t>System-Wide Information Management (SWIM) compliant interfaces</a:t>
            </a:r>
            <a:endParaRPr lang="en-US" sz="2000" dirty="0"/>
          </a:p>
          <a:p>
            <a:pPr lvl="1" fontAlgn="auto">
              <a:spcBef>
                <a:spcPts val="1200"/>
              </a:spcBef>
              <a:spcAft>
                <a:spcPts val="0"/>
              </a:spcAft>
              <a:defRPr/>
            </a:pPr>
            <a:r>
              <a:rPr lang="en-US" sz="2000" dirty="0" smtClean="0"/>
              <a:t>Publish TFMData Service</a:t>
            </a:r>
          </a:p>
          <a:p>
            <a:pPr lvl="1" fontAlgn="auto">
              <a:spcBef>
                <a:spcPts val="1200"/>
              </a:spcBef>
              <a:spcAft>
                <a:spcPts val="0"/>
              </a:spcAft>
              <a:defRPr/>
            </a:pPr>
            <a:r>
              <a:rPr lang="en-US" sz="2000" dirty="0" smtClean="0"/>
              <a:t>Subscribe to TBFM </a:t>
            </a:r>
            <a:r>
              <a:rPr lang="en-US" sz="2000" dirty="0"/>
              <a:t>Control </a:t>
            </a:r>
            <a:r>
              <a:rPr lang="en-US" sz="2000" dirty="0" smtClean="0"/>
              <a:t>Times</a:t>
            </a:r>
          </a:p>
          <a:p>
            <a:pPr lvl="1" fontAlgn="auto">
              <a:spcBef>
                <a:spcPts val="1200"/>
              </a:spcBef>
              <a:spcAft>
                <a:spcPts val="0"/>
              </a:spcAft>
              <a:defRPr/>
            </a:pPr>
            <a:r>
              <a:rPr lang="en-US" sz="2000" dirty="0" smtClean="0"/>
              <a:t>Subscribe to RVR</a:t>
            </a:r>
          </a:p>
          <a:p>
            <a:pPr lvl="1" fontAlgn="auto">
              <a:spcBef>
                <a:spcPts val="1200"/>
              </a:spcBef>
              <a:spcAft>
                <a:spcPts val="0"/>
              </a:spcAft>
              <a:defRPr/>
            </a:pPr>
            <a:r>
              <a:rPr lang="en-US" sz="2000" dirty="0" smtClean="0"/>
              <a:t>Subscribe to Special </a:t>
            </a:r>
            <a:r>
              <a:rPr lang="en-US" sz="2000" dirty="0"/>
              <a:t>Use Airspace </a:t>
            </a:r>
            <a:endParaRPr lang="en-US" sz="2000" dirty="0" smtClean="0"/>
          </a:p>
        </p:txBody>
      </p:sp>
      <p:sp>
        <p:nvSpPr>
          <p:cNvPr id="4" name="Slide Number Placeholder 3"/>
          <p:cNvSpPr>
            <a:spLocks noGrp="1"/>
          </p:cNvSpPr>
          <p:nvPr>
            <p:ph type="sldNum" sz="quarter" idx="4294967295"/>
          </p:nvPr>
        </p:nvSpPr>
        <p:spPr>
          <a:xfrm>
            <a:off x="3619500" y="6248400"/>
            <a:ext cx="1905000" cy="457200"/>
          </a:xfrm>
          <a:prstGeom prst="rect">
            <a:avLst/>
          </a:prstGeom>
        </p:spPr>
        <p:txBody>
          <a:bodyPr/>
          <a:lstStyle/>
          <a:p>
            <a:fld id="{78D3ABA1-EA94-43C0-B992-7CBCC31144F1}" type="slidenum">
              <a:rPr lang="en-US" sz="1200" smtClean="0"/>
              <a:pPr/>
              <a:t>12</a:t>
            </a:fld>
            <a:endParaRPr lang="en-US" sz="1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5945" y="2881133"/>
            <a:ext cx="3138055" cy="2937366"/>
          </a:xfrm>
          <a:prstGeom prst="rect">
            <a:avLst/>
          </a:prstGeom>
        </p:spPr>
      </p:pic>
    </p:spTree>
    <p:extLst>
      <p:ext uri="{BB962C8B-B14F-4D97-AF65-F5344CB8AC3E}">
        <p14:creationId xmlns:p14="http://schemas.microsoft.com/office/powerpoint/2010/main" val="394539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4974" y="1081310"/>
            <a:ext cx="3589506" cy="2966936"/>
          </a:xfrm>
          <a:prstGeom prst="rect">
            <a:avLst/>
          </a:prstGeom>
        </p:spPr>
      </p:pic>
      <p:sp>
        <p:nvSpPr>
          <p:cNvPr id="2" name="Title 1"/>
          <p:cNvSpPr>
            <a:spLocks noGrp="1"/>
          </p:cNvSpPr>
          <p:nvPr>
            <p:ph type="title"/>
          </p:nvPr>
        </p:nvSpPr>
        <p:spPr/>
        <p:txBody>
          <a:bodyPr/>
          <a:lstStyle/>
          <a:p>
            <a:pPr algn="ctr"/>
            <a:r>
              <a:rPr lang="en-US" sz="3200" dirty="0"/>
              <a:t>Release </a:t>
            </a:r>
            <a:r>
              <a:rPr lang="en-US" sz="3200" dirty="0" smtClean="0"/>
              <a:t>10 TFMData</a:t>
            </a:r>
            <a:endParaRPr lang="en-US" sz="3200" dirty="0"/>
          </a:p>
        </p:txBody>
      </p:sp>
      <p:sp>
        <p:nvSpPr>
          <p:cNvPr id="3" name="Content Placeholder 2"/>
          <p:cNvSpPr>
            <a:spLocks noGrp="1"/>
          </p:cNvSpPr>
          <p:nvPr>
            <p:ph idx="1"/>
          </p:nvPr>
        </p:nvSpPr>
        <p:spPr/>
        <p:txBody>
          <a:bodyPr>
            <a:normAutofit lnSpcReduction="10000"/>
          </a:bodyPr>
          <a:lstStyle/>
          <a:p>
            <a:pPr>
              <a:defRPr/>
            </a:pPr>
            <a:r>
              <a:rPr lang="en-US" sz="2400" dirty="0" smtClean="0"/>
              <a:t>Flight </a:t>
            </a:r>
            <a:r>
              <a:rPr lang="en-US" sz="2400" dirty="0"/>
              <a:t>Data</a:t>
            </a:r>
          </a:p>
          <a:p>
            <a:pPr lvl="1">
              <a:buFont typeface="Arial" charset="0"/>
              <a:buChar char="–"/>
              <a:defRPr/>
            </a:pPr>
            <a:r>
              <a:rPr lang="en-US" sz="2000" dirty="0" smtClean="0"/>
              <a:t>ASDI</a:t>
            </a:r>
            <a:endParaRPr lang="en-US" sz="2000" dirty="0"/>
          </a:p>
          <a:p>
            <a:pPr lvl="1">
              <a:buFont typeface="Arial" charset="0"/>
              <a:buChar char="–"/>
              <a:defRPr/>
            </a:pPr>
            <a:r>
              <a:rPr lang="en-US" sz="2000" dirty="0" smtClean="0"/>
              <a:t>FTM_Connect deltas</a:t>
            </a:r>
          </a:p>
          <a:p>
            <a:pPr>
              <a:buFont typeface="Arial" charset="0"/>
              <a:buChar char="•"/>
              <a:defRPr/>
            </a:pPr>
            <a:endParaRPr lang="en-US" sz="1600" dirty="0" smtClean="0"/>
          </a:p>
          <a:p>
            <a:pPr>
              <a:buFont typeface="Arial" charset="0"/>
              <a:buChar char="•"/>
              <a:defRPr/>
            </a:pPr>
            <a:r>
              <a:rPr lang="en-US" sz="2400" dirty="0" smtClean="0"/>
              <a:t>Flow </a:t>
            </a:r>
            <a:r>
              <a:rPr lang="en-US" sz="2400" dirty="0"/>
              <a:t>Information</a:t>
            </a:r>
          </a:p>
          <a:p>
            <a:pPr lvl="1">
              <a:buFont typeface="Arial" charset="0"/>
              <a:buChar char="–"/>
              <a:defRPr/>
            </a:pPr>
            <a:r>
              <a:rPr lang="en-US" sz="2000" dirty="0" smtClean="0"/>
              <a:t>All TMI definitions</a:t>
            </a:r>
          </a:p>
          <a:p>
            <a:pPr lvl="2">
              <a:buFont typeface="Arial" panose="020B0604020202020204" pitchFamily="34" charset="0"/>
              <a:buChar char="•"/>
              <a:defRPr/>
            </a:pPr>
            <a:r>
              <a:rPr lang="en-US" sz="1800" dirty="0" smtClean="0"/>
              <a:t>Reroutes</a:t>
            </a:r>
            <a:r>
              <a:rPr lang="en-US" sz="1800" dirty="0"/>
              <a:t>, GS, GDP/UDP, AFP, </a:t>
            </a:r>
            <a:r>
              <a:rPr lang="en-US" sz="1800" dirty="0" smtClean="0"/>
              <a:t>CTOP</a:t>
            </a:r>
          </a:p>
          <a:p>
            <a:pPr lvl="1">
              <a:buFont typeface="Arial" charset="0"/>
              <a:buChar char="–"/>
              <a:defRPr/>
            </a:pPr>
            <a:r>
              <a:rPr lang="en-US" sz="2000" dirty="0" smtClean="0"/>
              <a:t>FEA/FCA definitions</a:t>
            </a:r>
          </a:p>
          <a:p>
            <a:pPr lvl="1">
              <a:buFont typeface="Arial" charset="0"/>
              <a:buChar char="–"/>
              <a:defRPr/>
            </a:pPr>
            <a:r>
              <a:rPr lang="en-US" sz="2000" dirty="0" smtClean="0"/>
              <a:t>ATCSCC advisories</a:t>
            </a:r>
          </a:p>
          <a:p>
            <a:pPr lvl="1">
              <a:buFont typeface="Arial" charset="0"/>
              <a:buChar char="–"/>
              <a:defRPr/>
            </a:pPr>
            <a:r>
              <a:rPr lang="en-US" sz="2000" dirty="0" smtClean="0"/>
              <a:t>Restrictions</a:t>
            </a:r>
            <a:endParaRPr lang="en-US" sz="2000" dirty="0"/>
          </a:p>
          <a:p>
            <a:pPr lvl="1">
              <a:buFont typeface="Arial" charset="0"/>
              <a:buChar char="–"/>
              <a:defRPr/>
            </a:pPr>
            <a:r>
              <a:rPr lang="en-US" sz="2000" dirty="0"/>
              <a:t>Airport configuration and rates</a:t>
            </a:r>
          </a:p>
          <a:p>
            <a:pPr lvl="1">
              <a:buFont typeface="Arial" charset="0"/>
              <a:buChar char="–"/>
              <a:defRPr/>
            </a:pPr>
            <a:r>
              <a:rPr lang="en-US" sz="2000" dirty="0" smtClean="0"/>
              <a:t>Airport Deicing status</a:t>
            </a:r>
          </a:p>
          <a:p>
            <a:pPr lvl="1">
              <a:buFont typeface="Arial" charset="0"/>
              <a:buChar char="–"/>
              <a:defRPr/>
            </a:pPr>
            <a:r>
              <a:rPr lang="en-US" sz="2000" dirty="0" smtClean="0"/>
              <a:t>RAPT </a:t>
            </a:r>
            <a:r>
              <a:rPr lang="en-US" sz="2000" dirty="0"/>
              <a:t>timeline forecast </a:t>
            </a:r>
            <a:r>
              <a:rPr lang="en-US" sz="2000" dirty="0" smtClean="0"/>
              <a:t>data </a:t>
            </a:r>
            <a:endParaRPr lang="en-US" sz="2000" dirty="0">
              <a:solidFill>
                <a:srgbClr val="FF0000"/>
              </a:solidFill>
            </a:endParaRPr>
          </a:p>
        </p:txBody>
      </p:sp>
      <p:sp>
        <p:nvSpPr>
          <p:cNvPr id="4" name="Slide Number Placeholder 3"/>
          <p:cNvSpPr>
            <a:spLocks noGrp="1"/>
          </p:cNvSpPr>
          <p:nvPr>
            <p:ph type="sldNum" sz="quarter" idx="4294967295"/>
          </p:nvPr>
        </p:nvSpPr>
        <p:spPr>
          <a:xfrm>
            <a:off x="3619500" y="6324600"/>
            <a:ext cx="1905000" cy="457200"/>
          </a:xfrm>
          <a:prstGeom prst="rect">
            <a:avLst/>
          </a:prstGeom>
        </p:spPr>
        <p:txBody>
          <a:bodyPr/>
          <a:lstStyle/>
          <a:p>
            <a:fld id="{78D3ABA1-EA94-43C0-B992-7CBCC31144F1}" type="slidenum">
              <a:rPr lang="en-US" sz="1200" smtClean="0"/>
              <a:pPr/>
              <a:t>13</a:t>
            </a:fld>
            <a:endParaRPr lang="en-US" sz="1200" dirty="0"/>
          </a:p>
        </p:txBody>
      </p:sp>
    </p:spTree>
    <p:extLst>
      <p:ext uri="{BB962C8B-B14F-4D97-AF65-F5344CB8AC3E}">
        <p14:creationId xmlns:p14="http://schemas.microsoft.com/office/powerpoint/2010/main" val="3753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1000"/>
                                        <p:tgtEl>
                                          <p:spTgt spid="3">
                                            <p:txEl>
                                              <p:pRg st="9" end="9"/>
                                            </p:txEl>
                                          </p:spTgt>
                                        </p:tgtEl>
                                      </p:cBhvr>
                                    </p:animEffect>
                                    <p:anim calcmode="lin" valueType="num">
                                      <p:cBhvr>
                                        <p:cTn id="3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1000"/>
                                        <p:tgtEl>
                                          <p:spTgt spid="3">
                                            <p:txEl>
                                              <p:pRg st="10" end="10"/>
                                            </p:txEl>
                                          </p:spTgt>
                                        </p:tgtEl>
                                      </p:cBhvr>
                                    </p:animEffect>
                                    <p:anim calcmode="lin" valueType="num">
                                      <p:cBhvr>
                                        <p:cTn id="3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1000"/>
                                        <p:tgtEl>
                                          <p:spTgt spid="3">
                                            <p:txEl>
                                              <p:pRg st="11" end="11"/>
                                            </p:txEl>
                                          </p:spTgt>
                                        </p:tgtEl>
                                      </p:cBhvr>
                                    </p:animEffect>
                                    <p:anim calcmode="lin" valueType="num">
                                      <p:cBhvr>
                                        <p:cTn id="4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1000"/>
                                        <p:tgtEl>
                                          <p:spTgt spid="3">
                                            <p:txEl>
                                              <p:pRg st="12" end="12"/>
                                            </p:txEl>
                                          </p:spTgt>
                                        </p:tgtEl>
                                      </p:cBhvr>
                                    </p:animEffect>
                                    <p:anim calcmode="lin" valueType="num">
                                      <p:cBhvr>
                                        <p:cTn id="4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 calcmode="lin" valueType="num">
                                      <p:cBhvr>
                                        <p:cTn id="56" dur="1000" fill="hold"/>
                                        <p:tgtEl>
                                          <p:spTgt spid="7"/>
                                        </p:tgtEl>
                                        <p:attrNameLst>
                                          <p:attrName>style.rotation</p:attrName>
                                        </p:attrNameLst>
                                      </p:cBhvr>
                                      <p:tavLst>
                                        <p:tav tm="0">
                                          <p:val>
                                            <p:fltVal val="90"/>
                                          </p:val>
                                        </p:tav>
                                        <p:tav tm="100000">
                                          <p:val>
                                            <p:fltVal val="0"/>
                                          </p:val>
                                        </p:tav>
                                      </p:tavLst>
                                    </p:anim>
                                    <p:animEffect transition="in" filter="fade">
                                      <p:cBhvr>
                                        <p:cTn id="5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Time to Talk FIXM / AIXM</a:t>
            </a:r>
            <a:endParaRPr lang="en-US" sz="3200" dirty="0"/>
          </a:p>
        </p:txBody>
      </p:sp>
      <p:sp>
        <p:nvSpPr>
          <p:cNvPr id="3" name="Content Placeholder 2"/>
          <p:cNvSpPr>
            <a:spLocks noGrp="1"/>
          </p:cNvSpPr>
          <p:nvPr>
            <p:ph idx="1"/>
          </p:nvPr>
        </p:nvSpPr>
        <p:spPr/>
        <p:txBody>
          <a:bodyPr/>
          <a:lstStyle/>
          <a:p>
            <a:r>
              <a:rPr lang="en-US" sz="2400" dirty="0" smtClean="0"/>
              <a:t>FAA commitment to adopt international standards</a:t>
            </a:r>
          </a:p>
          <a:p>
            <a:pPr lvl="1"/>
            <a:r>
              <a:rPr lang="en-US" sz="2000" dirty="0"/>
              <a:t>Working on migration plan with the Operational Concepts, Validation &amp; Requirements </a:t>
            </a:r>
            <a:r>
              <a:rPr lang="en-US" sz="2000" dirty="0" smtClean="0"/>
              <a:t>Directorate (AJV-7)</a:t>
            </a:r>
          </a:p>
          <a:p>
            <a:endParaRPr lang="en-US" sz="1600" dirty="0" smtClean="0"/>
          </a:p>
          <a:p>
            <a:r>
              <a:rPr lang="en-US" sz="2400" dirty="0"/>
              <a:t>Aeronautical Information Exchange (AIXM) </a:t>
            </a:r>
          </a:p>
          <a:p>
            <a:pPr lvl="1"/>
            <a:r>
              <a:rPr lang="en-US" sz="2000" dirty="0"/>
              <a:t>Currently covers, airports, routes, NAVAIDs, airspace sectors</a:t>
            </a:r>
          </a:p>
          <a:p>
            <a:pPr lvl="1"/>
            <a:r>
              <a:rPr lang="en-US" sz="2000" dirty="0">
                <a:hlinkClick r:id="rId3"/>
              </a:rPr>
              <a:t>http://www.aixm.aero</a:t>
            </a:r>
            <a:endParaRPr lang="en-US" sz="2000" dirty="0"/>
          </a:p>
          <a:p>
            <a:endParaRPr lang="en-US" sz="2400" dirty="0" smtClean="0"/>
          </a:p>
          <a:p>
            <a:r>
              <a:rPr lang="en-US" sz="2400" dirty="0" smtClean="0"/>
              <a:t>Flight </a:t>
            </a:r>
            <a:r>
              <a:rPr lang="en-US" sz="2400" dirty="0"/>
              <a:t>Information Exchange Model (FIXM) </a:t>
            </a:r>
            <a:endParaRPr lang="en-US" sz="2400" dirty="0" smtClean="0"/>
          </a:p>
          <a:p>
            <a:pPr lvl="1"/>
            <a:r>
              <a:rPr lang="en-US" sz="2000" dirty="0" smtClean="0"/>
              <a:t>Evolving data format for flight specific life-cycle info</a:t>
            </a:r>
          </a:p>
          <a:p>
            <a:pPr lvl="1"/>
            <a:r>
              <a:rPr lang="en-US" sz="2000" dirty="0" smtClean="0">
                <a:hlinkClick r:id="rId4"/>
              </a:rPr>
              <a:t>http</a:t>
            </a:r>
            <a:r>
              <a:rPr lang="en-US" sz="2000" dirty="0">
                <a:hlinkClick r:id="rId4"/>
              </a:rPr>
              <a:t>://www.fixm.aero</a:t>
            </a:r>
            <a:r>
              <a:rPr lang="en-US" sz="2000" dirty="0" smtClean="0">
                <a:hlinkClick r:id="rId4"/>
              </a:rPr>
              <a:t>/</a:t>
            </a:r>
            <a:endParaRPr lang="en-US" sz="2000" dirty="0" smtClean="0"/>
          </a:p>
          <a:p>
            <a:endParaRPr lang="en-US" sz="1800" dirty="0"/>
          </a:p>
          <a:p>
            <a:pPr lvl="1"/>
            <a:endParaRPr lang="en-US" sz="1800" dirty="0"/>
          </a:p>
        </p:txBody>
      </p:sp>
      <p:sp>
        <p:nvSpPr>
          <p:cNvPr id="4" name="Slide Number Placeholder 3"/>
          <p:cNvSpPr>
            <a:spLocks noGrp="1"/>
          </p:cNvSpPr>
          <p:nvPr>
            <p:ph type="sldNum" sz="quarter" idx="4294967295"/>
          </p:nvPr>
        </p:nvSpPr>
        <p:spPr>
          <a:xfrm>
            <a:off x="3619500" y="6248400"/>
            <a:ext cx="1905000" cy="457200"/>
          </a:xfrm>
          <a:prstGeom prst="rect">
            <a:avLst/>
          </a:prstGeom>
        </p:spPr>
        <p:txBody>
          <a:bodyPr/>
          <a:lstStyle/>
          <a:p>
            <a:fld id="{78D3ABA1-EA94-43C0-B992-7CBCC31144F1}" type="slidenum">
              <a:rPr lang="en-US" sz="1200" smtClean="0"/>
              <a:pPr/>
              <a:t>14</a:t>
            </a:fld>
            <a:endParaRPr lang="en-US" sz="1200" dirty="0"/>
          </a:p>
        </p:txBody>
      </p:sp>
    </p:spTree>
    <p:extLst>
      <p:ext uri="{BB962C8B-B14F-4D97-AF65-F5344CB8AC3E}">
        <p14:creationId xmlns:p14="http://schemas.microsoft.com/office/powerpoint/2010/main" val="2065420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Possible Migration Strategy</a:t>
            </a:r>
            <a:endParaRPr lang="en-US" sz="32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14985" y="2169381"/>
            <a:ext cx="4514029" cy="3387600"/>
          </a:xfrm>
        </p:spPr>
      </p:pic>
      <p:sp>
        <p:nvSpPr>
          <p:cNvPr id="6" name="Slide Number Placeholder 5"/>
          <p:cNvSpPr>
            <a:spLocks noGrp="1"/>
          </p:cNvSpPr>
          <p:nvPr>
            <p:ph type="sldNum" sz="quarter" idx="4294967295"/>
          </p:nvPr>
        </p:nvSpPr>
        <p:spPr>
          <a:xfrm>
            <a:off x="3619500" y="6324600"/>
            <a:ext cx="1905000" cy="457200"/>
          </a:xfrm>
          <a:prstGeom prst="rect">
            <a:avLst/>
          </a:prstGeom>
        </p:spPr>
        <p:txBody>
          <a:bodyPr/>
          <a:lstStyle/>
          <a:p>
            <a:fld id="{78D3ABA1-EA94-43C0-B992-7CBCC31144F1}" type="slidenum">
              <a:rPr lang="en-US" sz="1200" smtClean="0"/>
              <a:pPr/>
              <a:t>15</a:t>
            </a:fld>
            <a:endParaRPr lang="en-US" sz="1200" dirty="0"/>
          </a:p>
        </p:txBody>
      </p:sp>
      <p:graphicFrame>
        <p:nvGraphicFramePr>
          <p:cNvPr id="3" name="Diagram 2"/>
          <p:cNvGraphicFramePr/>
          <p:nvPr>
            <p:extLst>
              <p:ext uri="{D42A27DB-BD31-4B8C-83A1-F6EECF244321}">
                <p14:modId xmlns:p14="http://schemas.microsoft.com/office/powerpoint/2010/main" val="2675877415"/>
              </p:ext>
            </p:extLst>
          </p:nvPr>
        </p:nvGraphicFramePr>
        <p:xfrm>
          <a:off x="-581891" y="1151907"/>
          <a:ext cx="6638306"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4227615" y="4928258"/>
            <a:ext cx="3847606" cy="830997"/>
          </a:xfrm>
          <a:prstGeom prst="rect">
            <a:avLst/>
          </a:prstGeom>
          <a:noFill/>
        </p:spPr>
        <p:txBody>
          <a:bodyPr wrap="square" rtlCol="0">
            <a:spAutoFit/>
          </a:bodyPr>
          <a:lstStyle/>
          <a:p>
            <a:pPr>
              <a:buNone/>
            </a:pPr>
            <a:r>
              <a:rPr lang="en-US" b="1" dirty="0" smtClean="0"/>
              <a:t>Working toward having a process defined by 2015 </a:t>
            </a:r>
            <a:endParaRPr lang="en-US" b="1" dirty="0"/>
          </a:p>
        </p:txBody>
      </p:sp>
    </p:spTree>
    <p:extLst>
      <p:ext uri="{BB962C8B-B14F-4D97-AF65-F5344CB8AC3E}">
        <p14:creationId xmlns:p14="http://schemas.microsoft.com/office/powerpoint/2010/main" val="132252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graphicEl>
                                              <a:dgm id="{1C334836-53BB-4A9F-BA0D-9EA9128EA26A}"/>
                                            </p:graphicEl>
                                          </p:spTgt>
                                        </p:tgtEl>
                                        <p:attrNameLst>
                                          <p:attrName>style.visibility</p:attrName>
                                        </p:attrNameLst>
                                      </p:cBhvr>
                                      <p:to>
                                        <p:strVal val="visible"/>
                                      </p:to>
                                    </p:set>
                                    <p:anim calcmode="lin" valueType="num">
                                      <p:cBhvr>
                                        <p:cTn id="7" dur="1000" fill="hold"/>
                                        <p:tgtEl>
                                          <p:spTgt spid="3">
                                            <p:graphicEl>
                                              <a:dgm id="{1C334836-53BB-4A9F-BA0D-9EA9128EA26A}"/>
                                            </p:graphicEl>
                                          </p:spTgt>
                                        </p:tgtEl>
                                        <p:attrNameLst>
                                          <p:attrName>ppt_w</p:attrName>
                                        </p:attrNameLst>
                                      </p:cBhvr>
                                      <p:tavLst>
                                        <p:tav tm="0">
                                          <p:val>
                                            <p:fltVal val="0"/>
                                          </p:val>
                                        </p:tav>
                                        <p:tav tm="100000">
                                          <p:val>
                                            <p:strVal val="#ppt_w"/>
                                          </p:val>
                                        </p:tav>
                                      </p:tavLst>
                                    </p:anim>
                                    <p:anim calcmode="lin" valueType="num">
                                      <p:cBhvr>
                                        <p:cTn id="8" dur="1000" fill="hold"/>
                                        <p:tgtEl>
                                          <p:spTgt spid="3">
                                            <p:graphicEl>
                                              <a:dgm id="{1C334836-53BB-4A9F-BA0D-9EA9128EA26A}"/>
                                            </p:graphicEl>
                                          </p:spTgt>
                                        </p:tgtEl>
                                        <p:attrNameLst>
                                          <p:attrName>ppt_h</p:attrName>
                                        </p:attrNameLst>
                                      </p:cBhvr>
                                      <p:tavLst>
                                        <p:tav tm="0">
                                          <p:val>
                                            <p:fltVal val="0"/>
                                          </p:val>
                                        </p:tav>
                                        <p:tav tm="100000">
                                          <p:val>
                                            <p:strVal val="#ppt_h"/>
                                          </p:val>
                                        </p:tav>
                                      </p:tavLst>
                                    </p:anim>
                                    <p:anim calcmode="lin" valueType="num">
                                      <p:cBhvr>
                                        <p:cTn id="9" dur="1000" fill="hold"/>
                                        <p:tgtEl>
                                          <p:spTgt spid="3">
                                            <p:graphicEl>
                                              <a:dgm id="{1C334836-53BB-4A9F-BA0D-9EA9128EA26A}"/>
                                            </p:graphicEl>
                                          </p:spTgt>
                                        </p:tgtEl>
                                        <p:attrNameLst>
                                          <p:attrName>style.rotation</p:attrName>
                                        </p:attrNameLst>
                                      </p:cBhvr>
                                      <p:tavLst>
                                        <p:tav tm="0">
                                          <p:val>
                                            <p:fltVal val="90"/>
                                          </p:val>
                                        </p:tav>
                                        <p:tav tm="100000">
                                          <p:val>
                                            <p:fltVal val="0"/>
                                          </p:val>
                                        </p:tav>
                                      </p:tavLst>
                                    </p:anim>
                                    <p:animEffect transition="in" filter="fade">
                                      <p:cBhvr>
                                        <p:cTn id="10" dur="1000"/>
                                        <p:tgtEl>
                                          <p:spTgt spid="3">
                                            <p:graphicEl>
                                              <a:dgm id="{1C334836-53BB-4A9F-BA0D-9EA9128EA26A}"/>
                                            </p:graphic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graphicEl>
                                              <a:dgm id="{617AFEEA-71DB-4CD2-953F-3FBB0C0D2CD2}"/>
                                            </p:graphicEl>
                                          </p:spTgt>
                                        </p:tgtEl>
                                        <p:attrNameLst>
                                          <p:attrName>style.visibility</p:attrName>
                                        </p:attrNameLst>
                                      </p:cBhvr>
                                      <p:to>
                                        <p:strVal val="visible"/>
                                      </p:to>
                                    </p:set>
                                    <p:anim calcmode="lin" valueType="num">
                                      <p:cBhvr>
                                        <p:cTn id="13" dur="1000" fill="hold"/>
                                        <p:tgtEl>
                                          <p:spTgt spid="3">
                                            <p:graphicEl>
                                              <a:dgm id="{617AFEEA-71DB-4CD2-953F-3FBB0C0D2CD2}"/>
                                            </p:graphicEl>
                                          </p:spTgt>
                                        </p:tgtEl>
                                        <p:attrNameLst>
                                          <p:attrName>ppt_w</p:attrName>
                                        </p:attrNameLst>
                                      </p:cBhvr>
                                      <p:tavLst>
                                        <p:tav tm="0">
                                          <p:val>
                                            <p:fltVal val="0"/>
                                          </p:val>
                                        </p:tav>
                                        <p:tav tm="100000">
                                          <p:val>
                                            <p:strVal val="#ppt_w"/>
                                          </p:val>
                                        </p:tav>
                                      </p:tavLst>
                                    </p:anim>
                                    <p:anim calcmode="lin" valueType="num">
                                      <p:cBhvr>
                                        <p:cTn id="14" dur="1000" fill="hold"/>
                                        <p:tgtEl>
                                          <p:spTgt spid="3">
                                            <p:graphicEl>
                                              <a:dgm id="{617AFEEA-71DB-4CD2-953F-3FBB0C0D2CD2}"/>
                                            </p:graphicEl>
                                          </p:spTgt>
                                        </p:tgtEl>
                                        <p:attrNameLst>
                                          <p:attrName>ppt_h</p:attrName>
                                        </p:attrNameLst>
                                      </p:cBhvr>
                                      <p:tavLst>
                                        <p:tav tm="0">
                                          <p:val>
                                            <p:fltVal val="0"/>
                                          </p:val>
                                        </p:tav>
                                        <p:tav tm="100000">
                                          <p:val>
                                            <p:strVal val="#ppt_h"/>
                                          </p:val>
                                        </p:tav>
                                      </p:tavLst>
                                    </p:anim>
                                    <p:anim calcmode="lin" valueType="num">
                                      <p:cBhvr>
                                        <p:cTn id="15" dur="1000" fill="hold"/>
                                        <p:tgtEl>
                                          <p:spTgt spid="3">
                                            <p:graphicEl>
                                              <a:dgm id="{617AFEEA-71DB-4CD2-953F-3FBB0C0D2CD2}"/>
                                            </p:graphicEl>
                                          </p:spTgt>
                                        </p:tgtEl>
                                        <p:attrNameLst>
                                          <p:attrName>style.rotation</p:attrName>
                                        </p:attrNameLst>
                                      </p:cBhvr>
                                      <p:tavLst>
                                        <p:tav tm="0">
                                          <p:val>
                                            <p:fltVal val="90"/>
                                          </p:val>
                                        </p:tav>
                                        <p:tav tm="100000">
                                          <p:val>
                                            <p:fltVal val="0"/>
                                          </p:val>
                                        </p:tav>
                                      </p:tavLst>
                                    </p:anim>
                                    <p:animEffect transition="in" filter="fade">
                                      <p:cBhvr>
                                        <p:cTn id="16" dur="1000"/>
                                        <p:tgtEl>
                                          <p:spTgt spid="3">
                                            <p:graphicEl>
                                              <a:dgm id="{617AFEEA-71DB-4CD2-953F-3FBB0C0D2CD2}"/>
                                            </p:graphic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graphicEl>
                                              <a:dgm id="{C1C12E63-F799-4704-9088-F3B2FAAC8584}"/>
                                            </p:graphicEl>
                                          </p:spTgt>
                                        </p:tgtEl>
                                        <p:attrNameLst>
                                          <p:attrName>style.visibility</p:attrName>
                                        </p:attrNameLst>
                                      </p:cBhvr>
                                      <p:to>
                                        <p:strVal val="visible"/>
                                      </p:to>
                                    </p:set>
                                    <p:anim calcmode="lin" valueType="num">
                                      <p:cBhvr>
                                        <p:cTn id="19" dur="1000" fill="hold"/>
                                        <p:tgtEl>
                                          <p:spTgt spid="3">
                                            <p:graphicEl>
                                              <a:dgm id="{C1C12E63-F799-4704-9088-F3B2FAAC8584}"/>
                                            </p:graphicEl>
                                          </p:spTgt>
                                        </p:tgtEl>
                                        <p:attrNameLst>
                                          <p:attrName>ppt_w</p:attrName>
                                        </p:attrNameLst>
                                      </p:cBhvr>
                                      <p:tavLst>
                                        <p:tav tm="0">
                                          <p:val>
                                            <p:fltVal val="0"/>
                                          </p:val>
                                        </p:tav>
                                        <p:tav tm="100000">
                                          <p:val>
                                            <p:strVal val="#ppt_w"/>
                                          </p:val>
                                        </p:tav>
                                      </p:tavLst>
                                    </p:anim>
                                    <p:anim calcmode="lin" valueType="num">
                                      <p:cBhvr>
                                        <p:cTn id="20" dur="1000" fill="hold"/>
                                        <p:tgtEl>
                                          <p:spTgt spid="3">
                                            <p:graphicEl>
                                              <a:dgm id="{C1C12E63-F799-4704-9088-F3B2FAAC8584}"/>
                                            </p:graphicEl>
                                          </p:spTgt>
                                        </p:tgtEl>
                                        <p:attrNameLst>
                                          <p:attrName>ppt_h</p:attrName>
                                        </p:attrNameLst>
                                      </p:cBhvr>
                                      <p:tavLst>
                                        <p:tav tm="0">
                                          <p:val>
                                            <p:fltVal val="0"/>
                                          </p:val>
                                        </p:tav>
                                        <p:tav tm="100000">
                                          <p:val>
                                            <p:strVal val="#ppt_h"/>
                                          </p:val>
                                        </p:tav>
                                      </p:tavLst>
                                    </p:anim>
                                    <p:anim calcmode="lin" valueType="num">
                                      <p:cBhvr>
                                        <p:cTn id="21" dur="1000" fill="hold"/>
                                        <p:tgtEl>
                                          <p:spTgt spid="3">
                                            <p:graphicEl>
                                              <a:dgm id="{C1C12E63-F799-4704-9088-F3B2FAAC8584}"/>
                                            </p:graphicEl>
                                          </p:spTgt>
                                        </p:tgtEl>
                                        <p:attrNameLst>
                                          <p:attrName>style.rotation</p:attrName>
                                        </p:attrNameLst>
                                      </p:cBhvr>
                                      <p:tavLst>
                                        <p:tav tm="0">
                                          <p:val>
                                            <p:fltVal val="90"/>
                                          </p:val>
                                        </p:tav>
                                        <p:tav tm="100000">
                                          <p:val>
                                            <p:fltVal val="0"/>
                                          </p:val>
                                        </p:tav>
                                      </p:tavLst>
                                    </p:anim>
                                    <p:animEffect transition="in" filter="fade">
                                      <p:cBhvr>
                                        <p:cTn id="22" dur="1000"/>
                                        <p:tgtEl>
                                          <p:spTgt spid="3">
                                            <p:graphicEl>
                                              <a:dgm id="{C1C12E63-F799-4704-9088-F3B2FAAC8584}"/>
                                            </p:graphic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graphicEl>
                                              <a:dgm id="{ACDA37E7-BE2D-4C04-9F22-069B09DB4D7B}"/>
                                            </p:graphicEl>
                                          </p:spTgt>
                                        </p:tgtEl>
                                        <p:attrNameLst>
                                          <p:attrName>style.visibility</p:attrName>
                                        </p:attrNameLst>
                                      </p:cBhvr>
                                      <p:to>
                                        <p:strVal val="visible"/>
                                      </p:to>
                                    </p:set>
                                    <p:anim calcmode="lin" valueType="num">
                                      <p:cBhvr>
                                        <p:cTn id="25" dur="1000" fill="hold"/>
                                        <p:tgtEl>
                                          <p:spTgt spid="3">
                                            <p:graphicEl>
                                              <a:dgm id="{ACDA37E7-BE2D-4C04-9F22-069B09DB4D7B}"/>
                                            </p:graphicEl>
                                          </p:spTgt>
                                        </p:tgtEl>
                                        <p:attrNameLst>
                                          <p:attrName>ppt_w</p:attrName>
                                        </p:attrNameLst>
                                      </p:cBhvr>
                                      <p:tavLst>
                                        <p:tav tm="0">
                                          <p:val>
                                            <p:fltVal val="0"/>
                                          </p:val>
                                        </p:tav>
                                        <p:tav tm="100000">
                                          <p:val>
                                            <p:strVal val="#ppt_w"/>
                                          </p:val>
                                        </p:tav>
                                      </p:tavLst>
                                    </p:anim>
                                    <p:anim calcmode="lin" valueType="num">
                                      <p:cBhvr>
                                        <p:cTn id="26" dur="1000" fill="hold"/>
                                        <p:tgtEl>
                                          <p:spTgt spid="3">
                                            <p:graphicEl>
                                              <a:dgm id="{ACDA37E7-BE2D-4C04-9F22-069B09DB4D7B}"/>
                                            </p:graphicEl>
                                          </p:spTgt>
                                        </p:tgtEl>
                                        <p:attrNameLst>
                                          <p:attrName>ppt_h</p:attrName>
                                        </p:attrNameLst>
                                      </p:cBhvr>
                                      <p:tavLst>
                                        <p:tav tm="0">
                                          <p:val>
                                            <p:fltVal val="0"/>
                                          </p:val>
                                        </p:tav>
                                        <p:tav tm="100000">
                                          <p:val>
                                            <p:strVal val="#ppt_h"/>
                                          </p:val>
                                        </p:tav>
                                      </p:tavLst>
                                    </p:anim>
                                    <p:anim calcmode="lin" valueType="num">
                                      <p:cBhvr>
                                        <p:cTn id="27" dur="1000" fill="hold"/>
                                        <p:tgtEl>
                                          <p:spTgt spid="3">
                                            <p:graphicEl>
                                              <a:dgm id="{ACDA37E7-BE2D-4C04-9F22-069B09DB4D7B}"/>
                                            </p:graphicEl>
                                          </p:spTgt>
                                        </p:tgtEl>
                                        <p:attrNameLst>
                                          <p:attrName>style.rotation</p:attrName>
                                        </p:attrNameLst>
                                      </p:cBhvr>
                                      <p:tavLst>
                                        <p:tav tm="0">
                                          <p:val>
                                            <p:fltVal val="90"/>
                                          </p:val>
                                        </p:tav>
                                        <p:tav tm="100000">
                                          <p:val>
                                            <p:fltVal val="0"/>
                                          </p:val>
                                        </p:tav>
                                      </p:tavLst>
                                    </p:anim>
                                    <p:animEffect transition="in" filter="fade">
                                      <p:cBhvr>
                                        <p:cTn id="28" dur="1000"/>
                                        <p:tgtEl>
                                          <p:spTgt spid="3">
                                            <p:graphicEl>
                                              <a:dgm id="{ACDA37E7-BE2D-4C04-9F22-069B09DB4D7B}"/>
                                            </p:graphic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graphicEl>
                                              <a:dgm id="{7498470A-73E8-4E44-A9DA-077A8187829A}"/>
                                            </p:graphicEl>
                                          </p:spTgt>
                                        </p:tgtEl>
                                        <p:attrNameLst>
                                          <p:attrName>style.visibility</p:attrName>
                                        </p:attrNameLst>
                                      </p:cBhvr>
                                      <p:to>
                                        <p:strVal val="visible"/>
                                      </p:to>
                                    </p:set>
                                    <p:anim calcmode="lin" valueType="num">
                                      <p:cBhvr>
                                        <p:cTn id="31" dur="1000" fill="hold"/>
                                        <p:tgtEl>
                                          <p:spTgt spid="3">
                                            <p:graphicEl>
                                              <a:dgm id="{7498470A-73E8-4E44-A9DA-077A8187829A}"/>
                                            </p:graphicEl>
                                          </p:spTgt>
                                        </p:tgtEl>
                                        <p:attrNameLst>
                                          <p:attrName>ppt_w</p:attrName>
                                        </p:attrNameLst>
                                      </p:cBhvr>
                                      <p:tavLst>
                                        <p:tav tm="0">
                                          <p:val>
                                            <p:fltVal val="0"/>
                                          </p:val>
                                        </p:tav>
                                        <p:tav tm="100000">
                                          <p:val>
                                            <p:strVal val="#ppt_w"/>
                                          </p:val>
                                        </p:tav>
                                      </p:tavLst>
                                    </p:anim>
                                    <p:anim calcmode="lin" valueType="num">
                                      <p:cBhvr>
                                        <p:cTn id="32" dur="1000" fill="hold"/>
                                        <p:tgtEl>
                                          <p:spTgt spid="3">
                                            <p:graphicEl>
                                              <a:dgm id="{7498470A-73E8-4E44-A9DA-077A8187829A}"/>
                                            </p:graphicEl>
                                          </p:spTgt>
                                        </p:tgtEl>
                                        <p:attrNameLst>
                                          <p:attrName>ppt_h</p:attrName>
                                        </p:attrNameLst>
                                      </p:cBhvr>
                                      <p:tavLst>
                                        <p:tav tm="0">
                                          <p:val>
                                            <p:fltVal val="0"/>
                                          </p:val>
                                        </p:tav>
                                        <p:tav tm="100000">
                                          <p:val>
                                            <p:strVal val="#ppt_h"/>
                                          </p:val>
                                        </p:tav>
                                      </p:tavLst>
                                    </p:anim>
                                    <p:anim calcmode="lin" valueType="num">
                                      <p:cBhvr>
                                        <p:cTn id="33" dur="1000" fill="hold"/>
                                        <p:tgtEl>
                                          <p:spTgt spid="3">
                                            <p:graphicEl>
                                              <a:dgm id="{7498470A-73E8-4E44-A9DA-077A8187829A}"/>
                                            </p:graphicEl>
                                          </p:spTgt>
                                        </p:tgtEl>
                                        <p:attrNameLst>
                                          <p:attrName>style.rotation</p:attrName>
                                        </p:attrNameLst>
                                      </p:cBhvr>
                                      <p:tavLst>
                                        <p:tav tm="0">
                                          <p:val>
                                            <p:fltVal val="90"/>
                                          </p:val>
                                        </p:tav>
                                        <p:tav tm="100000">
                                          <p:val>
                                            <p:fltVal val="0"/>
                                          </p:val>
                                        </p:tav>
                                      </p:tavLst>
                                    </p:anim>
                                    <p:animEffect transition="in" filter="fade">
                                      <p:cBhvr>
                                        <p:cTn id="34" dur="1000"/>
                                        <p:tgtEl>
                                          <p:spTgt spid="3">
                                            <p:graphicEl>
                                              <a:dgm id="{7498470A-73E8-4E44-A9DA-077A8187829A}"/>
                                            </p:graphic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
                                            <p:graphicEl>
                                              <a:dgm id="{295E80D9-03A1-4972-9DA4-F4465AF46D31}"/>
                                            </p:graphicEl>
                                          </p:spTgt>
                                        </p:tgtEl>
                                        <p:attrNameLst>
                                          <p:attrName>style.visibility</p:attrName>
                                        </p:attrNameLst>
                                      </p:cBhvr>
                                      <p:to>
                                        <p:strVal val="visible"/>
                                      </p:to>
                                    </p:set>
                                    <p:anim calcmode="lin" valueType="num">
                                      <p:cBhvr>
                                        <p:cTn id="37" dur="1000" fill="hold"/>
                                        <p:tgtEl>
                                          <p:spTgt spid="3">
                                            <p:graphicEl>
                                              <a:dgm id="{295E80D9-03A1-4972-9DA4-F4465AF46D31}"/>
                                            </p:graphicEl>
                                          </p:spTgt>
                                        </p:tgtEl>
                                        <p:attrNameLst>
                                          <p:attrName>ppt_w</p:attrName>
                                        </p:attrNameLst>
                                      </p:cBhvr>
                                      <p:tavLst>
                                        <p:tav tm="0">
                                          <p:val>
                                            <p:fltVal val="0"/>
                                          </p:val>
                                        </p:tav>
                                        <p:tav tm="100000">
                                          <p:val>
                                            <p:strVal val="#ppt_w"/>
                                          </p:val>
                                        </p:tav>
                                      </p:tavLst>
                                    </p:anim>
                                    <p:anim calcmode="lin" valueType="num">
                                      <p:cBhvr>
                                        <p:cTn id="38" dur="1000" fill="hold"/>
                                        <p:tgtEl>
                                          <p:spTgt spid="3">
                                            <p:graphicEl>
                                              <a:dgm id="{295E80D9-03A1-4972-9DA4-F4465AF46D31}"/>
                                            </p:graphicEl>
                                          </p:spTgt>
                                        </p:tgtEl>
                                        <p:attrNameLst>
                                          <p:attrName>ppt_h</p:attrName>
                                        </p:attrNameLst>
                                      </p:cBhvr>
                                      <p:tavLst>
                                        <p:tav tm="0">
                                          <p:val>
                                            <p:fltVal val="0"/>
                                          </p:val>
                                        </p:tav>
                                        <p:tav tm="100000">
                                          <p:val>
                                            <p:strVal val="#ppt_h"/>
                                          </p:val>
                                        </p:tav>
                                      </p:tavLst>
                                    </p:anim>
                                    <p:anim calcmode="lin" valueType="num">
                                      <p:cBhvr>
                                        <p:cTn id="39" dur="1000" fill="hold"/>
                                        <p:tgtEl>
                                          <p:spTgt spid="3">
                                            <p:graphicEl>
                                              <a:dgm id="{295E80D9-03A1-4972-9DA4-F4465AF46D31}"/>
                                            </p:graphicEl>
                                          </p:spTgt>
                                        </p:tgtEl>
                                        <p:attrNameLst>
                                          <p:attrName>style.rotation</p:attrName>
                                        </p:attrNameLst>
                                      </p:cBhvr>
                                      <p:tavLst>
                                        <p:tav tm="0">
                                          <p:val>
                                            <p:fltVal val="90"/>
                                          </p:val>
                                        </p:tav>
                                        <p:tav tm="100000">
                                          <p:val>
                                            <p:fltVal val="0"/>
                                          </p:val>
                                        </p:tav>
                                      </p:tavLst>
                                    </p:anim>
                                    <p:animEffect transition="in" filter="fade">
                                      <p:cBhvr>
                                        <p:cTn id="40" dur="1000"/>
                                        <p:tgtEl>
                                          <p:spTgt spid="3">
                                            <p:graphicEl>
                                              <a:dgm id="{295E80D9-03A1-4972-9DA4-F4465AF46D31}"/>
                                            </p:graphic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
                                            <p:graphicEl>
                                              <a:dgm id="{5AA6B959-7311-4A7C-966D-C21037CE8C66}"/>
                                            </p:graphicEl>
                                          </p:spTgt>
                                        </p:tgtEl>
                                        <p:attrNameLst>
                                          <p:attrName>style.visibility</p:attrName>
                                        </p:attrNameLst>
                                      </p:cBhvr>
                                      <p:to>
                                        <p:strVal val="visible"/>
                                      </p:to>
                                    </p:set>
                                    <p:anim calcmode="lin" valueType="num">
                                      <p:cBhvr>
                                        <p:cTn id="43" dur="1000" fill="hold"/>
                                        <p:tgtEl>
                                          <p:spTgt spid="3">
                                            <p:graphicEl>
                                              <a:dgm id="{5AA6B959-7311-4A7C-966D-C21037CE8C66}"/>
                                            </p:graphicEl>
                                          </p:spTgt>
                                        </p:tgtEl>
                                        <p:attrNameLst>
                                          <p:attrName>ppt_w</p:attrName>
                                        </p:attrNameLst>
                                      </p:cBhvr>
                                      <p:tavLst>
                                        <p:tav tm="0">
                                          <p:val>
                                            <p:fltVal val="0"/>
                                          </p:val>
                                        </p:tav>
                                        <p:tav tm="100000">
                                          <p:val>
                                            <p:strVal val="#ppt_w"/>
                                          </p:val>
                                        </p:tav>
                                      </p:tavLst>
                                    </p:anim>
                                    <p:anim calcmode="lin" valueType="num">
                                      <p:cBhvr>
                                        <p:cTn id="44" dur="1000" fill="hold"/>
                                        <p:tgtEl>
                                          <p:spTgt spid="3">
                                            <p:graphicEl>
                                              <a:dgm id="{5AA6B959-7311-4A7C-966D-C21037CE8C66}"/>
                                            </p:graphicEl>
                                          </p:spTgt>
                                        </p:tgtEl>
                                        <p:attrNameLst>
                                          <p:attrName>ppt_h</p:attrName>
                                        </p:attrNameLst>
                                      </p:cBhvr>
                                      <p:tavLst>
                                        <p:tav tm="0">
                                          <p:val>
                                            <p:fltVal val="0"/>
                                          </p:val>
                                        </p:tav>
                                        <p:tav tm="100000">
                                          <p:val>
                                            <p:strVal val="#ppt_h"/>
                                          </p:val>
                                        </p:tav>
                                      </p:tavLst>
                                    </p:anim>
                                    <p:anim calcmode="lin" valueType="num">
                                      <p:cBhvr>
                                        <p:cTn id="45" dur="1000" fill="hold"/>
                                        <p:tgtEl>
                                          <p:spTgt spid="3">
                                            <p:graphicEl>
                                              <a:dgm id="{5AA6B959-7311-4A7C-966D-C21037CE8C66}"/>
                                            </p:graphicEl>
                                          </p:spTgt>
                                        </p:tgtEl>
                                        <p:attrNameLst>
                                          <p:attrName>style.rotation</p:attrName>
                                        </p:attrNameLst>
                                      </p:cBhvr>
                                      <p:tavLst>
                                        <p:tav tm="0">
                                          <p:val>
                                            <p:fltVal val="90"/>
                                          </p:val>
                                        </p:tav>
                                        <p:tav tm="100000">
                                          <p:val>
                                            <p:fltVal val="0"/>
                                          </p:val>
                                        </p:tav>
                                      </p:tavLst>
                                    </p:anim>
                                    <p:animEffect transition="in" filter="fade">
                                      <p:cBhvr>
                                        <p:cTn id="46" dur="1000"/>
                                        <p:tgtEl>
                                          <p:spTgt spid="3">
                                            <p:graphicEl>
                                              <a:dgm id="{5AA6B959-7311-4A7C-966D-C21037CE8C66}"/>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
                                            <p:graphicEl>
                                              <a:dgm id="{CDF2690D-C65E-47D5-9100-B35C2A826675}"/>
                                            </p:graphicEl>
                                          </p:spTgt>
                                        </p:tgtEl>
                                        <p:attrNameLst>
                                          <p:attrName>style.visibility</p:attrName>
                                        </p:attrNameLst>
                                      </p:cBhvr>
                                      <p:to>
                                        <p:strVal val="visible"/>
                                      </p:to>
                                    </p:set>
                                    <p:anim calcmode="lin" valueType="num">
                                      <p:cBhvr>
                                        <p:cTn id="49" dur="1000" fill="hold"/>
                                        <p:tgtEl>
                                          <p:spTgt spid="3">
                                            <p:graphicEl>
                                              <a:dgm id="{CDF2690D-C65E-47D5-9100-B35C2A826675}"/>
                                            </p:graphicEl>
                                          </p:spTgt>
                                        </p:tgtEl>
                                        <p:attrNameLst>
                                          <p:attrName>ppt_w</p:attrName>
                                        </p:attrNameLst>
                                      </p:cBhvr>
                                      <p:tavLst>
                                        <p:tav tm="0">
                                          <p:val>
                                            <p:fltVal val="0"/>
                                          </p:val>
                                        </p:tav>
                                        <p:tav tm="100000">
                                          <p:val>
                                            <p:strVal val="#ppt_w"/>
                                          </p:val>
                                        </p:tav>
                                      </p:tavLst>
                                    </p:anim>
                                    <p:anim calcmode="lin" valueType="num">
                                      <p:cBhvr>
                                        <p:cTn id="50" dur="1000" fill="hold"/>
                                        <p:tgtEl>
                                          <p:spTgt spid="3">
                                            <p:graphicEl>
                                              <a:dgm id="{CDF2690D-C65E-47D5-9100-B35C2A826675}"/>
                                            </p:graphicEl>
                                          </p:spTgt>
                                        </p:tgtEl>
                                        <p:attrNameLst>
                                          <p:attrName>ppt_h</p:attrName>
                                        </p:attrNameLst>
                                      </p:cBhvr>
                                      <p:tavLst>
                                        <p:tav tm="0">
                                          <p:val>
                                            <p:fltVal val="0"/>
                                          </p:val>
                                        </p:tav>
                                        <p:tav tm="100000">
                                          <p:val>
                                            <p:strVal val="#ppt_h"/>
                                          </p:val>
                                        </p:tav>
                                      </p:tavLst>
                                    </p:anim>
                                    <p:anim calcmode="lin" valueType="num">
                                      <p:cBhvr>
                                        <p:cTn id="51" dur="1000" fill="hold"/>
                                        <p:tgtEl>
                                          <p:spTgt spid="3">
                                            <p:graphicEl>
                                              <a:dgm id="{CDF2690D-C65E-47D5-9100-B35C2A826675}"/>
                                            </p:graphicEl>
                                          </p:spTgt>
                                        </p:tgtEl>
                                        <p:attrNameLst>
                                          <p:attrName>style.rotation</p:attrName>
                                        </p:attrNameLst>
                                      </p:cBhvr>
                                      <p:tavLst>
                                        <p:tav tm="0">
                                          <p:val>
                                            <p:fltVal val="90"/>
                                          </p:val>
                                        </p:tav>
                                        <p:tav tm="100000">
                                          <p:val>
                                            <p:fltVal val="0"/>
                                          </p:val>
                                        </p:tav>
                                      </p:tavLst>
                                    </p:anim>
                                    <p:animEffect transition="in" filter="fade">
                                      <p:cBhvr>
                                        <p:cTn id="52" dur="1000"/>
                                        <p:tgtEl>
                                          <p:spTgt spid="3">
                                            <p:graphicEl>
                                              <a:dgm id="{CDF2690D-C65E-47D5-9100-B35C2A826675}"/>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1000" fill="hold"/>
                                        <p:tgtEl>
                                          <p:spTgt spid="4"/>
                                        </p:tgtEl>
                                        <p:attrNameLst>
                                          <p:attrName>ppt_w</p:attrName>
                                        </p:attrNameLst>
                                      </p:cBhvr>
                                      <p:tavLst>
                                        <p:tav tm="0">
                                          <p:val>
                                            <p:fltVal val="0"/>
                                          </p:val>
                                        </p:tav>
                                        <p:tav tm="100000">
                                          <p:val>
                                            <p:strVal val="#ppt_w"/>
                                          </p:val>
                                        </p:tav>
                                      </p:tavLst>
                                    </p:anim>
                                    <p:anim calcmode="lin" valueType="num">
                                      <p:cBhvr>
                                        <p:cTn id="58" dur="1000" fill="hold"/>
                                        <p:tgtEl>
                                          <p:spTgt spid="4"/>
                                        </p:tgtEl>
                                        <p:attrNameLst>
                                          <p:attrName>ppt_h</p:attrName>
                                        </p:attrNameLst>
                                      </p:cBhvr>
                                      <p:tavLst>
                                        <p:tav tm="0">
                                          <p:val>
                                            <p:fltVal val="0"/>
                                          </p:val>
                                        </p:tav>
                                        <p:tav tm="100000">
                                          <p:val>
                                            <p:strVal val="#ppt_h"/>
                                          </p:val>
                                        </p:tav>
                                      </p:tavLst>
                                    </p:anim>
                                    <p:animEffect transition="in" filter="fade">
                                      <p:cBhvr>
                                        <p:cTn id="59" dur="1000"/>
                                        <p:tgtEl>
                                          <p:spTgt spid="4"/>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5">
                                            <p:txEl>
                                              <p:pRg st="0" end="0"/>
                                            </p:txEl>
                                          </p:spTgt>
                                        </p:tgtEl>
                                        <p:attrNameLst>
                                          <p:attrName>style.visibility</p:attrName>
                                        </p:attrNameLst>
                                      </p:cBhvr>
                                      <p:to>
                                        <p:strVal val="visible"/>
                                      </p:to>
                                    </p:set>
                                    <p:animEffect transition="in" filter="fade">
                                      <p:cBhvr>
                                        <p:cTn id="64" dur="1000"/>
                                        <p:tgtEl>
                                          <p:spTgt spid="5">
                                            <p:txEl>
                                              <p:pRg st="0" end="0"/>
                                            </p:txEl>
                                          </p:spTgt>
                                        </p:tgtEl>
                                      </p:cBhvr>
                                    </p:animEffect>
                                    <p:anim calcmode="lin" valueType="num">
                                      <p:cBhvr>
                                        <p:cTn id="6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ounded Rectangle 2"/>
          <p:cNvSpPr>
            <a:spLocks noChangeArrowheads="1"/>
          </p:cNvSpPr>
          <p:nvPr/>
        </p:nvSpPr>
        <p:spPr bwMode="auto">
          <a:xfrm>
            <a:off x="6934200" y="3806825"/>
            <a:ext cx="2185988" cy="1908175"/>
          </a:xfrm>
          <a:prstGeom prst="roundRect">
            <a:avLst>
              <a:gd name="adj" fmla="val 16667"/>
            </a:avLst>
          </a:prstGeom>
          <a:solidFill>
            <a:srgbClr val="BBE5F8"/>
          </a:solidFill>
          <a:ln>
            <a:solidFill>
              <a:srgbClr val="4A98D2"/>
            </a:solidFill>
          </a:ln>
        </p:spPr>
        <p:txBody>
          <a:bodyPr>
            <a:spAutoFit/>
          </a:bodyPr>
          <a:lstStyle>
            <a:lvl1pPr eaLnBrk="0" hangingPunct="0">
              <a:spcBef>
                <a:spcPct val="20000"/>
              </a:spcBef>
              <a:buChar char="•"/>
              <a:defRPr sz="2800" b="1">
                <a:solidFill>
                  <a:schemeClr val="tx1"/>
                </a:solidFill>
                <a:latin typeface="Arial" charset="0"/>
                <a:ea typeface="ＭＳ Ｐゴシック" pitchFamily="34" charset="-128"/>
              </a:defRPr>
            </a:lvl1pPr>
            <a:lvl2pPr marL="742950" indent="-285750" eaLnBrk="0" hangingPunct="0">
              <a:spcBef>
                <a:spcPct val="20000"/>
              </a:spcBef>
              <a:buChar char="–"/>
              <a:defRPr sz="2400">
                <a:solidFill>
                  <a:schemeClr val="tx1"/>
                </a:solidFill>
                <a:latin typeface="Arial" charset="0"/>
                <a:ea typeface="ＭＳ Ｐゴシック" pitchFamily="34" charset="-128"/>
              </a:defRPr>
            </a:lvl2pPr>
            <a:lvl3pPr marL="1143000" indent="-228600" eaLnBrk="0" hangingPunct="0">
              <a:spcBef>
                <a:spcPct val="20000"/>
              </a:spcBef>
              <a:buChar char="•"/>
              <a:defRPr sz="2000">
                <a:solidFill>
                  <a:schemeClr val="tx1"/>
                </a:solidFill>
                <a:latin typeface="Arial" charset="0"/>
                <a:ea typeface="ＭＳ Ｐゴシック" pitchFamily="34" charset="-128"/>
              </a:defRPr>
            </a:lvl3pPr>
            <a:lvl4pPr marL="1600200" indent="-228600" eaLnBrk="0" hangingPunct="0">
              <a:spcBef>
                <a:spcPct val="20000"/>
              </a:spcBef>
              <a:buChar char="–"/>
              <a:defRPr>
                <a:solidFill>
                  <a:schemeClr val="tx1"/>
                </a:solidFill>
                <a:latin typeface="Arial" charset="0"/>
                <a:ea typeface="ＭＳ Ｐゴシック" pitchFamily="34" charset="-128"/>
              </a:defRPr>
            </a:lvl4pPr>
            <a:lvl5pPr marL="2057400" indent="-228600" eaLnBrk="0" hangingPunct="0">
              <a:spcBef>
                <a:spcPct val="20000"/>
              </a:spcBef>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defRPr>
            </a:lvl9pPr>
          </a:lstStyle>
          <a:p>
            <a:pPr eaLnBrk="1" hangingPunct="1">
              <a:spcBef>
                <a:spcPct val="50000"/>
              </a:spcBef>
            </a:pPr>
            <a:endParaRPr lang="en-US" altLang="en-US" sz="2400" b="0"/>
          </a:p>
        </p:txBody>
      </p:sp>
      <p:sp>
        <p:nvSpPr>
          <p:cNvPr id="19459" name="Title 1"/>
          <p:cNvSpPr>
            <a:spLocks noGrp="1"/>
          </p:cNvSpPr>
          <p:nvPr>
            <p:ph type="title"/>
          </p:nvPr>
        </p:nvSpPr>
        <p:spPr>
          <a:xfrm>
            <a:off x="533400" y="76200"/>
            <a:ext cx="8229600" cy="1143000"/>
          </a:xfrm>
        </p:spPr>
        <p:txBody>
          <a:bodyPr>
            <a:normAutofit/>
          </a:bodyPr>
          <a:lstStyle/>
          <a:p>
            <a:pPr algn="ctr"/>
            <a:r>
              <a:rPr lang="en-US" altLang="en-US" dirty="0" smtClean="0"/>
              <a:t>SWIM Terminal Data Distribution Service (STDDS) Deployment</a:t>
            </a:r>
          </a:p>
        </p:txBody>
      </p:sp>
      <p:sp>
        <p:nvSpPr>
          <p:cNvPr id="19461" name="object 163"/>
          <p:cNvSpPr>
            <a:spLocks/>
          </p:cNvSpPr>
          <p:nvPr/>
        </p:nvSpPr>
        <p:spPr bwMode="auto">
          <a:xfrm>
            <a:off x="7146925" y="4038600"/>
            <a:ext cx="87313" cy="85725"/>
          </a:xfrm>
          <a:custGeom>
            <a:avLst/>
            <a:gdLst>
              <a:gd name="T0" fmla="*/ 34981 w 87637"/>
              <a:gd name="T1" fmla="*/ 0 h 86087"/>
              <a:gd name="T2" fmla="*/ 1232 w 87637"/>
              <a:gd name="T3" fmla="*/ 36611 h 86087"/>
              <a:gd name="T4" fmla="*/ 0 w 87637"/>
              <a:gd name="T5" fmla="*/ 53655 h 86087"/>
              <a:gd name="T6" fmla="*/ 4631 w 87637"/>
              <a:gd name="T7" fmla="*/ 64548 h 86087"/>
              <a:gd name="T8" fmla="*/ 12626 w 87637"/>
              <a:gd name="T9" fmla="*/ 73681 h 86087"/>
              <a:gd name="T10" fmla="*/ 23934 w 87637"/>
              <a:gd name="T11" fmla="*/ 80536 h 86087"/>
              <a:gd name="T12" fmla="*/ 38502 w 87637"/>
              <a:gd name="T13" fmla="*/ 84603 h 86087"/>
              <a:gd name="T14" fmla="*/ 56278 w 87637"/>
              <a:gd name="T15" fmla="*/ 85365 h 86087"/>
              <a:gd name="T16" fmla="*/ 68591 w 87637"/>
              <a:gd name="T17" fmla="*/ 79176 h 86087"/>
              <a:gd name="T18" fmla="*/ 78313 w 87637"/>
              <a:gd name="T19" fmla="*/ 69613 h 86087"/>
              <a:gd name="T20" fmla="*/ 84697 w 87637"/>
              <a:gd name="T21" fmla="*/ 57425 h 86087"/>
              <a:gd name="T22" fmla="*/ 86990 w 87637"/>
              <a:gd name="T23" fmla="*/ 43360 h 86087"/>
              <a:gd name="T24" fmla="*/ 86594 w 87637"/>
              <a:gd name="T25" fmla="*/ 37466 h 86087"/>
              <a:gd name="T26" fmla="*/ 51436 w 87637"/>
              <a:gd name="T27" fmla="*/ 1574 h 86087"/>
              <a:gd name="T28" fmla="*/ 34981 w 87637"/>
              <a:gd name="T29" fmla="*/ 0 h 860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7637"/>
              <a:gd name="T46" fmla="*/ 0 h 86087"/>
              <a:gd name="T47" fmla="*/ 87637 w 87637"/>
              <a:gd name="T48" fmla="*/ 86087 h 860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7637" h="86087">
                <a:moveTo>
                  <a:pt x="35241" y="0"/>
                </a:moveTo>
                <a:lnTo>
                  <a:pt x="1242" y="36921"/>
                </a:lnTo>
                <a:lnTo>
                  <a:pt x="0" y="54110"/>
                </a:lnTo>
                <a:lnTo>
                  <a:pt x="4665" y="65095"/>
                </a:lnTo>
                <a:lnTo>
                  <a:pt x="12720" y="74304"/>
                </a:lnTo>
                <a:lnTo>
                  <a:pt x="24112" y="81218"/>
                </a:lnTo>
                <a:lnTo>
                  <a:pt x="38788" y="85319"/>
                </a:lnTo>
                <a:lnTo>
                  <a:pt x="56697" y="86087"/>
                </a:lnTo>
                <a:lnTo>
                  <a:pt x="69101" y="79846"/>
                </a:lnTo>
                <a:lnTo>
                  <a:pt x="78896" y="70202"/>
                </a:lnTo>
                <a:lnTo>
                  <a:pt x="85326" y="57911"/>
                </a:lnTo>
                <a:lnTo>
                  <a:pt x="87637" y="43727"/>
                </a:lnTo>
                <a:lnTo>
                  <a:pt x="87238" y="37783"/>
                </a:lnTo>
                <a:lnTo>
                  <a:pt x="51819" y="1588"/>
                </a:lnTo>
                <a:lnTo>
                  <a:pt x="3524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9462" name="object 136"/>
          <p:cNvSpPr>
            <a:spLocks/>
          </p:cNvSpPr>
          <p:nvPr/>
        </p:nvSpPr>
        <p:spPr bwMode="auto">
          <a:xfrm>
            <a:off x="7121525" y="4205288"/>
            <a:ext cx="138113" cy="139700"/>
          </a:xfrm>
          <a:custGeom>
            <a:avLst/>
            <a:gdLst>
              <a:gd name="T0" fmla="*/ 68306 w 138746"/>
              <a:gd name="T1" fmla="*/ 0 h 139401"/>
              <a:gd name="T2" fmla="*/ 28692 w 138746"/>
              <a:gd name="T3" fmla="*/ 12651 h 139401"/>
              <a:gd name="T4" fmla="*/ 3673 w 138746"/>
              <a:gd name="T5" fmla="*/ 45039 h 139401"/>
              <a:gd name="T6" fmla="*/ 0 w 138746"/>
              <a:gd name="T7" fmla="*/ 58780 h 139401"/>
              <a:gd name="T8" fmla="*/ 972 w 138746"/>
              <a:gd name="T9" fmla="*/ 75693 h 139401"/>
              <a:gd name="T10" fmla="*/ 17440 w 138746"/>
              <a:gd name="T11" fmla="*/ 115855 h 139401"/>
              <a:gd name="T12" fmla="*/ 49111 w 138746"/>
              <a:gd name="T13" fmla="*/ 137495 h 139401"/>
              <a:gd name="T14" fmla="*/ 61905 w 138746"/>
              <a:gd name="T15" fmla="*/ 140000 h 139401"/>
              <a:gd name="T16" fmla="*/ 77646 w 138746"/>
              <a:gd name="T17" fmla="*/ 138724 h 139401"/>
              <a:gd name="T18" fmla="*/ 91976 w 138746"/>
              <a:gd name="T19" fmla="*/ 134859 h 139401"/>
              <a:gd name="T20" fmla="*/ 104700 w 138746"/>
              <a:gd name="T21" fmla="*/ 128674 h 139401"/>
              <a:gd name="T22" fmla="*/ 115627 w 138746"/>
              <a:gd name="T23" fmla="*/ 120440 h 139401"/>
              <a:gd name="T24" fmla="*/ 121801 w 138746"/>
              <a:gd name="T25" fmla="*/ 113522 h 139401"/>
              <a:gd name="T26" fmla="*/ 78594 w 138746"/>
              <a:gd name="T27" fmla="*/ 113522 h 139401"/>
              <a:gd name="T28" fmla="*/ 61562 w 138746"/>
              <a:gd name="T29" fmla="*/ 112274 h 139401"/>
              <a:gd name="T30" fmla="*/ 47520 w 138746"/>
              <a:gd name="T31" fmla="*/ 107551 h 139401"/>
              <a:gd name="T32" fmla="*/ 36634 w 138746"/>
              <a:gd name="T33" fmla="*/ 99912 h 139401"/>
              <a:gd name="T34" fmla="*/ 29065 w 138746"/>
              <a:gd name="T35" fmla="*/ 89917 h 139401"/>
              <a:gd name="T36" fmla="*/ 24976 w 138746"/>
              <a:gd name="T37" fmla="*/ 78129 h 139401"/>
              <a:gd name="T38" fmla="*/ 26550 w 138746"/>
              <a:gd name="T39" fmla="*/ 61480 h 139401"/>
              <a:gd name="T40" fmla="*/ 50189 w 138746"/>
              <a:gd name="T41" fmla="*/ 29603 h 139401"/>
              <a:gd name="T42" fmla="*/ 68306 w 138746"/>
              <a:gd name="T43" fmla="*/ 25509 h 139401"/>
              <a:gd name="T44" fmla="*/ 120897 w 138746"/>
              <a:gd name="T45" fmla="*/ 25509 h 139401"/>
              <a:gd name="T46" fmla="*/ 116782 w 138746"/>
              <a:gd name="T47" fmla="*/ 20404 h 139401"/>
              <a:gd name="T48" fmla="*/ 106332 w 138746"/>
              <a:gd name="T49" fmla="*/ 11673 h 139401"/>
              <a:gd name="T50" fmla="*/ 94354 w 138746"/>
              <a:gd name="T51" fmla="*/ 5187 h 139401"/>
              <a:gd name="T52" fmla="*/ 81136 w 138746"/>
              <a:gd name="T53" fmla="*/ 1212 h 139401"/>
              <a:gd name="T54" fmla="*/ 68306 w 138746"/>
              <a:gd name="T55" fmla="*/ 0 h 139401"/>
              <a:gd name="T56" fmla="*/ 120897 w 138746"/>
              <a:gd name="T57" fmla="*/ 25509 h 139401"/>
              <a:gd name="T58" fmla="*/ 68306 w 138746"/>
              <a:gd name="T59" fmla="*/ 25509 h 139401"/>
              <a:gd name="T60" fmla="*/ 82361 w 138746"/>
              <a:gd name="T61" fmla="*/ 27830 h 139401"/>
              <a:gd name="T62" fmla="*/ 94540 w 138746"/>
              <a:gd name="T63" fmla="*/ 34287 h 139401"/>
              <a:gd name="T64" fmla="*/ 104095 w 138746"/>
              <a:gd name="T65" fmla="*/ 44123 h 139401"/>
              <a:gd name="T66" fmla="*/ 110280 w 138746"/>
              <a:gd name="T67" fmla="*/ 56581 h 139401"/>
              <a:gd name="T68" fmla="*/ 109519 w 138746"/>
              <a:gd name="T69" fmla="*/ 74567 h 139401"/>
              <a:gd name="T70" fmla="*/ 105455 w 138746"/>
              <a:gd name="T71" fmla="*/ 89306 h 139401"/>
              <a:gd name="T72" fmla="*/ 98604 w 138746"/>
              <a:gd name="T73" fmla="*/ 100747 h 139401"/>
              <a:gd name="T74" fmla="*/ 89479 w 138746"/>
              <a:gd name="T75" fmla="*/ 108836 h 139401"/>
              <a:gd name="T76" fmla="*/ 78594 w 138746"/>
              <a:gd name="T77" fmla="*/ 113522 h 139401"/>
              <a:gd name="T78" fmla="*/ 121801 w 138746"/>
              <a:gd name="T79" fmla="*/ 113522 h 139401"/>
              <a:gd name="T80" fmla="*/ 124561 w 138746"/>
              <a:gd name="T81" fmla="*/ 110429 h 139401"/>
              <a:gd name="T82" fmla="*/ 131311 w 138746"/>
              <a:gd name="T83" fmla="*/ 98911 h 139401"/>
              <a:gd name="T84" fmla="*/ 135683 w 138746"/>
              <a:gd name="T85" fmla="*/ 86157 h 139401"/>
              <a:gd name="T86" fmla="*/ 137483 w 138746"/>
              <a:gd name="T87" fmla="*/ 72439 h 139401"/>
              <a:gd name="T88" fmla="*/ 136054 w 138746"/>
              <a:gd name="T89" fmla="*/ 57396 h 139401"/>
              <a:gd name="T90" fmla="*/ 131934 w 138746"/>
              <a:gd name="T91" fmla="*/ 43531 h 139401"/>
              <a:gd name="T92" fmla="*/ 125414 w 138746"/>
              <a:gd name="T93" fmla="*/ 31111 h 139401"/>
              <a:gd name="T94" fmla="*/ 120897 w 138746"/>
              <a:gd name="T95" fmla="*/ 25509 h 1394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8746"/>
              <a:gd name="T145" fmla="*/ 0 h 139401"/>
              <a:gd name="T146" fmla="*/ 138746 w 138746"/>
              <a:gd name="T147" fmla="*/ 139401 h 13940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8746" h="139401">
                <a:moveTo>
                  <a:pt x="68933" y="0"/>
                </a:moveTo>
                <a:lnTo>
                  <a:pt x="28956" y="12597"/>
                </a:lnTo>
                <a:lnTo>
                  <a:pt x="3707" y="44847"/>
                </a:lnTo>
                <a:lnTo>
                  <a:pt x="0" y="58528"/>
                </a:lnTo>
                <a:lnTo>
                  <a:pt x="980" y="75369"/>
                </a:lnTo>
                <a:lnTo>
                  <a:pt x="17600" y="115360"/>
                </a:lnTo>
                <a:lnTo>
                  <a:pt x="49562" y="136907"/>
                </a:lnTo>
                <a:lnTo>
                  <a:pt x="62474" y="139401"/>
                </a:lnTo>
                <a:lnTo>
                  <a:pt x="78359" y="138131"/>
                </a:lnTo>
                <a:lnTo>
                  <a:pt x="92821" y="134282"/>
                </a:lnTo>
                <a:lnTo>
                  <a:pt x="105662" y="128124"/>
                </a:lnTo>
                <a:lnTo>
                  <a:pt x="116689" y="119925"/>
                </a:lnTo>
                <a:lnTo>
                  <a:pt x="122920" y="113037"/>
                </a:lnTo>
                <a:lnTo>
                  <a:pt x="79316" y="113037"/>
                </a:lnTo>
                <a:lnTo>
                  <a:pt x="62127" y="111794"/>
                </a:lnTo>
                <a:lnTo>
                  <a:pt x="47957" y="107091"/>
                </a:lnTo>
                <a:lnTo>
                  <a:pt x="36971" y="99485"/>
                </a:lnTo>
                <a:lnTo>
                  <a:pt x="29332" y="89533"/>
                </a:lnTo>
                <a:lnTo>
                  <a:pt x="25205" y="77795"/>
                </a:lnTo>
                <a:lnTo>
                  <a:pt x="26794" y="61217"/>
                </a:lnTo>
                <a:lnTo>
                  <a:pt x="50650" y="29477"/>
                </a:lnTo>
                <a:lnTo>
                  <a:pt x="68933" y="25400"/>
                </a:lnTo>
                <a:lnTo>
                  <a:pt x="122008" y="25400"/>
                </a:lnTo>
                <a:lnTo>
                  <a:pt x="117855" y="20316"/>
                </a:lnTo>
                <a:lnTo>
                  <a:pt x="107309" y="11623"/>
                </a:lnTo>
                <a:lnTo>
                  <a:pt x="95220" y="5165"/>
                </a:lnTo>
                <a:lnTo>
                  <a:pt x="81882" y="1206"/>
                </a:lnTo>
                <a:lnTo>
                  <a:pt x="68933" y="0"/>
                </a:lnTo>
                <a:close/>
              </a:path>
              <a:path w="138746" h="139401">
                <a:moveTo>
                  <a:pt x="122008" y="25400"/>
                </a:moveTo>
                <a:lnTo>
                  <a:pt x="68933" y="25400"/>
                </a:lnTo>
                <a:lnTo>
                  <a:pt x="83117" y="27711"/>
                </a:lnTo>
                <a:lnTo>
                  <a:pt x="95408" y="34141"/>
                </a:lnTo>
                <a:lnTo>
                  <a:pt x="105051" y="43935"/>
                </a:lnTo>
                <a:lnTo>
                  <a:pt x="111293" y="56339"/>
                </a:lnTo>
                <a:lnTo>
                  <a:pt x="110525" y="74248"/>
                </a:lnTo>
                <a:lnTo>
                  <a:pt x="106424" y="88924"/>
                </a:lnTo>
                <a:lnTo>
                  <a:pt x="99510" y="100316"/>
                </a:lnTo>
                <a:lnTo>
                  <a:pt x="90301" y="108371"/>
                </a:lnTo>
                <a:lnTo>
                  <a:pt x="79316" y="113037"/>
                </a:lnTo>
                <a:lnTo>
                  <a:pt x="122920" y="113037"/>
                </a:lnTo>
                <a:lnTo>
                  <a:pt x="125706" y="109957"/>
                </a:lnTo>
                <a:lnTo>
                  <a:pt x="132518" y="98488"/>
                </a:lnTo>
                <a:lnTo>
                  <a:pt x="136930" y="85789"/>
                </a:lnTo>
                <a:lnTo>
                  <a:pt x="138746" y="72129"/>
                </a:lnTo>
                <a:lnTo>
                  <a:pt x="137304" y="57150"/>
                </a:lnTo>
                <a:lnTo>
                  <a:pt x="133146" y="43345"/>
                </a:lnTo>
                <a:lnTo>
                  <a:pt x="126566" y="30978"/>
                </a:lnTo>
                <a:lnTo>
                  <a:pt x="122008" y="254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9463" name="object 98"/>
          <p:cNvSpPr>
            <a:spLocks/>
          </p:cNvSpPr>
          <p:nvPr/>
        </p:nvSpPr>
        <p:spPr bwMode="auto">
          <a:xfrm>
            <a:off x="7113588" y="4570413"/>
            <a:ext cx="152400" cy="150812"/>
          </a:xfrm>
          <a:custGeom>
            <a:avLst/>
            <a:gdLst>
              <a:gd name="T0" fmla="*/ 54295 w 190493"/>
              <a:gd name="T1" fmla="*/ 0 h 189524"/>
              <a:gd name="T2" fmla="*/ 29103 w 190493"/>
              <a:gd name="T3" fmla="*/ 8573 h 189524"/>
              <a:gd name="T4" fmla="*/ 10316 w 190493"/>
              <a:gd name="T5" fmla="*/ 26668 h 189524"/>
              <a:gd name="T6" fmla="*/ 693 w 190493"/>
              <a:gd name="T7" fmla="*/ 51727 h 189524"/>
              <a:gd name="T8" fmla="*/ 0 w 190493"/>
              <a:gd name="T9" fmla="*/ 61185 h 189524"/>
              <a:gd name="T10" fmla="*/ 825 w 190493"/>
              <a:gd name="T11" fmla="*/ 69942 h 189524"/>
              <a:gd name="T12" fmla="*/ 10512 w 190493"/>
              <a:gd name="T13" fmla="*/ 93395 h 189524"/>
              <a:gd name="T14" fmla="*/ 29623 w 190493"/>
              <a:gd name="T15" fmla="*/ 110711 h 189524"/>
              <a:gd name="T16" fmla="*/ 56368 w 190493"/>
              <a:gd name="T17" fmla="*/ 119434 h 189524"/>
              <a:gd name="T18" fmla="*/ 66670 w 190493"/>
              <a:gd name="T19" fmla="*/ 120007 h 189524"/>
              <a:gd name="T20" fmla="*/ 75751 w 190493"/>
              <a:gd name="T21" fmla="*/ 118481 h 189524"/>
              <a:gd name="T22" fmla="*/ 99512 w 190493"/>
              <a:gd name="T23" fmla="*/ 106684 h 189524"/>
              <a:gd name="T24" fmla="*/ 115848 w 190493"/>
              <a:gd name="T25" fmla="*/ 86241 h 189524"/>
              <a:gd name="T26" fmla="*/ 121924 w 190493"/>
              <a:gd name="T27" fmla="*/ 59956 h 189524"/>
              <a:gd name="T28" fmla="*/ 121890 w 190493"/>
              <a:gd name="T29" fmla="*/ 57908 h 189524"/>
              <a:gd name="T30" fmla="*/ 115488 w 190493"/>
              <a:gd name="T31" fmla="*/ 33272 h 189524"/>
              <a:gd name="T32" fmla="*/ 99156 w 190493"/>
              <a:gd name="T33" fmla="*/ 13932 h 189524"/>
              <a:gd name="T34" fmla="*/ 74524 w 190493"/>
              <a:gd name="T35" fmla="*/ 2293 h 189524"/>
              <a:gd name="T36" fmla="*/ 54295 w 190493"/>
              <a:gd name="T37" fmla="*/ 0 h 1895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0493"/>
              <a:gd name="T58" fmla="*/ 0 h 189524"/>
              <a:gd name="T59" fmla="*/ 190493 w 190493"/>
              <a:gd name="T60" fmla="*/ 189524 h 1895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0493" h="189524">
                <a:moveTo>
                  <a:pt x="84830" y="0"/>
                </a:moveTo>
                <a:lnTo>
                  <a:pt x="45471" y="13538"/>
                </a:lnTo>
                <a:lnTo>
                  <a:pt x="16117" y="42116"/>
                </a:lnTo>
                <a:lnTo>
                  <a:pt x="1083" y="81691"/>
                </a:lnTo>
                <a:lnTo>
                  <a:pt x="0" y="96627"/>
                </a:lnTo>
                <a:lnTo>
                  <a:pt x="1289" y="110458"/>
                </a:lnTo>
                <a:lnTo>
                  <a:pt x="16424" y="147497"/>
                </a:lnTo>
                <a:lnTo>
                  <a:pt x="46282" y="174843"/>
                </a:lnTo>
                <a:lnTo>
                  <a:pt x="88069" y="188618"/>
                </a:lnTo>
                <a:lnTo>
                  <a:pt x="104165" y="189524"/>
                </a:lnTo>
                <a:lnTo>
                  <a:pt x="118352" y="187114"/>
                </a:lnTo>
                <a:lnTo>
                  <a:pt x="155477" y="168483"/>
                </a:lnTo>
                <a:lnTo>
                  <a:pt x="181000" y="136197"/>
                </a:lnTo>
                <a:lnTo>
                  <a:pt x="190493" y="94687"/>
                </a:lnTo>
                <a:lnTo>
                  <a:pt x="190439" y="91453"/>
                </a:lnTo>
                <a:lnTo>
                  <a:pt x="180437" y="52546"/>
                </a:lnTo>
                <a:lnTo>
                  <a:pt x="154921" y="22002"/>
                </a:lnTo>
                <a:lnTo>
                  <a:pt x="116436" y="3621"/>
                </a:lnTo>
                <a:lnTo>
                  <a:pt x="84830" y="0"/>
                </a:lnTo>
                <a:close/>
              </a:path>
            </a:pathLst>
          </a:custGeom>
          <a:solidFill>
            <a:srgbClr val="FF9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9464" name="object 86"/>
          <p:cNvSpPr>
            <a:spLocks/>
          </p:cNvSpPr>
          <p:nvPr/>
        </p:nvSpPr>
        <p:spPr bwMode="auto">
          <a:xfrm>
            <a:off x="7118350" y="4946650"/>
            <a:ext cx="144463" cy="144463"/>
          </a:xfrm>
          <a:custGeom>
            <a:avLst/>
            <a:gdLst>
              <a:gd name="T0" fmla="*/ 48796 w 190480"/>
              <a:gd name="T1" fmla="*/ 0 h 189526"/>
              <a:gd name="T2" fmla="*/ 26151 w 190480"/>
              <a:gd name="T3" fmla="*/ 7865 h 189526"/>
              <a:gd name="T4" fmla="*/ 9268 w 190480"/>
              <a:gd name="T5" fmla="*/ 24470 h 189526"/>
              <a:gd name="T6" fmla="*/ 623 w 190480"/>
              <a:gd name="T7" fmla="*/ 47460 h 189526"/>
              <a:gd name="T8" fmla="*/ 0 w 190480"/>
              <a:gd name="T9" fmla="*/ 56135 h 189526"/>
              <a:gd name="T10" fmla="*/ 740 w 190480"/>
              <a:gd name="T11" fmla="*/ 64169 h 189526"/>
              <a:gd name="T12" fmla="*/ 9442 w 190480"/>
              <a:gd name="T13" fmla="*/ 85689 h 189526"/>
              <a:gd name="T14" fmla="*/ 26611 w 190480"/>
              <a:gd name="T15" fmla="*/ 101581 h 189526"/>
              <a:gd name="T16" fmla="*/ 50648 w 190480"/>
              <a:gd name="T17" fmla="*/ 109588 h 189526"/>
              <a:gd name="T18" fmla="*/ 59909 w 190480"/>
              <a:gd name="T19" fmla="*/ 110114 h 189526"/>
              <a:gd name="T20" fmla="*/ 68068 w 190480"/>
              <a:gd name="T21" fmla="*/ 108714 h 189526"/>
              <a:gd name="T22" fmla="*/ 89421 w 190480"/>
              <a:gd name="T23" fmla="*/ 97888 h 189526"/>
              <a:gd name="T24" fmla="*/ 104102 w 190480"/>
              <a:gd name="T25" fmla="*/ 79129 h 189526"/>
              <a:gd name="T26" fmla="*/ 109563 w 190480"/>
              <a:gd name="T27" fmla="*/ 55013 h 189526"/>
              <a:gd name="T28" fmla="*/ 109533 w 190480"/>
              <a:gd name="T29" fmla="*/ 53143 h 189526"/>
              <a:gd name="T30" fmla="*/ 103782 w 190480"/>
              <a:gd name="T31" fmla="*/ 30537 h 189526"/>
              <a:gd name="T32" fmla="*/ 89107 w 190480"/>
              <a:gd name="T33" fmla="*/ 12789 h 189526"/>
              <a:gd name="T34" fmla="*/ 66973 w 190480"/>
              <a:gd name="T35" fmla="*/ 2105 h 189526"/>
              <a:gd name="T36" fmla="*/ 48796 w 190480"/>
              <a:gd name="T37" fmla="*/ 0 h 1895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0480"/>
              <a:gd name="T58" fmla="*/ 0 h 189526"/>
              <a:gd name="T59" fmla="*/ 190480 w 190480"/>
              <a:gd name="T60" fmla="*/ 189526 h 1895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0480" h="189526">
                <a:moveTo>
                  <a:pt x="84834" y="0"/>
                </a:moveTo>
                <a:lnTo>
                  <a:pt x="45465" y="13538"/>
                </a:lnTo>
                <a:lnTo>
                  <a:pt x="16112" y="42117"/>
                </a:lnTo>
                <a:lnTo>
                  <a:pt x="1082" y="81686"/>
                </a:lnTo>
                <a:lnTo>
                  <a:pt x="0" y="96618"/>
                </a:lnTo>
                <a:lnTo>
                  <a:pt x="1287" y="110446"/>
                </a:lnTo>
                <a:lnTo>
                  <a:pt x="16414" y="147487"/>
                </a:lnTo>
                <a:lnTo>
                  <a:pt x="46265" y="174839"/>
                </a:lnTo>
                <a:lnTo>
                  <a:pt x="88053" y="188619"/>
                </a:lnTo>
                <a:lnTo>
                  <a:pt x="104154" y="189526"/>
                </a:lnTo>
                <a:lnTo>
                  <a:pt x="118339" y="187116"/>
                </a:lnTo>
                <a:lnTo>
                  <a:pt x="155462" y="168483"/>
                </a:lnTo>
                <a:lnTo>
                  <a:pt x="180987" y="136194"/>
                </a:lnTo>
                <a:lnTo>
                  <a:pt x="190480" y="94688"/>
                </a:lnTo>
                <a:lnTo>
                  <a:pt x="190427" y="91468"/>
                </a:lnTo>
                <a:lnTo>
                  <a:pt x="180429" y="52560"/>
                </a:lnTo>
                <a:lnTo>
                  <a:pt x="154916" y="22011"/>
                </a:lnTo>
                <a:lnTo>
                  <a:pt x="116436" y="3623"/>
                </a:lnTo>
                <a:lnTo>
                  <a:pt x="84834" y="0"/>
                </a:lnTo>
                <a:close/>
              </a:path>
            </a:pathLst>
          </a:custGeom>
          <a:solidFill>
            <a:srgbClr val="AF006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9465" name="object 66"/>
          <p:cNvSpPr>
            <a:spLocks/>
          </p:cNvSpPr>
          <p:nvPr/>
        </p:nvSpPr>
        <p:spPr bwMode="auto">
          <a:xfrm>
            <a:off x="7118350" y="5254625"/>
            <a:ext cx="142875" cy="144463"/>
          </a:xfrm>
          <a:custGeom>
            <a:avLst/>
            <a:gdLst>
              <a:gd name="T0" fmla="*/ 41692 w 240753"/>
              <a:gd name="T1" fmla="*/ 0 h 241119"/>
              <a:gd name="T2" fmla="*/ 27547 w 240753"/>
              <a:gd name="T3" fmla="*/ 2722 h 241119"/>
              <a:gd name="T4" fmla="*/ 15489 w 240753"/>
              <a:gd name="T5" fmla="*/ 10052 h 241119"/>
              <a:gd name="T6" fmla="*/ 6367 w 240753"/>
              <a:gd name="T7" fmla="*/ 21375 h 241119"/>
              <a:gd name="T8" fmla="*/ 1033 w 240753"/>
              <a:gd name="T9" fmla="*/ 36076 h 241119"/>
              <a:gd name="T10" fmla="*/ 0 w 240753"/>
              <a:gd name="T11" fmla="*/ 47450 h 241119"/>
              <a:gd name="T12" fmla="*/ 758 w 240753"/>
              <a:gd name="T13" fmla="*/ 52430 h 241119"/>
              <a:gd name="T14" fmla="*/ 6206 w 240753"/>
              <a:gd name="T15" fmla="*/ 66011 h 241119"/>
              <a:gd name="T16" fmla="*/ 15830 w 240753"/>
              <a:gd name="T17" fmla="*/ 76837 h 241119"/>
              <a:gd name="T18" fmla="*/ 28868 w 240753"/>
              <a:gd name="T19" fmla="*/ 83990 h 241119"/>
              <a:gd name="T20" fmla="*/ 44565 w 240753"/>
              <a:gd name="T21" fmla="*/ 86553 h 241119"/>
              <a:gd name="T22" fmla="*/ 49652 w 240753"/>
              <a:gd name="T23" fmla="*/ 85968 h 241119"/>
              <a:gd name="T24" fmla="*/ 63567 w 240753"/>
              <a:gd name="T25" fmla="*/ 80810 h 241119"/>
              <a:gd name="T26" fmla="*/ 74710 w 240753"/>
              <a:gd name="T27" fmla="*/ 71318 h 241119"/>
              <a:gd name="T28" fmla="*/ 82107 w 240753"/>
              <a:gd name="T29" fmla="*/ 58485 h 241119"/>
              <a:gd name="T30" fmla="*/ 84789 w 240753"/>
              <a:gd name="T31" fmla="*/ 43304 h 241119"/>
              <a:gd name="T32" fmla="*/ 84702 w 240753"/>
              <a:gd name="T33" fmla="*/ 40505 h 241119"/>
              <a:gd name="T34" fmla="*/ 81152 w 240753"/>
              <a:gd name="T35" fmla="*/ 25763 h 241119"/>
              <a:gd name="T36" fmla="*/ 73069 w 240753"/>
              <a:gd name="T37" fmla="*/ 13503 h 241119"/>
              <a:gd name="T38" fmla="*/ 61336 w 240753"/>
              <a:gd name="T39" fmla="*/ 4683 h 241119"/>
              <a:gd name="T40" fmla="*/ 46944 w 240753"/>
              <a:gd name="T41" fmla="*/ 310 h 241119"/>
              <a:gd name="T42" fmla="*/ 41692 w 240753"/>
              <a:gd name="T43" fmla="*/ 0 h 2411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0753"/>
              <a:gd name="T67" fmla="*/ 0 h 241119"/>
              <a:gd name="T68" fmla="*/ 240753 w 240753"/>
              <a:gd name="T69" fmla="*/ 241119 h 2411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0753" h="241119">
                <a:moveTo>
                  <a:pt x="118382" y="0"/>
                </a:moveTo>
                <a:lnTo>
                  <a:pt x="78219" y="7582"/>
                </a:lnTo>
                <a:lnTo>
                  <a:pt x="43980" y="28003"/>
                </a:lnTo>
                <a:lnTo>
                  <a:pt x="18079" y="59548"/>
                </a:lnTo>
                <a:lnTo>
                  <a:pt x="2932" y="100502"/>
                </a:lnTo>
                <a:lnTo>
                  <a:pt x="0" y="132186"/>
                </a:lnTo>
                <a:lnTo>
                  <a:pt x="2151" y="146061"/>
                </a:lnTo>
                <a:lnTo>
                  <a:pt x="17622" y="183894"/>
                </a:lnTo>
                <a:lnTo>
                  <a:pt x="44947" y="214054"/>
                </a:lnTo>
                <a:lnTo>
                  <a:pt x="81970" y="233981"/>
                </a:lnTo>
                <a:lnTo>
                  <a:pt x="126538" y="241119"/>
                </a:lnTo>
                <a:lnTo>
                  <a:pt x="140983" y="239489"/>
                </a:lnTo>
                <a:lnTo>
                  <a:pt x="180496" y="225119"/>
                </a:lnTo>
                <a:lnTo>
                  <a:pt x="212134" y="198676"/>
                </a:lnTo>
                <a:lnTo>
                  <a:pt x="233138" y="162928"/>
                </a:lnTo>
                <a:lnTo>
                  <a:pt x="240753" y="120637"/>
                </a:lnTo>
                <a:lnTo>
                  <a:pt x="240505" y="112840"/>
                </a:lnTo>
                <a:lnTo>
                  <a:pt x="230425" y="71771"/>
                </a:lnTo>
                <a:lnTo>
                  <a:pt x="207473" y="37616"/>
                </a:lnTo>
                <a:lnTo>
                  <a:pt x="174160" y="13047"/>
                </a:lnTo>
                <a:lnTo>
                  <a:pt x="133293" y="865"/>
                </a:lnTo>
                <a:lnTo>
                  <a:pt x="118382" y="0"/>
                </a:lnTo>
                <a:close/>
              </a:path>
            </a:pathLst>
          </a:custGeom>
          <a:solidFill>
            <a:srgbClr val="1AAC6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194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38200"/>
            <a:ext cx="75009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2"/>
          <p:cNvSpPr txBox="1"/>
          <p:nvPr/>
        </p:nvSpPr>
        <p:spPr>
          <a:xfrm>
            <a:off x="7315197" y="4000159"/>
            <a:ext cx="1785937" cy="1416685"/>
          </a:xfrm>
          <a:prstGeom prst="rect">
            <a:avLst/>
          </a:prstGeom>
        </p:spPr>
        <p:txBody>
          <a:bodyPr vert="horz" wrap="square" lIns="0" tIns="0" rIns="0" bIns="0" rtlCol="0">
            <a:noAutofit/>
          </a:bodyPr>
          <a:lstStyle/>
          <a:p>
            <a:pPr marL="12700" marR="14604">
              <a:spcBef>
                <a:spcPts val="0"/>
              </a:spcBef>
              <a:spcAft>
                <a:spcPts val="800"/>
              </a:spcAft>
              <a:buNone/>
            </a:pPr>
            <a:r>
              <a:rPr sz="900" b="1" spc="-10" dirty="0" smtClean="0">
                <a:solidFill>
                  <a:srgbClr val="265A86"/>
                </a:solidFill>
                <a:latin typeface="+mj-lt"/>
                <a:cs typeface="Californian FB"/>
              </a:rPr>
              <a:t>Towe</a:t>
            </a:r>
            <a:r>
              <a:rPr sz="900" b="1" spc="0" dirty="0" smtClean="0">
                <a:solidFill>
                  <a:srgbClr val="265A86"/>
                </a:solidFill>
                <a:latin typeface="+mj-lt"/>
                <a:cs typeface="Californian FB"/>
              </a:rPr>
              <a:t>r</a:t>
            </a:r>
            <a:r>
              <a:rPr sz="900" b="1" spc="-20" dirty="0" smtClean="0">
                <a:solidFill>
                  <a:srgbClr val="265A86"/>
                </a:solidFill>
                <a:latin typeface="+mj-lt"/>
                <a:cs typeface="Californian FB"/>
              </a:rPr>
              <a:t> </a:t>
            </a:r>
            <a:r>
              <a:rPr sz="900" b="1" spc="-10" dirty="0" smtClean="0">
                <a:solidFill>
                  <a:srgbClr val="265A86"/>
                </a:solidFill>
                <a:latin typeface="+mj-lt"/>
                <a:cs typeface="Californian FB"/>
              </a:rPr>
              <a:t>Dat</a:t>
            </a:r>
            <a:r>
              <a:rPr sz="900" b="1" spc="0" dirty="0" smtClean="0">
                <a:solidFill>
                  <a:srgbClr val="265A86"/>
                </a:solidFill>
                <a:latin typeface="+mj-lt"/>
                <a:cs typeface="Californian FB"/>
              </a:rPr>
              <a:t>a</a:t>
            </a:r>
            <a:r>
              <a:rPr sz="900" b="1" spc="-20" dirty="0" smtClean="0">
                <a:solidFill>
                  <a:srgbClr val="265A86"/>
                </a:solidFill>
                <a:latin typeface="+mj-lt"/>
                <a:cs typeface="Californian FB"/>
              </a:rPr>
              <a:t> </a:t>
            </a:r>
            <a:r>
              <a:rPr sz="900" b="1" spc="-10" dirty="0" smtClean="0">
                <a:solidFill>
                  <a:srgbClr val="265A86"/>
                </a:solidFill>
                <a:latin typeface="+mj-lt"/>
                <a:cs typeface="Californian FB"/>
              </a:rPr>
              <a:t>Lin</a:t>
            </a:r>
            <a:r>
              <a:rPr sz="900" b="1" spc="0" dirty="0" smtClean="0">
                <a:solidFill>
                  <a:srgbClr val="265A86"/>
                </a:solidFill>
                <a:latin typeface="+mj-lt"/>
                <a:cs typeface="Californian FB"/>
              </a:rPr>
              <a:t>k</a:t>
            </a:r>
            <a:r>
              <a:rPr sz="900" b="1" spc="-20" dirty="0" smtClean="0">
                <a:solidFill>
                  <a:srgbClr val="265A86"/>
                </a:solidFill>
                <a:latin typeface="+mj-lt"/>
                <a:cs typeface="Californian FB"/>
              </a:rPr>
              <a:t> </a:t>
            </a:r>
            <a:r>
              <a:rPr sz="900" b="1" spc="-10" dirty="0" smtClean="0">
                <a:solidFill>
                  <a:srgbClr val="265A86"/>
                </a:solidFill>
                <a:latin typeface="+mj-lt"/>
                <a:cs typeface="Californian FB"/>
              </a:rPr>
              <a:t>Service</a:t>
            </a:r>
            <a:r>
              <a:rPr sz="900" b="1" spc="0" dirty="0" smtClean="0">
                <a:solidFill>
                  <a:srgbClr val="265A86"/>
                </a:solidFill>
                <a:latin typeface="+mj-lt"/>
                <a:cs typeface="Californian FB"/>
              </a:rPr>
              <a:t>s</a:t>
            </a:r>
            <a:endParaRPr lang="en-US" sz="900" b="1" spc="0" dirty="0" smtClean="0">
              <a:solidFill>
                <a:srgbClr val="265A86"/>
              </a:solidFill>
              <a:latin typeface="+mj-lt"/>
              <a:cs typeface="Californian FB"/>
            </a:endParaRPr>
          </a:p>
          <a:p>
            <a:pPr marL="12700" marR="14604">
              <a:spcBef>
                <a:spcPts val="0"/>
              </a:spcBef>
              <a:spcAft>
                <a:spcPts val="800"/>
              </a:spcAft>
              <a:buNone/>
            </a:pPr>
            <a:r>
              <a:rPr sz="900" b="1" spc="-10" dirty="0" smtClean="0">
                <a:solidFill>
                  <a:srgbClr val="265A86"/>
                </a:solidFill>
                <a:latin typeface="+mj-lt"/>
                <a:cs typeface="Californian FB"/>
              </a:rPr>
              <a:t>(TDLS) Runwa</a:t>
            </a:r>
            <a:r>
              <a:rPr sz="900" b="1" spc="0" dirty="0" smtClean="0">
                <a:solidFill>
                  <a:srgbClr val="265A86"/>
                </a:solidFill>
                <a:latin typeface="+mj-lt"/>
                <a:cs typeface="Californian FB"/>
              </a:rPr>
              <a:t>y</a:t>
            </a:r>
            <a:r>
              <a:rPr sz="900" b="1" spc="-20" dirty="0" smtClean="0">
                <a:solidFill>
                  <a:srgbClr val="265A86"/>
                </a:solidFill>
                <a:latin typeface="+mj-lt"/>
                <a:cs typeface="Californian FB"/>
              </a:rPr>
              <a:t> </a:t>
            </a:r>
            <a:r>
              <a:rPr sz="900" b="1" spc="-10" dirty="0" smtClean="0">
                <a:solidFill>
                  <a:srgbClr val="265A86"/>
                </a:solidFill>
                <a:latin typeface="+mj-lt"/>
                <a:cs typeface="Californian FB"/>
              </a:rPr>
              <a:t>Visua</a:t>
            </a:r>
            <a:r>
              <a:rPr sz="900" b="1" spc="0" dirty="0" smtClean="0">
                <a:solidFill>
                  <a:srgbClr val="265A86"/>
                </a:solidFill>
                <a:latin typeface="+mj-lt"/>
                <a:cs typeface="Californian FB"/>
              </a:rPr>
              <a:t>l</a:t>
            </a:r>
            <a:r>
              <a:rPr sz="900" b="1" spc="-20" dirty="0" smtClean="0">
                <a:solidFill>
                  <a:srgbClr val="265A86"/>
                </a:solidFill>
                <a:latin typeface="+mj-lt"/>
                <a:cs typeface="Californian FB"/>
              </a:rPr>
              <a:t> </a:t>
            </a:r>
            <a:r>
              <a:rPr sz="900" b="1" spc="-10" dirty="0" smtClean="0">
                <a:solidFill>
                  <a:srgbClr val="265A86"/>
                </a:solidFill>
                <a:latin typeface="+mj-lt"/>
                <a:cs typeface="Californian FB"/>
              </a:rPr>
              <a:t>Range</a:t>
            </a:r>
            <a:endParaRPr sz="900" dirty="0">
              <a:latin typeface="+mj-lt"/>
            </a:endParaRPr>
          </a:p>
          <a:p>
            <a:pPr marL="12700" marR="303530">
              <a:spcBef>
                <a:spcPts val="0"/>
              </a:spcBef>
              <a:spcAft>
                <a:spcPts val="800"/>
              </a:spcAft>
              <a:buNone/>
            </a:pPr>
            <a:r>
              <a:rPr sz="900" b="1" spc="-10" dirty="0" smtClean="0">
                <a:solidFill>
                  <a:srgbClr val="265A86"/>
                </a:solidFill>
                <a:latin typeface="+mj-lt"/>
                <a:cs typeface="Californian FB"/>
              </a:rPr>
              <a:t>Airpor</a:t>
            </a:r>
            <a:r>
              <a:rPr sz="900" b="1" spc="0" dirty="0" smtClean="0">
                <a:solidFill>
                  <a:srgbClr val="265A86"/>
                </a:solidFill>
                <a:latin typeface="+mj-lt"/>
                <a:cs typeface="Californian FB"/>
              </a:rPr>
              <a:t>t</a:t>
            </a:r>
            <a:r>
              <a:rPr sz="900" b="1" spc="-20" dirty="0" smtClean="0">
                <a:solidFill>
                  <a:srgbClr val="265A86"/>
                </a:solidFill>
                <a:latin typeface="+mj-lt"/>
                <a:cs typeface="Californian FB"/>
              </a:rPr>
              <a:t> </a:t>
            </a:r>
            <a:r>
              <a:rPr sz="900" b="1" spc="-10" dirty="0" smtClean="0">
                <a:solidFill>
                  <a:srgbClr val="265A86"/>
                </a:solidFill>
                <a:latin typeface="+mj-lt"/>
                <a:cs typeface="Californian FB"/>
              </a:rPr>
              <a:t>Surfac</a:t>
            </a:r>
            <a:r>
              <a:rPr sz="900" b="1" spc="0" dirty="0" smtClean="0">
                <a:solidFill>
                  <a:srgbClr val="265A86"/>
                </a:solidFill>
                <a:latin typeface="+mj-lt"/>
                <a:cs typeface="Californian FB"/>
              </a:rPr>
              <a:t>e</a:t>
            </a:r>
            <a:r>
              <a:rPr sz="900" b="1" spc="-20" dirty="0" smtClean="0">
                <a:solidFill>
                  <a:srgbClr val="265A86"/>
                </a:solidFill>
                <a:latin typeface="+mj-lt"/>
                <a:cs typeface="Californian FB"/>
              </a:rPr>
              <a:t> </a:t>
            </a:r>
            <a:r>
              <a:rPr sz="900" b="1" spc="-10" dirty="0" smtClean="0">
                <a:solidFill>
                  <a:srgbClr val="265A86"/>
                </a:solidFill>
                <a:latin typeface="+mj-lt"/>
                <a:cs typeface="Californian FB"/>
              </a:rPr>
              <a:t>Detection Equipment</a:t>
            </a:r>
            <a:r>
              <a:rPr sz="900" b="1" spc="0" dirty="0" smtClean="0">
                <a:solidFill>
                  <a:srgbClr val="265A86"/>
                </a:solidFill>
                <a:latin typeface="+mj-lt"/>
                <a:cs typeface="Californian FB"/>
              </a:rPr>
              <a:t>,</a:t>
            </a:r>
            <a:r>
              <a:rPr sz="900" b="1" spc="-20" dirty="0" smtClean="0">
                <a:solidFill>
                  <a:srgbClr val="265A86"/>
                </a:solidFill>
                <a:latin typeface="+mj-lt"/>
                <a:cs typeface="Californian FB"/>
              </a:rPr>
              <a:t> </a:t>
            </a:r>
            <a:r>
              <a:rPr sz="900" b="1" spc="-10" dirty="0" smtClean="0">
                <a:solidFill>
                  <a:srgbClr val="265A86"/>
                </a:solidFill>
                <a:latin typeface="+mj-lt"/>
                <a:cs typeface="Californian FB"/>
              </a:rPr>
              <a:t>Mode</a:t>
            </a:r>
            <a:r>
              <a:rPr sz="900" b="1" spc="0" dirty="0" smtClean="0">
                <a:solidFill>
                  <a:srgbClr val="265A86"/>
                </a:solidFill>
                <a:latin typeface="+mj-lt"/>
                <a:cs typeface="Californian FB"/>
              </a:rPr>
              <a:t>l</a:t>
            </a:r>
            <a:r>
              <a:rPr sz="900" b="1" spc="-20" dirty="0" smtClean="0">
                <a:solidFill>
                  <a:srgbClr val="265A86"/>
                </a:solidFill>
                <a:latin typeface="+mj-lt"/>
                <a:cs typeface="Californian FB"/>
              </a:rPr>
              <a:t> </a:t>
            </a:r>
            <a:r>
              <a:rPr sz="900" b="1" spc="0" dirty="0" smtClean="0">
                <a:solidFill>
                  <a:srgbClr val="265A86"/>
                </a:solidFill>
                <a:latin typeface="+mj-lt"/>
                <a:cs typeface="Californian FB"/>
              </a:rPr>
              <a:t>X</a:t>
            </a:r>
            <a:endParaRPr sz="900" dirty="0">
              <a:latin typeface="+mj-lt"/>
            </a:endParaRPr>
          </a:p>
          <a:p>
            <a:pPr marL="12700" marR="186055">
              <a:spcBef>
                <a:spcPts val="0"/>
              </a:spcBef>
              <a:spcAft>
                <a:spcPts val="800"/>
              </a:spcAft>
              <a:buNone/>
            </a:pPr>
            <a:r>
              <a:rPr sz="900" b="1" spc="-10" dirty="0" smtClean="0">
                <a:solidFill>
                  <a:srgbClr val="265A86"/>
                </a:solidFill>
                <a:latin typeface="+mj-lt"/>
                <a:cs typeface="Californian FB"/>
              </a:rPr>
              <a:t>Airpor</a:t>
            </a:r>
            <a:r>
              <a:rPr sz="900" b="1" spc="0" dirty="0" smtClean="0">
                <a:solidFill>
                  <a:srgbClr val="265A86"/>
                </a:solidFill>
                <a:latin typeface="+mj-lt"/>
                <a:cs typeface="Californian FB"/>
              </a:rPr>
              <a:t>t</a:t>
            </a:r>
            <a:r>
              <a:rPr sz="900" b="1" spc="-20" dirty="0" smtClean="0">
                <a:solidFill>
                  <a:srgbClr val="265A86"/>
                </a:solidFill>
                <a:latin typeface="+mj-lt"/>
                <a:cs typeface="Californian FB"/>
              </a:rPr>
              <a:t> </a:t>
            </a:r>
            <a:r>
              <a:rPr sz="900" b="1" spc="-10" dirty="0" smtClean="0">
                <a:solidFill>
                  <a:srgbClr val="265A86"/>
                </a:solidFill>
                <a:latin typeface="+mj-lt"/>
                <a:cs typeface="Californian FB"/>
              </a:rPr>
              <a:t>Surfac</a:t>
            </a:r>
            <a:r>
              <a:rPr sz="900" b="1" spc="0" dirty="0" smtClean="0">
                <a:solidFill>
                  <a:srgbClr val="265A86"/>
                </a:solidFill>
                <a:latin typeface="+mj-lt"/>
                <a:cs typeface="Californian FB"/>
              </a:rPr>
              <a:t>e</a:t>
            </a:r>
            <a:r>
              <a:rPr sz="900" b="1" spc="-20" dirty="0" smtClean="0">
                <a:solidFill>
                  <a:srgbClr val="265A86"/>
                </a:solidFill>
                <a:latin typeface="+mj-lt"/>
                <a:cs typeface="Californian FB"/>
              </a:rPr>
              <a:t> </a:t>
            </a:r>
            <a:r>
              <a:rPr sz="900" b="1" spc="-10" dirty="0" smtClean="0">
                <a:solidFill>
                  <a:srgbClr val="265A86"/>
                </a:solidFill>
                <a:latin typeface="+mj-lt"/>
                <a:cs typeface="Californian FB"/>
              </a:rPr>
              <a:t>Surveillance Capability</a:t>
            </a:r>
            <a:endParaRPr sz="900" dirty="0">
              <a:latin typeface="+mj-lt"/>
            </a:endParaRPr>
          </a:p>
          <a:p>
            <a:pPr marL="12700" marR="12700" indent="0">
              <a:spcBef>
                <a:spcPts val="0"/>
              </a:spcBef>
              <a:spcAft>
                <a:spcPts val="800"/>
              </a:spcAft>
              <a:buNone/>
            </a:pPr>
            <a:r>
              <a:rPr sz="900" b="1" spc="-10" dirty="0" smtClean="0">
                <a:solidFill>
                  <a:srgbClr val="265A86"/>
                </a:solidFill>
                <a:latin typeface="+mj-lt"/>
                <a:cs typeface="Californian FB"/>
              </a:rPr>
              <a:t>Electroni</a:t>
            </a:r>
            <a:r>
              <a:rPr sz="900" b="1" spc="0" dirty="0" smtClean="0">
                <a:solidFill>
                  <a:srgbClr val="265A86"/>
                </a:solidFill>
                <a:latin typeface="+mj-lt"/>
                <a:cs typeface="Californian FB"/>
              </a:rPr>
              <a:t>c</a:t>
            </a:r>
            <a:r>
              <a:rPr sz="900" b="1" spc="-20" dirty="0" smtClean="0">
                <a:solidFill>
                  <a:srgbClr val="265A86"/>
                </a:solidFill>
                <a:latin typeface="+mj-lt"/>
                <a:cs typeface="Californian FB"/>
              </a:rPr>
              <a:t> </a:t>
            </a:r>
            <a:r>
              <a:rPr sz="900" b="1" spc="-10" dirty="0" smtClean="0">
                <a:solidFill>
                  <a:srgbClr val="265A86"/>
                </a:solidFill>
                <a:latin typeface="+mj-lt"/>
                <a:cs typeface="Californian FB"/>
              </a:rPr>
              <a:t>Fligh</a:t>
            </a:r>
            <a:r>
              <a:rPr sz="900" b="1" spc="0" dirty="0" smtClean="0">
                <a:solidFill>
                  <a:srgbClr val="265A86"/>
                </a:solidFill>
                <a:latin typeface="+mj-lt"/>
                <a:cs typeface="Californian FB"/>
              </a:rPr>
              <a:t>t</a:t>
            </a:r>
            <a:r>
              <a:rPr sz="900" b="1" spc="-20" dirty="0" smtClean="0">
                <a:solidFill>
                  <a:srgbClr val="265A86"/>
                </a:solidFill>
                <a:latin typeface="+mj-lt"/>
                <a:cs typeface="Californian FB"/>
              </a:rPr>
              <a:t> </a:t>
            </a:r>
            <a:r>
              <a:rPr sz="900" b="1" spc="-10" dirty="0" smtClean="0">
                <a:solidFill>
                  <a:srgbClr val="265A86"/>
                </a:solidFill>
                <a:latin typeface="+mj-lt"/>
                <a:cs typeface="Californian FB"/>
              </a:rPr>
              <a:t>Stri</a:t>
            </a:r>
            <a:r>
              <a:rPr sz="900" b="1" spc="0" dirty="0" smtClean="0">
                <a:solidFill>
                  <a:srgbClr val="265A86"/>
                </a:solidFill>
                <a:latin typeface="+mj-lt"/>
                <a:cs typeface="Californian FB"/>
              </a:rPr>
              <a:t>p</a:t>
            </a:r>
            <a:r>
              <a:rPr sz="900" b="1" spc="-20" dirty="0" smtClean="0">
                <a:solidFill>
                  <a:srgbClr val="265A86"/>
                </a:solidFill>
                <a:latin typeface="+mj-lt"/>
                <a:cs typeface="Californian FB"/>
              </a:rPr>
              <a:t> </a:t>
            </a:r>
            <a:r>
              <a:rPr sz="900" b="1" spc="-10" dirty="0" smtClean="0">
                <a:solidFill>
                  <a:srgbClr val="265A86"/>
                </a:solidFill>
                <a:latin typeface="+mj-lt"/>
                <a:cs typeface="Californian FB"/>
              </a:rPr>
              <a:t>Transfer System</a:t>
            </a:r>
            <a:endParaRPr sz="900" dirty="0">
              <a:latin typeface="+mj-lt"/>
              <a:cs typeface="Californian FB"/>
            </a:endParaRPr>
          </a:p>
        </p:txBody>
      </p:sp>
      <p:sp>
        <p:nvSpPr>
          <p:cNvPr id="13" name="Slide Number Placeholder 1"/>
          <p:cNvSpPr txBox="1">
            <a:spLocks/>
          </p:cNvSpPr>
          <p:nvPr/>
        </p:nvSpPr>
        <p:spPr>
          <a:xfrm>
            <a:off x="35052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1200" smtClean="0"/>
              <a:pPr/>
              <a:t>16</a:t>
            </a:fld>
            <a:endParaRPr lang="en-US" sz="1200" dirty="0"/>
          </a:p>
        </p:txBody>
      </p:sp>
    </p:spTree>
    <p:extLst>
      <p:ext uri="{BB962C8B-B14F-4D97-AF65-F5344CB8AC3E}">
        <p14:creationId xmlns:p14="http://schemas.microsoft.com/office/powerpoint/2010/main" val="2733331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9372600" cy="1143000"/>
          </a:xfrm>
        </p:spPr>
        <p:txBody>
          <a:bodyPr anchor="t">
            <a:noAutofit/>
          </a:bodyPr>
          <a:lstStyle/>
          <a:p>
            <a:r>
              <a:rPr lang="en-US" altLang="en-US" sz="3200" dirty="0" smtClean="0">
                <a:cs typeface="Arial" pitchFamily="34" charset="0"/>
              </a:rPr>
              <a:t>SWIM </a:t>
            </a:r>
            <a:r>
              <a:rPr lang="en-US" altLang="en-US" sz="3200" dirty="0">
                <a:cs typeface="Arial" pitchFamily="34" charset="0"/>
              </a:rPr>
              <a:t>Terminal Data Distribution System (STDDS</a:t>
            </a:r>
            <a:r>
              <a:rPr lang="en-US" altLang="en-US" sz="3200" dirty="0" smtClean="0">
                <a:cs typeface="Arial" pitchFamily="34" charset="0"/>
              </a:rPr>
              <a:t>)</a:t>
            </a:r>
            <a:endParaRPr lang="en-US" sz="3200" dirty="0"/>
          </a:p>
        </p:txBody>
      </p:sp>
      <p:sp>
        <p:nvSpPr>
          <p:cNvPr id="6" name="Content Placeholder 2"/>
          <p:cNvSpPr txBox="1">
            <a:spLocks/>
          </p:cNvSpPr>
          <p:nvPr/>
        </p:nvSpPr>
        <p:spPr>
          <a:xfrm>
            <a:off x="228600" y="990600"/>
            <a:ext cx="8652690" cy="5240749"/>
          </a:xfrm>
          <a:prstGeom prst="rect">
            <a:avLst/>
          </a:prstGeom>
        </p:spPr>
        <p:txBody>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lnSpc>
                <a:spcPct val="90000"/>
              </a:lnSpc>
              <a:buNone/>
              <a:defRPr/>
            </a:pPr>
            <a:r>
              <a:rPr lang="en-US" sz="1800" b="0" dirty="0" smtClean="0"/>
              <a:t>JMS Publish/Subscribe connection of XML data (Airport </a:t>
            </a:r>
            <a:r>
              <a:rPr lang="en-US" sz="1800" b="0" dirty="0"/>
              <a:t>Surface Detection Equipment-Model X (ASDE-X), Airport Surface Surveillance Capability (ASSC), Electronic Flight Strip Transfer System (EFSTS), Tower Data Link Services (TDLS), and Runway Visual Range (RVR</a:t>
            </a:r>
            <a:r>
              <a:rPr lang="en-US" sz="1800" b="0" dirty="0" smtClean="0"/>
              <a:t>))</a:t>
            </a:r>
            <a:endParaRPr lang="en-US" sz="1800" b="0" dirty="0" smtClean="0">
              <a:ea typeface="ＭＳ Ｐゴシック" pitchFamily="34" charset="-128"/>
            </a:endParaRPr>
          </a:p>
          <a:p>
            <a:pPr>
              <a:lnSpc>
                <a:spcPct val="90000"/>
              </a:lnSpc>
              <a:spcBef>
                <a:spcPts val="600"/>
              </a:spcBef>
              <a:spcAft>
                <a:spcPts val="600"/>
              </a:spcAft>
              <a:defRPr/>
            </a:pPr>
            <a:r>
              <a:rPr lang="en-US" altLang="en-US" sz="1800" dirty="0">
                <a:ea typeface="MS PGothic" pitchFamily="34" charset="-128"/>
              </a:rPr>
              <a:t>ASDE-X and  ASSC </a:t>
            </a:r>
            <a:endParaRPr lang="en-US" altLang="en-US" sz="1800" dirty="0" smtClean="0">
              <a:ea typeface="MS PGothic" pitchFamily="34" charset="-128"/>
            </a:endParaRPr>
          </a:p>
          <a:p>
            <a:pPr lvl="1">
              <a:lnSpc>
                <a:spcPct val="90000"/>
              </a:lnSpc>
              <a:defRPr/>
            </a:pPr>
            <a:r>
              <a:rPr lang="en-US" sz="1600" dirty="0" smtClean="0">
                <a:ea typeface="ＭＳ Ｐゴシック" pitchFamily="34" charset="-128"/>
              </a:rPr>
              <a:t>Event date/time for each flight:</a:t>
            </a:r>
          </a:p>
          <a:p>
            <a:pPr lvl="2">
              <a:lnSpc>
                <a:spcPct val="90000"/>
              </a:lnSpc>
              <a:spcBef>
                <a:spcPts val="0"/>
              </a:spcBef>
              <a:defRPr/>
            </a:pPr>
            <a:r>
              <a:rPr lang="en-US" sz="1400" dirty="0" smtClean="0">
                <a:ea typeface="ＭＳ Ｐゴシック" pitchFamily="34" charset="-128"/>
              </a:rPr>
              <a:t>Spot Out  (departure aircraft crosses from ramp to surface movement area)</a:t>
            </a:r>
          </a:p>
          <a:p>
            <a:pPr lvl="2">
              <a:lnSpc>
                <a:spcPct val="90000"/>
              </a:lnSpc>
              <a:spcBef>
                <a:spcPts val="0"/>
              </a:spcBef>
              <a:defRPr/>
            </a:pPr>
            <a:r>
              <a:rPr lang="en-US" sz="1400" dirty="0" smtClean="0">
                <a:ea typeface="ＭＳ Ｐゴシック" pitchFamily="34" charset="-128"/>
              </a:rPr>
              <a:t>Spot In  (arrival aircraft crosses from surface movement area to ramp)</a:t>
            </a:r>
          </a:p>
          <a:p>
            <a:pPr lvl="2">
              <a:lnSpc>
                <a:spcPct val="90000"/>
              </a:lnSpc>
              <a:spcBef>
                <a:spcPts val="0"/>
              </a:spcBef>
              <a:defRPr/>
            </a:pPr>
            <a:r>
              <a:rPr lang="en-US" sz="1400" dirty="0" smtClean="0">
                <a:ea typeface="ＭＳ Ｐゴシック" pitchFamily="34" charset="-128"/>
              </a:rPr>
              <a:t>Off  (wheels up)</a:t>
            </a:r>
          </a:p>
          <a:p>
            <a:pPr lvl="2">
              <a:lnSpc>
                <a:spcPct val="90000"/>
              </a:lnSpc>
              <a:spcBef>
                <a:spcPts val="0"/>
              </a:spcBef>
              <a:defRPr/>
            </a:pPr>
            <a:r>
              <a:rPr lang="en-US" sz="1400" dirty="0" smtClean="0">
                <a:ea typeface="ＭＳ Ｐゴシック" pitchFamily="34" charset="-128"/>
              </a:rPr>
              <a:t>On  (wheels down)</a:t>
            </a:r>
          </a:p>
          <a:p>
            <a:pPr lvl="1">
              <a:lnSpc>
                <a:spcPct val="90000"/>
              </a:lnSpc>
              <a:spcBef>
                <a:spcPts val="0"/>
              </a:spcBef>
            </a:pPr>
            <a:r>
              <a:rPr lang="en-US" altLang="en-US" sz="1600" dirty="0" smtClean="0">
                <a:ea typeface="MS PGothic" pitchFamily="34" charset="-128"/>
              </a:rPr>
              <a:t>Category 11 data and Generic Flight Plan data</a:t>
            </a:r>
          </a:p>
          <a:p>
            <a:pPr>
              <a:lnSpc>
                <a:spcPct val="90000"/>
              </a:lnSpc>
              <a:spcBef>
                <a:spcPts val="600"/>
              </a:spcBef>
              <a:spcAft>
                <a:spcPts val="600"/>
              </a:spcAft>
              <a:defRPr/>
            </a:pPr>
            <a:r>
              <a:rPr lang="en-US" sz="1800" dirty="0" smtClean="0"/>
              <a:t>Tower Departure Event Data</a:t>
            </a:r>
            <a:endParaRPr lang="en-US" sz="1600" b="0" dirty="0" smtClean="0"/>
          </a:p>
          <a:p>
            <a:pPr lvl="1">
              <a:lnSpc>
                <a:spcPct val="90000"/>
              </a:lnSpc>
              <a:spcBef>
                <a:spcPts val="0"/>
              </a:spcBef>
              <a:defRPr/>
            </a:pPr>
            <a:r>
              <a:rPr lang="en-US" sz="1600" dirty="0" smtClean="0"/>
              <a:t>Aircraft parking gate and Departure runway</a:t>
            </a:r>
          </a:p>
          <a:p>
            <a:pPr lvl="1">
              <a:lnSpc>
                <a:spcPct val="90000"/>
              </a:lnSpc>
              <a:spcBef>
                <a:spcPts val="0"/>
              </a:spcBef>
              <a:defRPr/>
            </a:pPr>
            <a:r>
              <a:rPr lang="en-US" sz="1600" dirty="0" smtClean="0"/>
              <a:t>Clearance delivery time  (date/time at which clearance was issued)</a:t>
            </a:r>
          </a:p>
          <a:p>
            <a:pPr lvl="1">
              <a:lnSpc>
                <a:spcPct val="90000"/>
              </a:lnSpc>
              <a:spcBef>
                <a:spcPts val="0"/>
              </a:spcBef>
              <a:defRPr/>
            </a:pPr>
            <a:r>
              <a:rPr lang="en-US" sz="1600" dirty="0" smtClean="0"/>
              <a:t>Taxi start time  (date/time at which taxi start was issued) </a:t>
            </a:r>
          </a:p>
          <a:p>
            <a:pPr lvl="1">
              <a:lnSpc>
                <a:spcPct val="90000"/>
              </a:lnSpc>
              <a:spcBef>
                <a:spcPts val="0"/>
              </a:spcBef>
              <a:defRPr/>
            </a:pPr>
            <a:r>
              <a:rPr lang="en-US" sz="1600" dirty="0" smtClean="0"/>
              <a:t>Takeoff time  (date/time at which takeoff clearance was issued)</a:t>
            </a:r>
          </a:p>
          <a:p>
            <a:pPr>
              <a:lnSpc>
                <a:spcPct val="90000"/>
              </a:lnSpc>
              <a:spcBef>
                <a:spcPts val="600"/>
              </a:spcBef>
              <a:spcAft>
                <a:spcPts val="600"/>
              </a:spcAft>
              <a:defRPr/>
            </a:pPr>
            <a:r>
              <a:rPr lang="en-US" sz="1800" dirty="0" smtClean="0"/>
              <a:t>RVR Data</a:t>
            </a:r>
          </a:p>
          <a:p>
            <a:pPr lvl="1">
              <a:lnSpc>
                <a:spcPct val="90000"/>
              </a:lnSpc>
              <a:spcBef>
                <a:spcPts val="0"/>
              </a:spcBef>
              <a:defRPr/>
            </a:pPr>
            <a:r>
              <a:rPr lang="en-US" sz="1600" dirty="0" smtClean="0">
                <a:ea typeface="ＭＳ Ｐゴシック" pitchFamily="34" charset="-128"/>
              </a:rPr>
              <a:t>Visual range in hundreds of feet at touchdown, midpoint, and rollout</a:t>
            </a:r>
          </a:p>
          <a:p>
            <a:pPr lvl="1">
              <a:lnSpc>
                <a:spcPct val="90000"/>
              </a:lnSpc>
              <a:spcBef>
                <a:spcPts val="0"/>
              </a:spcBef>
              <a:defRPr/>
            </a:pPr>
            <a:r>
              <a:rPr lang="en-US" sz="1600" dirty="0" smtClean="0">
                <a:ea typeface="ＭＳ Ｐゴシック" pitchFamily="34" charset="-128"/>
              </a:rPr>
              <a:t>Visibility trend (steady, increasing, decreasing) at touchdown/midpoint/rollout</a:t>
            </a:r>
          </a:p>
          <a:p>
            <a:pPr lvl="1">
              <a:lnSpc>
                <a:spcPct val="90000"/>
              </a:lnSpc>
              <a:spcBef>
                <a:spcPts val="0"/>
              </a:spcBef>
              <a:defRPr/>
            </a:pPr>
            <a:r>
              <a:rPr lang="en-US" sz="1600" dirty="0" smtClean="0">
                <a:ea typeface="ＭＳ Ｐゴシック" pitchFamily="34" charset="-128"/>
              </a:rPr>
              <a:t>Runway edge light and center light setting intensity from 0 (off) to 5 (maximum)</a:t>
            </a:r>
          </a:p>
        </p:txBody>
      </p:sp>
      <p:sp>
        <p:nvSpPr>
          <p:cNvPr id="7" name="Slide Number Placeholder 1"/>
          <p:cNvSpPr txBox="1">
            <a:spLocks/>
          </p:cNvSpPr>
          <p:nvPr/>
        </p:nvSpPr>
        <p:spPr>
          <a:xfrm>
            <a:off x="35052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1200" smtClean="0"/>
              <a:pPr/>
              <a:t>17</a:t>
            </a:fld>
            <a:endParaRPr lang="en-US" sz="1200" dirty="0"/>
          </a:p>
        </p:txBody>
      </p:sp>
    </p:spTree>
    <p:extLst>
      <p:ext uri="{BB962C8B-B14F-4D97-AF65-F5344CB8AC3E}">
        <p14:creationId xmlns:p14="http://schemas.microsoft.com/office/powerpoint/2010/main" val="3348346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101600" y="1162050"/>
            <a:ext cx="8940800" cy="514350"/>
          </a:xfrm>
          <a:prstGeom prst="rect">
            <a:avLst/>
          </a:prstGeom>
        </p:spPr>
        <p:txBody>
          <a:bodyPr/>
          <a:lstStyle/>
          <a:p>
            <a:pPr>
              <a:spcBef>
                <a:spcPts val="0"/>
              </a:spcBef>
              <a:spcAft>
                <a:spcPts val="300"/>
              </a:spcAft>
              <a:buNone/>
            </a:pPr>
            <a:r>
              <a:rPr lang="en-US" sz="1400" dirty="0" smtClean="0"/>
              <a:t>Web Service and JMS </a:t>
            </a:r>
            <a:r>
              <a:rPr lang="en-US" sz="1400" dirty="0"/>
              <a:t>Publish/Subscribe connection </a:t>
            </a:r>
            <a:r>
              <a:rPr lang="en-US" sz="1400" dirty="0" smtClean="0"/>
              <a:t>to </a:t>
            </a:r>
            <a:r>
              <a:rPr lang="en-US" sz="1400" dirty="0"/>
              <a:t>XML </a:t>
            </a:r>
            <a:r>
              <a:rPr lang="en-US" sz="1400" dirty="0" smtClean="0"/>
              <a:t>and binary data </a:t>
            </a:r>
            <a:r>
              <a:rPr lang="en-US" sz="1400" dirty="0" smtClean="0">
                <a:latin typeface="+mn-lt"/>
              </a:rPr>
              <a:t>on </a:t>
            </a:r>
            <a:r>
              <a:rPr lang="en-US" sz="1400" dirty="0">
                <a:latin typeface="+mn-lt"/>
              </a:rPr>
              <a:t>adverse </a:t>
            </a:r>
            <a:r>
              <a:rPr lang="en-US" sz="1400" dirty="0" smtClean="0">
                <a:latin typeface="+mn-lt"/>
              </a:rPr>
              <a:t>weather, forecasts </a:t>
            </a:r>
            <a:r>
              <a:rPr lang="en-US" sz="1400" dirty="0">
                <a:latin typeface="+mn-lt"/>
              </a:rPr>
              <a:t>and other meteorological advisories</a:t>
            </a:r>
            <a:r>
              <a:rPr lang="en-US" sz="1400" dirty="0" smtClean="0">
                <a:latin typeface="+mn-lt"/>
              </a:rPr>
              <a:t>.</a:t>
            </a:r>
            <a:endParaRPr lang="en-US" sz="1400" dirty="0">
              <a:latin typeface="+mn-lt"/>
            </a:endParaRPr>
          </a:p>
        </p:txBody>
      </p:sp>
      <p:sp>
        <p:nvSpPr>
          <p:cNvPr id="7" name="Rectangle 6"/>
          <p:cNvSpPr/>
          <p:nvPr/>
        </p:nvSpPr>
        <p:spPr>
          <a:xfrm>
            <a:off x="101599" y="1685452"/>
            <a:ext cx="5260976" cy="4391972"/>
          </a:xfrm>
          <a:prstGeom prst="rect">
            <a:avLst/>
          </a:prstGeom>
        </p:spPr>
        <p:txBody>
          <a:bodyPr wrap="square">
            <a:spAutoFit/>
          </a:bodyPr>
          <a:lstStyle/>
          <a:p>
            <a:pPr>
              <a:spcBef>
                <a:spcPct val="20000"/>
              </a:spcBef>
              <a:buClr>
                <a:srgbClr val="0BD0D9"/>
              </a:buClr>
              <a:buSzPct val="95000"/>
              <a:buNone/>
              <a:defRPr/>
            </a:pPr>
            <a:r>
              <a:rPr lang="en-US" sz="1400" b="1" dirty="0" smtClean="0">
                <a:latin typeface="+mn-lt"/>
                <a:ea typeface="ＭＳ Ｐゴシック" pitchFamily="34" charset="-128"/>
              </a:rPr>
              <a:t>Current products: </a:t>
            </a:r>
          </a:p>
          <a:p>
            <a:pPr marL="285750" indent="-285750">
              <a:spcBef>
                <a:spcPct val="20000"/>
              </a:spcBef>
              <a:buSzPct val="95000"/>
              <a:buFont typeface="Arial" panose="020B0604020202020204" pitchFamily="34" charset="0"/>
              <a:buChar char="•"/>
              <a:defRPr/>
            </a:pPr>
            <a:r>
              <a:rPr lang="en-US" sz="1400" dirty="0" smtClean="0">
                <a:latin typeface="+mn-lt"/>
                <a:ea typeface="ＭＳ Ｐゴシック" pitchFamily="34" charset="-128"/>
              </a:rPr>
              <a:t>Harris Weather Data Service (HWDS)</a:t>
            </a:r>
          </a:p>
          <a:p>
            <a:pPr marL="285750" indent="-285750">
              <a:spcBef>
                <a:spcPct val="20000"/>
              </a:spcBef>
              <a:buSzPct val="95000"/>
              <a:buFont typeface="Arial" panose="020B0604020202020204" pitchFamily="34" charset="0"/>
              <a:buChar char="•"/>
              <a:defRPr/>
            </a:pPr>
            <a:r>
              <a:rPr lang="en-US" sz="1400" dirty="0" smtClean="0">
                <a:latin typeface="+mn-lt"/>
                <a:ea typeface="ＭＳ Ｐゴシック" pitchFamily="34" charset="-128"/>
              </a:rPr>
              <a:t>Weather Surveillance Radar – 1988 Doppler (WSR-88D)</a:t>
            </a:r>
          </a:p>
          <a:p>
            <a:pPr marL="285750" indent="-285750">
              <a:spcBef>
                <a:spcPct val="20000"/>
              </a:spcBef>
              <a:buSzPct val="95000"/>
              <a:buFont typeface="Arial" panose="020B0604020202020204" pitchFamily="34" charset="0"/>
              <a:buChar char="•"/>
              <a:defRPr/>
            </a:pPr>
            <a:r>
              <a:rPr lang="en-US" sz="1400" dirty="0">
                <a:latin typeface="+mn-lt"/>
                <a:ea typeface="ＭＳ Ｐゴシック" pitchFamily="34" charset="-128"/>
              </a:rPr>
              <a:t>Aviation Routine Weather Report (</a:t>
            </a:r>
            <a:r>
              <a:rPr lang="en-US" sz="1400" dirty="0" smtClean="0">
                <a:latin typeface="+mn-lt"/>
                <a:ea typeface="ＭＳ Ｐゴシック" pitchFamily="34" charset="-128"/>
              </a:rPr>
              <a:t>METAR)</a:t>
            </a:r>
          </a:p>
          <a:p>
            <a:pPr marL="285750" indent="-285750">
              <a:spcBef>
                <a:spcPct val="20000"/>
              </a:spcBef>
              <a:buSzPct val="95000"/>
              <a:buFont typeface="Arial" panose="020B0604020202020204" pitchFamily="34" charset="0"/>
              <a:buChar char="•"/>
              <a:defRPr/>
            </a:pPr>
            <a:r>
              <a:rPr lang="en-US" sz="1400" dirty="0">
                <a:latin typeface="+mn-lt"/>
                <a:ea typeface="ＭＳ Ｐゴシック" pitchFamily="34" charset="-128"/>
              </a:rPr>
              <a:t>Weather Research and Forecasting-Rapid Refresh (WRF-RR) </a:t>
            </a:r>
            <a:r>
              <a:rPr lang="en-US" sz="1400" dirty="0" smtClean="0">
                <a:latin typeface="+mn-lt"/>
                <a:ea typeface="ＭＳ Ｐゴシック" pitchFamily="34" charset="-128"/>
              </a:rPr>
              <a:t>40km Resolution Model </a:t>
            </a:r>
            <a:r>
              <a:rPr lang="en-US" sz="1400" dirty="0">
                <a:latin typeface="+mn-lt"/>
                <a:ea typeface="ＭＳ Ｐゴシック" pitchFamily="34" charset="-128"/>
              </a:rPr>
              <a:t>Data</a:t>
            </a:r>
          </a:p>
          <a:p>
            <a:pPr marL="285750" indent="-285750">
              <a:spcBef>
                <a:spcPct val="20000"/>
              </a:spcBef>
              <a:buSzPct val="95000"/>
              <a:buFont typeface="Arial" panose="020B0604020202020204" pitchFamily="34" charset="0"/>
              <a:buChar char="•"/>
              <a:defRPr/>
            </a:pPr>
            <a:r>
              <a:rPr lang="en-US" sz="1400" dirty="0">
                <a:latin typeface="+mn-lt"/>
                <a:ea typeface="ＭＳ Ｐゴシック" pitchFamily="34" charset="-128"/>
              </a:rPr>
              <a:t>North American Mesoscale (NAM) Model Data</a:t>
            </a:r>
          </a:p>
          <a:p>
            <a:pPr marL="285750" indent="-285750">
              <a:spcBef>
                <a:spcPct val="20000"/>
              </a:spcBef>
              <a:buSzPct val="95000"/>
              <a:buFont typeface="Arial" panose="020B0604020202020204" pitchFamily="34" charset="0"/>
              <a:buChar char="•"/>
              <a:defRPr/>
            </a:pPr>
            <a:r>
              <a:rPr lang="en-US" sz="1400" dirty="0">
                <a:latin typeface="+mn-lt"/>
                <a:ea typeface="ＭＳ Ｐゴシック" pitchFamily="34" charset="-128"/>
              </a:rPr>
              <a:t>Global Forecast System (GFS) Model </a:t>
            </a:r>
            <a:r>
              <a:rPr lang="en-US" sz="1400" dirty="0" smtClean="0">
                <a:latin typeface="+mn-lt"/>
                <a:ea typeface="ＭＳ Ｐゴシック" pitchFamily="34" charset="-128"/>
              </a:rPr>
              <a:t>Data</a:t>
            </a:r>
            <a:endParaRPr lang="en-US" sz="1400" dirty="0">
              <a:latin typeface="+mn-lt"/>
              <a:ea typeface="ＭＳ Ｐゴシック" pitchFamily="34" charset="-128"/>
            </a:endParaRPr>
          </a:p>
          <a:p>
            <a:pPr>
              <a:spcBef>
                <a:spcPts val="300"/>
              </a:spcBef>
              <a:buClr>
                <a:srgbClr val="0BD0D9"/>
              </a:buClr>
              <a:buSzPct val="95000"/>
              <a:buNone/>
              <a:defRPr/>
            </a:pPr>
            <a:r>
              <a:rPr lang="en-US" sz="1400" b="1" dirty="0" smtClean="0">
                <a:latin typeface="+mn-lt"/>
                <a:ea typeface="ＭＳ Ｐゴシック" pitchFamily="34" charset="-128"/>
              </a:rPr>
              <a:t>Planned products:</a:t>
            </a:r>
          </a:p>
          <a:p>
            <a:pPr marL="285750" indent="-285750">
              <a:spcBef>
                <a:spcPct val="20000"/>
              </a:spcBef>
              <a:buSzPct val="95000"/>
              <a:buFont typeface="Arial" panose="020B0604020202020204" pitchFamily="34" charset="0"/>
              <a:buChar char="•"/>
              <a:defRPr/>
            </a:pPr>
            <a:r>
              <a:rPr lang="en-US" sz="1400" dirty="0" smtClean="0">
                <a:ea typeface="ＭＳ Ｐゴシック" pitchFamily="34" charset="-128"/>
              </a:rPr>
              <a:t>Weather Research and Forecasting-Rapid Refresh (WRF-RR) 13km Resolution Model Data</a:t>
            </a:r>
            <a:endParaRPr lang="en-US" sz="1400" dirty="0" smtClean="0">
              <a:latin typeface="+mn-lt"/>
              <a:ea typeface="ＭＳ Ｐゴシック" pitchFamily="34" charset="-128"/>
            </a:endParaRPr>
          </a:p>
          <a:p>
            <a:pPr marL="285750" indent="-285750">
              <a:spcBef>
                <a:spcPct val="20000"/>
              </a:spcBef>
              <a:buSzPct val="95000"/>
              <a:buFont typeface="Arial" panose="020B0604020202020204" pitchFamily="34" charset="0"/>
              <a:buChar char="•"/>
              <a:defRPr/>
            </a:pPr>
            <a:r>
              <a:rPr lang="en-US" sz="1400" dirty="0" smtClean="0">
                <a:latin typeface="+mn-lt"/>
                <a:ea typeface="ＭＳ Ｐゴシック" pitchFamily="34" charset="-128"/>
              </a:rPr>
              <a:t>Current </a:t>
            </a:r>
            <a:r>
              <a:rPr lang="en-US" sz="1400" dirty="0">
                <a:latin typeface="+mn-lt"/>
                <a:ea typeface="ＭＳ Ｐゴシック" pitchFamily="34" charset="-128"/>
              </a:rPr>
              <a:t>Icing Product (CIP) </a:t>
            </a:r>
          </a:p>
          <a:p>
            <a:pPr marL="285750" indent="-285750">
              <a:spcBef>
                <a:spcPct val="20000"/>
              </a:spcBef>
              <a:buSzPct val="95000"/>
              <a:buFont typeface="Arial" panose="020B0604020202020204" pitchFamily="34" charset="0"/>
              <a:buChar char="•"/>
              <a:tabLst>
                <a:tab pos="457200" algn="l"/>
              </a:tabLst>
              <a:defRPr/>
            </a:pPr>
            <a:r>
              <a:rPr lang="en-US" sz="1400" dirty="0" smtClean="0">
                <a:latin typeface="+mn-lt"/>
                <a:ea typeface="ＭＳ Ｐゴシック" pitchFamily="34" charset="-128"/>
              </a:rPr>
              <a:t>National </a:t>
            </a:r>
            <a:r>
              <a:rPr lang="en-US" sz="1400" dirty="0">
                <a:latin typeface="+mn-lt"/>
                <a:ea typeface="ＭＳ Ｐゴシック" pitchFamily="34" charset="-128"/>
              </a:rPr>
              <a:t>Convective Weather Forecast (NCWF)</a:t>
            </a:r>
          </a:p>
          <a:p>
            <a:pPr marL="285750" indent="-285750">
              <a:spcBef>
                <a:spcPct val="20000"/>
              </a:spcBef>
              <a:buSzPct val="95000"/>
              <a:buFont typeface="Arial" panose="020B0604020202020204" pitchFamily="34" charset="0"/>
              <a:buChar char="•"/>
              <a:tabLst>
                <a:tab pos="457200" algn="l"/>
              </a:tabLst>
              <a:defRPr/>
            </a:pPr>
            <a:r>
              <a:rPr lang="en-US" sz="1400" dirty="0">
                <a:latin typeface="+mn-lt"/>
                <a:ea typeface="ＭＳ Ｐゴシック" pitchFamily="34" charset="-128"/>
              </a:rPr>
              <a:t>National Convective Weather Diagnostic (NCWD) </a:t>
            </a:r>
            <a:r>
              <a:rPr lang="en-US" sz="1400" dirty="0" smtClean="0">
                <a:latin typeface="+mn-lt"/>
                <a:ea typeface="ＭＳ Ｐゴシック" pitchFamily="34" charset="-128"/>
              </a:rPr>
              <a:t>                        </a:t>
            </a:r>
            <a:endParaRPr lang="en-US" sz="1400" dirty="0">
              <a:latin typeface="+mn-lt"/>
              <a:ea typeface="ＭＳ Ｐゴシック" pitchFamily="34" charset="-128"/>
            </a:endParaRPr>
          </a:p>
          <a:p>
            <a:pPr marL="285750" indent="-285750">
              <a:spcBef>
                <a:spcPct val="20000"/>
              </a:spcBef>
              <a:buSzPct val="95000"/>
              <a:buFont typeface="Arial" panose="020B0604020202020204" pitchFamily="34" charset="0"/>
              <a:buChar char="•"/>
              <a:tabLst>
                <a:tab pos="457200" algn="l"/>
              </a:tabLst>
              <a:defRPr/>
            </a:pPr>
            <a:r>
              <a:rPr lang="en-US" sz="1400" dirty="0">
                <a:latin typeface="+mn-lt"/>
                <a:ea typeface="ＭＳ Ｐゴシック" pitchFamily="34" charset="-128"/>
              </a:rPr>
              <a:t>Significant Meteorological Information (SIGMET)</a:t>
            </a:r>
          </a:p>
          <a:p>
            <a:pPr marL="285750" indent="-285750">
              <a:spcBef>
                <a:spcPct val="20000"/>
              </a:spcBef>
              <a:buSzPct val="95000"/>
              <a:buFont typeface="Arial" panose="020B0604020202020204" pitchFamily="34" charset="0"/>
              <a:buChar char="•"/>
              <a:tabLst>
                <a:tab pos="457200" algn="l"/>
              </a:tabLst>
              <a:defRPr/>
            </a:pPr>
            <a:r>
              <a:rPr lang="en-US" sz="1400" dirty="0">
                <a:latin typeface="+mn-lt"/>
                <a:ea typeface="ＭＳ Ｐゴシック" pitchFamily="34" charset="-128"/>
              </a:rPr>
              <a:t>Collaborative Convective Forecast Product (CCFP)                                                            </a:t>
            </a:r>
            <a:endParaRPr lang="en-US" sz="1400" dirty="0" smtClean="0">
              <a:latin typeface="+mn-lt"/>
              <a:ea typeface="ＭＳ Ｐゴシック" pitchFamily="34" charset="-128"/>
            </a:endParaRPr>
          </a:p>
          <a:p>
            <a:pPr marL="285750" indent="-285750">
              <a:spcBef>
                <a:spcPct val="20000"/>
              </a:spcBef>
              <a:buSzPct val="95000"/>
              <a:buFont typeface="Arial" panose="020B0604020202020204" pitchFamily="34" charset="0"/>
              <a:buChar char="•"/>
              <a:tabLst>
                <a:tab pos="457200" algn="l"/>
              </a:tabLst>
              <a:defRPr/>
            </a:pPr>
            <a:r>
              <a:rPr lang="en-US" sz="1400" dirty="0" smtClean="0">
                <a:latin typeface="+mn-lt"/>
                <a:ea typeface="ＭＳ Ｐゴシック" pitchFamily="34" charset="-128"/>
              </a:rPr>
              <a:t>Airmen's </a:t>
            </a:r>
            <a:r>
              <a:rPr lang="en-US" sz="1400" dirty="0">
                <a:latin typeface="+mn-lt"/>
                <a:ea typeface="ＭＳ Ｐゴシック" pitchFamily="34" charset="-128"/>
              </a:rPr>
              <a:t>Meteorological Information (AIRMET</a:t>
            </a:r>
            <a:r>
              <a:rPr lang="en-US" sz="1400" dirty="0" smtClean="0">
                <a:latin typeface="+mn-lt"/>
                <a:ea typeface="ＭＳ Ｐゴシック" pitchFamily="34" charset="-128"/>
              </a:rPr>
              <a:t>)</a:t>
            </a:r>
          </a:p>
        </p:txBody>
      </p:sp>
      <p:sp>
        <p:nvSpPr>
          <p:cNvPr id="12" name="Title 1"/>
          <p:cNvSpPr>
            <a:spLocks noGrp="1"/>
          </p:cNvSpPr>
          <p:nvPr>
            <p:ph type="title"/>
          </p:nvPr>
        </p:nvSpPr>
        <p:spPr>
          <a:xfrm>
            <a:off x="228600" y="152400"/>
            <a:ext cx="8229600" cy="1143000"/>
          </a:xfrm>
        </p:spPr>
        <p:txBody>
          <a:bodyPr>
            <a:normAutofit/>
          </a:bodyPr>
          <a:lstStyle/>
          <a:p>
            <a:r>
              <a:rPr lang="en-US" sz="3200" dirty="0"/>
              <a:t>Enhanced Weather Information Network Service (WINS) Dissemination (EWD</a:t>
            </a:r>
            <a:r>
              <a:rPr lang="en-US" sz="3200" dirty="0" smtClean="0"/>
              <a:t>)</a:t>
            </a:r>
            <a:endParaRPr lang="en-US" sz="3200" dirty="0"/>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9285" y="1598375"/>
            <a:ext cx="4009830" cy="423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1"/>
          <p:cNvSpPr txBox="1">
            <a:spLocks/>
          </p:cNvSpPr>
          <p:nvPr/>
        </p:nvSpPr>
        <p:spPr>
          <a:xfrm>
            <a:off x="35052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1200" smtClean="0"/>
              <a:pPr/>
              <a:t>18</a:t>
            </a:fld>
            <a:endParaRPr lang="en-US" sz="1200" dirty="0"/>
          </a:p>
        </p:txBody>
      </p:sp>
    </p:spTree>
    <p:extLst>
      <p:ext uri="{BB962C8B-B14F-4D97-AF65-F5344CB8AC3E}">
        <p14:creationId xmlns:p14="http://schemas.microsoft.com/office/powerpoint/2010/main" val="579069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46564" y="76200"/>
            <a:ext cx="8229600" cy="727875"/>
          </a:xfrm>
        </p:spPr>
        <p:txBody>
          <a:bodyPr>
            <a:normAutofit/>
          </a:bodyPr>
          <a:lstStyle/>
          <a:p>
            <a:pPr eaLnBrk="1" hangingPunct="1"/>
            <a:r>
              <a:rPr lang="en-US" altLang="en-US" sz="3200" dirty="0" smtClean="0"/>
              <a:t>Integrated Terminal Weather System (ITWS)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24243940"/>
              </p:ext>
            </p:extLst>
          </p:nvPr>
        </p:nvGraphicFramePr>
        <p:xfrm>
          <a:off x="3432969" y="4248150"/>
          <a:ext cx="5711031" cy="1735138"/>
        </p:xfrm>
        <a:graphic>
          <a:graphicData uri="http://schemas.openxmlformats.org/drawingml/2006/table">
            <a:tbl>
              <a:tblPr firstRow="1" firstCol="1" bandRow="1">
                <a:tableStyleId>{85BE263C-DBD7-4A20-BB59-AAB30ACAA65A}</a:tableStyleId>
              </a:tblPr>
              <a:tblGrid>
                <a:gridCol w="1635823"/>
                <a:gridCol w="1219693"/>
                <a:gridCol w="1069811"/>
                <a:gridCol w="1785704"/>
              </a:tblGrid>
              <a:tr h="1735138">
                <a:tc>
                  <a:txBody>
                    <a:bodyPr/>
                    <a:lstStyle/>
                    <a:p>
                      <a:pPr marL="60325" marR="0" lvl="0" indent="0" algn="l" defTabSz="914400" rtl="0" eaLnBrk="1" fontAlgn="base" latinLnBrk="0" hangingPunct="1">
                        <a:lnSpc>
                          <a:spcPct val="115000"/>
                        </a:lnSpc>
                        <a:spcBef>
                          <a:spcPct val="0"/>
                        </a:spcBef>
                        <a:spcAft>
                          <a:spcPct val="0"/>
                        </a:spcAft>
                        <a:buClrTx/>
                        <a:buSzTx/>
                        <a:buFont typeface="Times New Roman" pitchFamily="18" charset="0"/>
                        <a:buNone/>
                        <a:tabLst>
                          <a:tab pos="457200" algn="l"/>
                        </a:tabLst>
                      </a:pPr>
                      <a:r>
                        <a:rPr kumimoji="0" lang="en-US" sz="900" b="0" u="none" strike="noStrike" cap="none" normalizeH="0" baseline="0" dirty="0" smtClean="0">
                          <a:ln>
                            <a:noFill/>
                          </a:ln>
                          <a:solidFill>
                            <a:schemeClr val="tx1"/>
                          </a:solidFill>
                          <a:effectLst/>
                          <a:latin typeface="+mn-lt"/>
                          <a:cs typeface="Arial" pitchFamily="34" charset="0"/>
                        </a:rPr>
                        <a:t>Airport Lightning Warning</a:t>
                      </a:r>
                    </a:p>
                    <a:p>
                      <a:pPr marL="60325" marR="0" lvl="0" indent="0" algn="l" defTabSz="914400" rtl="0" eaLnBrk="1" fontAlgn="base" latinLnBrk="0" hangingPunct="1">
                        <a:lnSpc>
                          <a:spcPct val="115000"/>
                        </a:lnSpc>
                        <a:spcBef>
                          <a:spcPct val="0"/>
                        </a:spcBef>
                        <a:spcAft>
                          <a:spcPct val="0"/>
                        </a:spcAft>
                        <a:buClrTx/>
                        <a:buSzTx/>
                        <a:buFont typeface="Times New Roman" pitchFamily="18" charset="0"/>
                        <a:buNone/>
                        <a:tabLst>
                          <a:tab pos="457200" algn="l"/>
                        </a:tabLst>
                      </a:pPr>
                      <a:r>
                        <a:rPr kumimoji="0" lang="en-US" sz="900" b="0" u="none" strike="noStrike" cap="none" normalizeH="0" baseline="0" dirty="0" smtClean="0">
                          <a:ln>
                            <a:noFill/>
                          </a:ln>
                          <a:solidFill>
                            <a:schemeClr val="tx1"/>
                          </a:solidFill>
                          <a:effectLst/>
                          <a:latin typeface="+mn-lt"/>
                          <a:cs typeface="Arial" pitchFamily="34" charset="0"/>
                        </a:rPr>
                        <a:t>Configured Alerts</a:t>
                      </a:r>
                    </a:p>
                    <a:p>
                      <a:pPr marL="60325" marR="0" lvl="0" indent="0" algn="l" defTabSz="914400" rtl="0" eaLnBrk="1" fontAlgn="base" latinLnBrk="0" hangingPunct="1">
                        <a:lnSpc>
                          <a:spcPct val="115000"/>
                        </a:lnSpc>
                        <a:spcBef>
                          <a:spcPct val="0"/>
                        </a:spcBef>
                        <a:spcAft>
                          <a:spcPct val="0"/>
                        </a:spcAft>
                        <a:buClrTx/>
                        <a:buSzTx/>
                        <a:buFont typeface="Times New Roman" pitchFamily="18" charset="0"/>
                        <a:buNone/>
                        <a:tabLst>
                          <a:tab pos="457200" algn="l"/>
                        </a:tabLst>
                      </a:pPr>
                      <a:r>
                        <a:rPr kumimoji="0" lang="en-US" sz="900" b="0" u="none" strike="noStrike" cap="none" normalizeH="0" baseline="0" dirty="0" smtClean="0">
                          <a:ln>
                            <a:noFill/>
                          </a:ln>
                          <a:solidFill>
                            <a:schemeClr val="tx1"/>
                          </a:solidFill>
                          <a:effectLst/>
                          <a:latin typeface="+mn-lt"/>
                          <a:cs typeface="Arial" pitchFamily="34" charset="0"/>
                        </a:rPr>
                        <a:t>Forecast Accuracy</a:t>
                      </a:r>
                    </a:p>
                    <a:p>
                      <a:pPr marL="60325" marR="0" lvl="0" indent="0" algn="l" defTabSz="914400" rtl="0" eaLnBrk="1" fontAlgn="base" latinLnBrk="0" hangingPunct="1">
                        <a:lnSpc>
                          <a:spcPct val="115000"/>
                        </a:lnSpc>
                        <a:spcBef>
                          <a:spcPct val="0"/>
                        </a:spcBef>
                        <a:spcAft>
                          <a:spcPct val="0"/>
                        </a:spcAft>
                        <a:buClrTx/>
                        <a:buSzTx/>
                        <a:buFont typeface="Times New Roman" pitchFamily="18" charset="0"/>
                        <a:buNone/>
                        <a:tabLst>
                          <a:tab pos="457200" algn="l"/>
                        </a:tabLst>
                      </a:pPr>
                      <a:r>
                        <a:rPr kumimoji="0" lang="en-US" sz="900" b="0" u="none" strike="noStrike" cap="none" normalizeH="0" baseline="0" dirty="0" smtClean="0">
                          <a:ln>
                            <a:noFill/>
                          </a:ln>
                          <a:solidFill>
                            <a:schemeClr val="tx1"/>
                          </a:solidFill>
                          <a:effectLst/>
                          <a:latin typeface="+mn-lt"/>
                          <a:cs typeface="Arial" pitchFamily="34" charset="0"/>
                        </a:rPr>
                        <a:t>Forecast Contour</a:t>
                      </a:r>
                    </a:p>
                    <a:p>
                      <a:pPr marL="60325" marR="0" lvl="0" indent="0" algn="l" defTabSz="914400" rtl="0" eaLnBrk="1" fontAlgn="base" latinLnBrk="0" hangingPunct="1">
                        <a:lnSpc>
                          <a:spcPct val="115000"/>
                        </a:lnSpc>
                        <a:spcBef>
                          <a:spcPct val="0"/>
                        </a:spcBef>
                        <a:spcAft>
                          <a:spcPct val="0"/>
                        </a:spcAft>
                        <a:buClrTx/>
                        <a:buSzTx/>
                        <a:buFont typeface="Times New Roman" pitchFamily="18" charset="0"/>
                        <a:buNone/>
                        <a:tabLst>
                          <a:tab pos="457200" algn="l"/>
                        </a:tabLst>
                      </a:pPr>
                      <a:r>
                        <a:rPr kumimoji="0" lang="en-US" sz="900" b="0" u="none" strike="noStrike" cap="none" normalizeH="0" baseline="0" dirty="0" smtClean="0">
                          <a:ln>
                            <a:noFill/>
                          </a:ln>
                          <a:solidFill>
                            <a:schemeClr val="tx1"/>
                          </a:solidFill>
                          <a:effectLst/>
                          <a:latin typeface="+mn-lt"/>
                          <a:cs typeface="Arial" pitchFamily="34" charset="0"/>
                        </a:rPr>
                        <a:t>Forecast Image</a:t>
                      </a:r>
                    </a:p>
                    <a:p>
                      <a:pPr marL="60325" marR="0" lvl="0" indent="0" algn="l" defTabSz="914400" rtl="0" eaLnBrk="1" fontAlgn="base" latinLnBrk="0" hangingPunct="1">
                        <a:lnSpc>
                          <a:spcPct val="115000"/>
                        </a:lnSpc>
                        <a:spcBef>
                          <a:spcPct val="0"/>
                        </a:spcBef>
                        <a:spcAft>
                          <a:spcPct val="0"/>
                        </a:spcAft>
                        <a:buClrTx/>
                        <a:buSzTx/>
                        <a:buFont typeface="Times New Roman" pitchFamily="18" charset="0"/>
                        <a:buNone/>
                        <a:tabLst>
                          <a:tab pos="457200" algn="l"/>
                        </a:tabLst>
                      </a:pPr>
                      <a:r>
                        <a:rPr kumimoji="0" lang="en-US" sz="900" b="0" u="none" strike="noStrike" cap="none" normalizeH="0" baseline="0" dirty="0" smtClean="0">
                          <a:ln>
                            <a:noFill/>
                          </a:ln>
                          <a:solidFill>
                            <a:schemeClr val="tx1"/>
                          </a:solidFill>
                          <a:effectLst/>
                          <a:latin typeface="+mn-lt"/>
                          <a:cs typeface="Arial" pitchFamily="34" charset="0"/>
                        </a:rPr>
                        <a:t>Gust Front TRACON Map</a:t>
                      </a:r>
                    </a:p>
                    <a:p>
                      <a:pPr marL="60325" marR="0" lvl="0" indent="0" algn="l" defTabSz="914400" rtl="0" eaLnBrk="1" fontAlgn="base" latinLnBrk="0" hangingPunct="1">
                        <a:lnSpc>
                          <a:spcPct val="115000"/>
                        </a:lnSpc>
                        <a:spcBef>
                          <a:spcPct val="0"/>
                        </a:spcBef>
                        <a:spcAft>
                          <a:spcPct val="0"/>
                        </a:spcAft>
                        <a:buClrTx/>
                        <a:buSzTx/>
                        <a:buFont typeface="Times New Roman" pitchFamily="18" charset="0"/>
                        <a:buNone/>
                        <a:tabLst>
                          <a:tab pos="457200" algn="l"/>
                        </a:tabLst>
                      </a:pPr>
                      <a:r>
                        <a:rPr kumimoji="0" lang="en-US" sz="900" b="0" u="none" strike="noStrike" cap="none" normalizeH="0" baseline="0" dirty="0" smtClean="0">
                          <a:ln>
                            <a:noFill/>
                          </a:ln>
                          <a:solidFill>
                            <a:schemeClr val="tx1"/>
                          </a:solidFill>
                          <a:effectLst/>
                          <a:latin typeface="+mn-lt"/>
                          <a:cs typeface="Arial" pitchFamily="34" charset="0"/>
                        </a:rPr>
                        <a:t>Microburst TRACON Map</a:t>
                      </a:r>
                    </a:p>
                    <a:p>
                      <a:pPr marL="60325" marR="0" lvl="0" indent="0" algn="l" defTabSz="914400" rtl="0" eaLnBrk="1" fontAlgn="base" latinLnBrk="0" hangingPunct="1">
                        <a:lnSpc>
                          <a:spcPct val="115000"/>
                        </a:lnSpc>
                        <a:spcBef>
                          <a:spcPct val="0"/>
                        </a:spcBef>
                        <a:spcAft>
                          <a:spcPct val="0"/>
                        </a:spcAft>
                        <a:buClrTx/>
                        <a:buSzTx/>
                        <a:buFont typeface="Times New Roman" pitchFamily="18" charset="0"/>
                        <a:buNone/>
                        <a:tabLst>
                          <a:tab pos="457200" algn="l"/>
                        </a:tabLst>
                      </a:pPr>
                      <a:r>
                        <a:rPr kumimoji="0" lang="en-US" sz="900" b="0" u="none" strike="noStrike" cap="none" normalizeH="0" baseline="0" dirty="0" smtClean="0">
                          <a:ln>
                            <a:noFill/>
                          </a:ln>
                          <a:solidFill>
                            <a:schemeClr val="tx1"/>
                          </a:solidFill>
                          <a:effectLst/>
                          <a:latin typeface="+mn-lt"/>
                          <a:cs typeface="Arial" pitchFamily="34" charset="0"/>
                        </a:rPr>
                        <a:t>Precipitation 5nm</a:t>
                      </a:r>
                    </a:p>
                    <a:p>
                      <a:pPr marL="60325" marR="0" lvl="0" indent="0" algn="l" defTabSz="914400" rtl="0" eaLnBrk="1" fontAlgn="base" latinLnBrk="0" hangingPunct="1">
                        <a:lnSpc>
                          <a:spcPct val="115000"/>
                        </a:lnSpc>
                        <a:spcBef>
                          <a:spcPct val="0"/>
                        </a:spcBef>
                        <a:spcAft>
                          <a:spcPct val="0"/>
                        </a:spcAft>
                        <a:buClrTx/>
                        <a:buSzTx/>
                        <a:buFont typeface="Times New Roman" pitchFamily="18" charset="0"/>
                        <a:buNone/>
                        <a:tabLst>
                          <a:tab pos="457200" algn="l"/>
                        </a:tabLst>
                      </a:pPr>
                      <a:r>
                        <a:rPr kumimoji="0" lang="en-US" sz="900" b="0" u="none" strike="noStrike" cap="none" normalizeH="0" baseline="0" dirty="0" smtClean="0">
                          <a:ln>
                            <a:noFill/>
                          </a:ln>
                          <a:solidFill>
                            <a:schemeClr val="tx1"/>
                          </a:solidFill>
                          <a:effectLst/>
                          <a:latin typeface="+mn-lt"/>
                          <a:cs typeface="Arial" pitchFamily="34" charset="0"/>
                        </a:rPr>
                        <a:t>Precipitation Long Range</a:t>
                      </a:r>
                    </a:p>
                    <a:p>
                      <a:pPr marL="60325" marR="0" lvl="0" indent="0" algn="l" defTabSz="914400" rtl="0" eaLnBrk="1" fontAlgn="base" latinLnBrk="0" hangingPunct="1">
                        <a:lnSpc>
                          <a:spcPct val="115000"/>
                        </a:lnSpc>
                        <a:spcBef>
                          <a:spcPct val="0"/>
                        </a:spcBef>
                        <a:spcAft>
                          <a:spcPct val="0"/>
                        </a:spcAft>
                        <a:buClrTx/>
                        <a:buSzTx/>
                        <a:buFont typeface="Times New Roman" pitchFamily="18" charset="0"/>
                        <a:buNone/>
                        <a:tabLst>
                          <a:tab pos="457200" algn="l"/>
                        </a:tabLst>
                      </a:pPr>
                      <a:r>
                        <a:rPr kumimoji="0" lang="en-US" sz="900" b="0" u="none" strike="noStrike" cap="none" normalizeH="0" baseline="0" dirty="0" smtClean="0">
                          <a:ln>
                            <a:noFill/>
                          </a:ln>
                          <a:solidFill>
                            <a:schemeClr val="tx1"/>
                          </a:solidFill>
                          <a:effectLst/>
                          <a:latin typeface="+mn-lt"/>
                          <a:cs typeface="Arial" pitchFamily="34" charset="0"/>
                        </a:rPr>
                        <a:t>Precipitation TRACON</a:t>
                      </a:r>
                      <a:endParaRPr kumimoji="0" lang="en-US" sz="900" b="0" i="0" u="none" strike="noStrike" cap="none" normalizeH="0" baseline="0" dirty="0" smtClean="0">
                        <a:ln>
                          <a:noFill/>
                        </a:ln>
                        <a:solidFill>
                          <a:schemeClr val="tx1"/>
                        </a:solidFill>
                        <a:effectLst/>
                        <a:latin typeface="+mn-lt"/>
                        <a:cs typeface="Arial" pitchFamily="34" charset="0"/>
                      </a:endParaRPr>
                    </a:p>
                  </a:txBody>
                  <a:tcPr marL="48895" marR="48895" marT="16898" marB="16898"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60325" marR="0" lvl="0" indent="0" algn="l" defTabSz="914400" rtl="0" eaLnBrk="1" fontAlgn="base" latinLnBrk="0" hangingPunct="1">
                        <a:lnSpc>
                          <a:spcPct val="115000"/>
                        </a:lnSpc>
                        <a:spcBef>
                          <a:spcPct val="0"/>
                        </a:spcBef>
                        <a:spcAft>
                          <a:spcPct val="0"/>
                        </a:spcAft>
                        <a:buClrTx/>
                        <a:buSzTx/>
                        <a:buFont typeface="Times New Roman" pitchFamily="18" charset="0"/>
                        <a:buNone/>
                        <a:tabLst>
                          <a:tab pos="457200" algn="l"/>
                        </a:tabLst>
                      </a:pPr>
                      <a:r>
                        <a:rPr kumimoji="0" lang="en-US" sz="900" b="0" u="none" strike="noStrike" cap="none" normalizeH="0" baseline="0" dirty="0" smtClean="0">
                          <a:ln>
                            <a:noFill/>
                          </a:ln>
                          <a:solidFill>
                            <a:schemeClr val="tx1"/>
                          </a:solidFill>
                          <a:effectLst/>
                          <a:latin typeface="+mn-lt"/>
                          <a:cs typeface="Arial" pitchFamily="34" charset="0"/>
                        </a:rPr>
                        <a:t>Storm Motion (SM) Storm Extrapolated Positions (SEP) 5nm</a:t>
                      </a:r>
                    </a:p>
                    <a:p>
                      <a:pPr marL="60325" marR="0" lvl="0" indent="0" algn="l" defTabSz="914400" rtl="0" eaLnBrk="1" fontAlgn="base" latinLnBrk="0" hangingPunct="1">
                        <a:lnSpc>
                          <a:spcPct val="115000"/>
                        </a:lnSpc>
                        <a:spcBef>
                          <a:spcPct val="0"/>
                        </a:spcBef>
                        <a:spcAft>
                          <a:spcPct val="0"/>
                        </a:spcAft>
                        <a:buClrTx/>
                        <a:buSzTx/>
                        <a:buFont typeface="Times New Roman" pitchFamily="18" charset="0"/>
                        <a:buNone/>
                        <a:tabLst>
                          <a:tab pos="457200" algn="l"/>
                        </a:tabLst>
                      </a:pPr>
                      <a:r>
                        <a:rPr kumimoji="0" lang="en-US" sz="900" b="0" u="none" strike="noStrike" cap="none" normalizeH="0" baseline="0" dirty="0" smtClean="0">
                          <a:ln>
                            <a:noFill/>
                          </a:ln>
                          <a:solidFill>
                            <a:schemeClr val="tx1"/>
                          </a:solidFill>
                          <a:effectLst/>
                          <a:latin typeface="+mn-lt"/>
                          <a:cs typeface="Arial" pitchFamily="34" charset="0"/>
                        </a:rPr>
                        <a:t>SM SEP Long Range</a:t>
                      </a:r>
                    </a:p>
                    <a:p>
                      <a:pPr marL="60325" marR="0" lvl="0" indent="0" algn="l" defTabSz="914400" rtl="0" eaLnBrk="1" fontAlgn="base" latinLnBrk="0" hangingPunct="1">
                        <a:lnSpc>
                          <a:spcPct val="115000"/>
                        </a:lnSpc>
                        <a:spcBef>
                          <a:spcPct val="0"/>
                        </a:spcBef>
                        <a:spcAft>
                          <a:spcPct val="0"/>
                        </a:spcAft>
                        <a:buClrTx/>
                        <a:buSzTx/>
                        <a:buFont typeface="Times New Roman" pitchFamily="18" charset="0"/>
                        <a:buNone/>
                        <a:tabLst>
                          <a:tab pos="457200" algn="l"/>
                        </a:tabLst>
                      </a:pPr>
                      <a:r>
                        <a:rPr kumimoji="0" lang="en-US" sz="900" b="0" u="none" strike="noStrike" cap="none" normalizeH="0" baseline="0" dirty="0" smtClean="0">
                          <a:ln>
                            <a:noFill/>
                          </a:ln>
                          <a:solidFill>
                            <a:schemeClr val="tx1"/>
                          </a:solidFill>
                          <a:effectLst/>
                          <a:latin typeface="+mn-lt"/>
                          <a:cs typeface="Arial" pitchFamily="34" charset="0"/>
                        </a:rPr>
                        <a:t>SM SEP TRACON</a:t>
                      </a:r>
                    </a:p>
                    <a:p>
                      <a:pPr marL="60325" marR="0" lvl="0" indent="0" algn="l" defTabSz="914400" rtl="0" eaLnBrk="1" fontAlgn="base" latinLnBrk="0" hangingPunct="1">
                        <a:lnSpc>
                          <a:spcPct val="115000"/>
                        </a:lnSpc>
                        <a:spcBef>
                          <a:spcPct val="0"/>
                        </a:spcBef>
                        <a:spcAft>
                          <a:spcPct val="0"/>
                        </a:spcAft>
                        <a:buClrTx/>
                        <a:buSzTx/>
                        <a:buFont typeface="Times New Roman" pitchFamily="18" charset="0"/>
                        <a:buNone/>
                        <a:tabLst>
                          <a:tab pos="457200" algn="l"/>
                        </a:tabLst>
                      </a:pPr>
                      <a:r>
                        <a:rPr kumimoji="0" lang="en-US" sz="900" b="0" u="none" strike="noStrike" cap="none" normalizeH="0" baseline="0" dirty="0" smtClean="0">
                          <a:ln>
                            <a:noFill/>
                          </a:ln>
                          <a:solidFill>
                            <a:schemeClr val="tx1"/>
                          </a:solidFill>
                          <a:effectLst/>
                          <a:latin typeface="+mn-lt"/>
                          <a:cs typeface="Arial" pitchFamily="34" charset="0"/>
                        </a:rPr>
                        <a:t>Terminal Weather Text Normal</a:t>
                      </a:r>
                    </a:p>
                    <a:p>
                      <a:pPr marL="60325" marR="0" lvl="0" indent="0" algn="l" defTabSz="914400" rtl="0" eaLnBrk="1" fontAlgn="base" latinLnBrk="0" hangingPunct="1">
                        <a:lnSpc>
                          <a:spcPct val="115000"/>
                        </a:lnSpc>
                        <a:spcBef>
                          <a:spcPct val="0"/>
                        </a:spcBef>
                        <a:spcAft>
                          <a:spcPct val="0"/>
                        </a:spcAft>
                        <a:buClrTx/>
                        <a:buSzTx/>
                        <a:buFont typeface="Times New Roman" pitchFamily="18" charset="0"/>
                        <a:buNone/>
                        <a:tabLst>
                          <a:tab pos="457200" algn="l"/>
                        </a:tabLst>
                      </a:pPr>
                      <a:r>
                        <a:rPr kumimoji="0" lang="en-US" sz="900" b="0" u="none" strike="noStrike" cap="none" normalizeH="0" baseline="0" dirty="0" smtClean="0">
                          <a:ln>
                            <a:noFill/>
                          </a:ln>
                          <a:solidFill>
                            <a:schemeClr val="tx1"/>
                          </a:solidFill>
                          <a:effectLst/>
                          <a:latin typeface="+mn-lt"/>
                          <a:cs typeface="Arial" pitchFamily="34" charset="0"/>
                        </a:rPr>
                        <a:t>Tornado Alert </a:t>
                      </a:r>
                    </a:p>
                    <a:p>
                      <a:pPr marL="60325" marR="0" lvl="0" indent="0" algn="l" defTabSz="914400" rtl="0" eaLnBrk="1" fontAlgn="base" latinLnBrk="0" hangingPunct="1">
                        <a:lnSpc>
                          <a:spcPct val="115000"/>
                        </a:lnSpc>
                        <a:spcBef>
                          <a:spcPct val="0"/>
                        </a:spcBef>
                        <a:spcAft>
                          <a:spcPct val="0"/>
                        </a:spcAft>
                        <a:buClrTx/>
                        <a:buSzTx/>
                        <a:buFont typeface="Times New Roman" pitchFamily="18" charset="0"/>
                        <a:buNone/>
                        <a:tabLst>
                          <a:tab pos="457200" algn="l"/>
                        </a:tabLst>
                      </a:pPr>
                      <a:r>
                        <a:rPr kumimoji="0" lang="en-US" sz="900" b="0" u="none" strike="noStrike" cap="none" normalizeH="0" baseline="0" dirty="0" smtClean="0">
                          <a:ln>
                            <a:noFill/>
                          </a:ln>
                          <a:solidFill>
                            <a:schemeClr val="tx1"/>
                          </a:solidFill>
                          <a:effectLst/>
                          <a:latin typeface="+mn-lt"/>
                          <a:cs typeface="Arial" pitchFamily="34" charset="0"/>
                        </a:rPr>
                        <a:t>Tornado Detections Wind Profile</a:t>
                      </a:r>
                    </a:p>
                    <a:p>
                      <a:pPr marL="60325" marR="0" lvl="0" indent="0" algn="l" defTabSz="914400" rtl="0" eaLnBrk="1" fontAlgn="base" latinLnBrk="0" hangingPunct="1">
                        <a:lnSpc>
                          <a:spcPct val="115000"/>
                        </a:lnSpc>
                        <a:spcBef>
                          <a:spcPct val="0"/>
                        </a:spcBef>
                        <a:spcAft>
                          <a:spcPct val="0"/>
                        </a:spcAft>
                        <a:buClrTx/>
                        <a:buSzTx/>
                        <a:buFont typeface="Times New Roman" pitchFamily="18" charset="0"/>
                        <a:buNone/>
                        <a:tabLst>
                          <a:tab pos="457200" algn="l"/>
                        </a:tabLst>
                      </a:pPr>
                      <a:r>
                        <a:rPr kumimoji="0" lang="en-US" sz="900" b="0" u="none" strike="noStrike" cap="none" normalizeH="0" baseline="0" dirty="0" smtClean="0">
                          <a:ln>
                            <a:noFill/>
                          </a:ln>
                          <a:solidFill>
                            <a:schemeClr val="tx1"/>
                          </a:solidFill>
                          <a:effectLst/>
                          <a:latin typeface="+mn-lt"/>
                          <a:cs typeface="Arial" pitchFamily="34" charset="0"/>
                        </a:rPr>
                        <a:t>Anomalous Propagation (AP) Indicated Precipitation</a:t>
                      </a:r>
                    </a:p>
                    <a:p>
                      <a:pPr marL="60325" marR="0" lvl="0" indent="0" algn="l" defTabSz="914400" rtl="0" eaLnBrk="1" fontAlgn="base" latinLnBrk="0" hangingPunct="1">
                        <a:lnSpc>
                          <a:spcPct val="115000"/>
                        </a:lnSpc>
                        <a:spcBef>
                          <a:spcPct val="0"/>
                        </a:spcBef>
                        <a:spcAft>
                          <a:spcPct val="0"/>
                        </a:spcAft>
                        <a:buClrTx/>
                        <a:buSzTx/>
                        <a:buFont typeface="Times New Roman" pitchFamily="18" charset="0"/>
                        <a:buNone/>
                        <a:tabLst>
                          <a:tab pos="457200" algn="l"/>
                        </a:tabLst>
                      </a:pPr>
                      <a:r>
                        <a:rPr kumimoji="0" lang="en-US" sz="900" b="0" u="none" strike="noStrike" cap="none" normalizeH="0" baseline="0" dirty="0" smtClean="0">
                          <a:ln>
                            <a:noFill/>
                          </a:ln>
                          <a:solidFill>
                            <a:schemeClr val="tx1"/>
                          </a:solidFill>
                          <a:effectLst/>
                          <a:latin typeface="+mn-lt"/>
                          <a:cs typeface="Arial" pitchFamily="34" charset="0"/>
                        </a:rPr>
                        <a:t>AP Status</a:t>
                      </a:r>
                    </a:p>
                    <a:p>
                      <a:pPr marL="60325" marR="0" lvl="0" indent="0" algn="l" defTabSz="914400" rtl="0" eaLnBrk="1" fontAlgn="base" latinLnBrk="0" hangingPunct="1">
                        <a:lnSpc>
                          <a:spcPct val="115000"/>
                        </a:lnSpc>
                        <a:spcBef>
                          <a:spcPct val="0"/>
                        </a:spcBef>
                        <a:spcAft>
                          <a:spcPct val="0"/>
                        </a:spcAft>
                        <a:buClrTx/>
                        <a:buSzTx/>
                        <a:buFont typeface="Times New Roman" pitchFamily="18" charset="0"/>
                        <a:buNone/>
                        <a:tabLst>
                          <a:tab pos="457200" algn="l"/>
                        </a:tabLst>
                      </a:pPr>
                      <a:r>
                        <a:rPr kumimoji="0" lang="en-US" sz="900" b="0" u="none" strike="noStrike" cap="none" normalizeH="0" baseline="0" dirty="0" smtClean="0">
                          <a:ln>
                            <a:noFill/>
                          </a:ln>
                          <a:solidFill>
                            <a:schemeClr val="tx1"/>
                          </a:solidFill>
                          <a:effectLst/>
                          <a:latin typeface="+mn-lt"/>
                          <a:cs typeface="Arial" pitchFamily="34" charset="0"/>
                        </a:rPr>
                        <a:t>Gust Front Estimated Time to Impact</a:t>
                      </a:r>
                      <a:endParaRPr kumimoji="0" lang="en-US" sz="900" b="0" i="0" u="none" strike="noStrike" cap="none" normalizeH="0" baseline="0" dirty="0" smtClean="0">
                        <a:ln>
                          <a:noFill/>
                        </a:ln>
                        <a:solidFill>
                          <a:schemeClr val="tx1"/>
                        </a:solidFill>
                        <a:effectLst/>
                        <a:latin typeface="+mn-lt"/>
                        <a:cs typeface="Arial" pitchFamily="34" charset="0"/>
                      </a:endParaRPr>
                    </a:p>
                  </a:txBody>
                  <a:tcPr marL="0" marR="0" marT="0" marB="0"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60325" marR="0" lvl="0" indent="0" algn="l" defTabSz="914400" rtl="0" eaLnBrk="1" fontAlgn="base" latinLnBrk="0" hangingPunct="1">
                        <a:lnSpc>
                          <a:spcPct val="115000"/>
                        </a:lnSpc>
                        <a:spcBef>
                          <a:spcPct val="0"/>
                        </a:spcBef>
                        <a:spcAft>
                          <a:spcPct val="0"/>
                        </a:spcAft>
                        <a:buClrTx/>
                        <a:buSzTx/>
                        <a:buFont typeface="Times New Roman" pitchFamily="18" charset="0"/>
                        <a:buNone/>
                        <a:tabLst>
                          <a:tab pos="457200" algn="l"/>
                        </a:tabLst>
                        <a:defRPr/>
                      </a:pPr>
                      <a:r>
                        <a:rPr kumimoji="0" lang="en-US" sz="900" b="0" u="none" strike="noStrike" cap="none" normalizeH="0" baseline="0" dirty="0" smtClean="0">
                          <a:ln>
                            <a:noFill/>
                          </a:ln>
                          <a:solidFill>
                            <a:schemeClr val="tx1"/>
                          </a:solidFill>
                          <a:effectLst/>
                          <a:latin typeface="+mn-lt"/>
                          <a:cs typeface="Arial" pitchFamily="34" charset="0"/>
                        </a:rPr>
                        <a:t>Hazard Text 5nm</a:t>
                      </a:r>
                      <a:endParaRPr kumimoji="0" lang="en-US" sz="900" b="0" i="0" u="none" strike="noStrike" cap="none" normalizeH="0" baseline="0" dirty="0" smtClean="0">
                        <a:ln>
                          <a:noFill/>
                        </a:ln>
                        <a:solidFill>
                          <a:schemeClr val="tx1"/>
                        </a:solidFill>
                        <a:effectLst/>
                        <a:latin typeface="+mn-lt"/>
                        <a:cs typeface="Arial" pitchFamily="34" charset="0"/>
                      </a:endParaRPr>
                    </a:p>
                    <a:p>
                      <a:pPr marL="60325" marR="0" lvl="0" indent="0" algn="l" defTabSz="914400" rtl="0" eaLnBrk="1" fontAlgn="base" latinLnBrk="0" hangingPunct="1">
                        <a:lnSpc>
                          <a:spcPct val="115000"/>
                        </a:lnSpc>
                        <a:spcBef>
                          <a:spcPct val="0"/>
                        </a:spcBef>
                        <a:spcAft>
                          <a:spcPct val="0"/>
                        </a:spcAft>
                        <a:buClrTx/>
                        <a:buSzTx/>
                        <a:buFont typeface="Times New Roman" pitchFamily="18" charset="0"/>
                        <a:buNone/>
                        <a:tabLst>
                          <a:tab pos="457200" algn="l"/>
                        </a:tabLst>
                      </a:pPr>
                      <a:r>
                        <a:rPr kumimoji="0" lang="en-US" sz="900" b="0" u="none" strike="noStrike" cap="none" normalizeH="0" baseline="0" dirty="0" smtClean="0">
                          <a:ln>
                            <a:noFill/>
                          </a:ln>
                          <a:solidFill>
                            <a:schemeClr val="tx1"/>
                          </a:solidFill>
                          <a:effectLst/>
                          <a:latin typeface="+mn-lt"/>
                          <a:cs typeface="Arial" pitchFamily="34" charset="0"/>
                        </a:rPr>
                        <a:t>Hazard Text Long Range</a:t>
                      </a:r>
                    </a:p>
                    <a:p>
                      <a:pPr marL="60325" marR="0" lvl="0" indent="0" algn="l" defTabSz="914400" rtl="0" eaLnBrk="1" fontAlgn="base" latinLnBrk="0" hangingPunct="1">
                        <a:lnSpc>
                          <a:spcPct val="115000"/>
                        </a:lnSpc>
                        <a:spcBef>
                          <a:spcPct val="0"/>
                        </a:spcBef>
                        <a:spcAft>
                          <a:spcPct val="0"/>
                        </a:spcAft>
                        <a:buClrTx/>
                        <a:buSzTx/>
                        <a:buFont typeface="Times New Roman" pitchFamily="18" charset="0"/>
                        <a:buNone/>
                        <a:tabLst>
                          <a:tab pos="457200" algn="l"/>
                        </a:tabLst>
                      </a:pPr>
                      <a:r>
                        <a:rPr kumimoji="0" lang="en-US" sz="900" b="0" u="none" strike="noStrike" cap="none" normalizeH="0" baseline="0" dirty="0" smtClean="0">
                          <a:ln>
                            <a:noFill/>
                          </a:ln>
                          <a:solidFill>
                            <a:schemeClr val="tx1"/>
                          </a:solidFill>
                          <a:effectLst/>
                          <a:latin typeface="+mn-lt"/>
                          <a:cs typeface="Arial" pitchFamily="34" charset="0"/>
                        </a:rPr>
                        <a:t>Hazard Text TRACON</a:t>
                      </a:r>
                    </a:p>
                    <a:p>
                      <a:pPr marL="60325" marR="0" lvl="0" indent="0" algn="l" defTabSz="914400" rtl="0" eaLnBrk="1" fontAlgn="base" latinLnBrk="0" hangingPunct="1">
                        <a:lnSpc>
                          <a:spcPct val="115000"/>
                        </a:lnSpc>
                        <a:spcBef>
                          <a:spcPct val="0"/>
                        </a:spcBef>
                        <a:spcAft>
                          <a:spcPct val="0"/>
                        </a:spcAft>
                        <a:buClrTx/>
                        <a:buSzTx/>
                        <a:buFont typeface="Times New Roman" pitchFamily="18" charset="0"/>
                        <a:buNone/>
                        <a:tabLst>
                          <a:tab pos="457200" algn="l"/>
                        </a:tabLst>
                      </a:pPr>
                      <a:r>
                        <a:rPr kumimoji="0" lang="en-US" sz="900" b="0" u="none" strike="noStrike" cap="none" normalizeH="0" baseline="0" dirty="0" smtClean="0">
                          <a:ln>
                            <a:noFill/>
                          </a:ln>
                          <a:solidFill>
                            <a:schemeClr val="tx1"/>
                          </a:solidFill>
                          <a:effectLst/>
                          <a:latin typeface="+mn-lt"/>
                          <a:cs typeface="Arial" pitchFamily="34" charset="0"/>
                        </a:rPr>
                        <a:t>ITWS Status Information</a:t>
                      </a:r>
                    </a:p>
                    <a:p>
                      <a:pPr marL="60325" marR="0" lvl="0" indent="0" algn="l" defTabSz="914400" rtl="0" eaLnBrk="1" fontAlgn="base" latinLnBrk="0" hangingPunct="1">
                        <a:lnSpc>
                          <a:spcPct val="115000"/>
                        </a:lnSpc>
                        <a:spcBef>
                          <a:spcPct val="0"/>
                        </a:spcBef>
                        <a:spcAft>
                          <a:spcPct val="0"/>
                        </a:spcAft>
                        <a:buClrTx/>
                        <a:buSzTx/>
                        <a:buFont typeface="Times New Roman" pitchFamily="18" charset="0"/>
                        <a:buNone/>
                        <a:tabLst>
                          <a:tab pos="457200" algn="l"/>
                        </a:tabLst>
                      </a:pPr>
                      <a:r>
                        <a:rPr kumimoji="0" lang="en-US" sz="900" b="0" u="none" strike="noStrike" cap="none" normalizeH="0" baseline="0" dirty="0" smtClean="0">
                          <a:ln>
                            <a:noFill/>
                          </a:ln>
                          <a:solidFill>
                            <a:schemeClr val="tx1"/>
                          </a:solidFill>
                          <a:effectLst/>
                          <a:latin typeface="+mn-lt"/>
                          <a:cs typeface="Arial" pitchFamily="34" charset="0"/>
                        </a:rPr>
                        <a:t>Microburst Automatic Terminal Information Service (ATIS)</a:t>
                      </a:r>
                    </a:p>
                    <a:p>
                      <a:pPr marL="60325" marR="0" lvl="0" indent="0" algn="l" defTabSz="914400" rtl="0" eaLnBrk="1" fontAlgn="base" latinLnBrk="0" hangingPunct="1">
                        <a:lnSpc>
                          <a:spcPct val="115000"/>
                        </a:lnSpc>
                        <a:spcBef>
                          <a:spcPct val="0"/>
                        </a:spcBef>
                        <a:spcAft>
                          <a:spcPct val="0"/>
                        </a:spcAft>
                        <a:buClrTx/>
                        <a:buSzTx/>
                        <a:buFont typeface="Times New Roman" pitchFamily="18" charset="0"/>
                        <a:buNone/>
                        <a:tabLst>
                          <a:tab pos="457200" algn="l"/>
                        </a:tabLst>
                      </a:pPr>
                      <a:r>
                        <a:rPr kumimoji="0" lang="en-US" sz="900" b="0" u="none" strike="noStrike" cap="none" normalizeH="0" baseline="0" dirty="0" smtClean="0">
                          <a:ln>
                            <a:noFill/>
                          </a:ln>
                          <a:solidFill>
                            <a:schemeClr val="tx1"/>
                          </a:solidFill>
                          <a:effectLst/>
                          <a:latin typeface="+mn-lt"/>
                          <a:cs typeface="Arial" pitchFamily="34" charset="0"/>
                        </a:rPr>
                        <a:t>Runway Configuration</a:t>
                      </a:r>
                    </a:p>
                    <a:p>
                      <a:pPr marL="60325" marR="0" lvl="0" indent="0" algn="l" defTabSz="914400" rtl="0" eaLnBrk="1" fontAlgn="base" latinLnBrk="0" hangingPunct="1">
                        <a:lnSpc>
                          <a:spcPct val="115000"/>
                        </a:lnSpc>
                        <a:spcBef>
                          <a:spcPct val="0"/>
                        </a:spcBef>
                        <a:spcAft>
                          <a:spcPct val="0"/>
                        </a:spcAft>
                        <a:buClrTx/>
                        <a:buSzTx/>
                        <a:buFont typeface="Times New Roman" pitchFamily="18" charset="0"/>
                        <a:buNone/>
                        <a:tabLst>
                          <a:tab pos="457200" algn="l"/>
                        </a:tabLst>
                      </a:pPr>
                      <a:r>
                        <a:rPr kumimoji="0" lang="en-US" sz="900" b="0" u="none" strike="noStrike" cap="none" normalizeH="0" baseline="0" dirty="0" smtClean="0">
                          <a:ln>
                            <a:noFill/>
                          </a:ln>
                          <a:solidFill>
                            <a:schemeClr val="tx1"/>
                          </a:solidFill>
                          <a:effectLst/>
                          <a:latin typeface="+mn-lt"/>
                          <a:cs typeface="Arial" pitchFamily="34" charset="0"/>
                        </a:rPr>
                        <a:t>Storm Motion 5NM</a:t>
                      </a:r>
                    </a:p>
                    <a:p>
                      <a:pPr marL="60325" marR="0" lvl="0" indent="0" algn="l" defTabSz="914400" rtl="0" eaLnBrk="1" fontAlgn="base" latinLnBrk="0" hangingPunct="1">
                        <a:lnSpc>
                          <a:spcPct val="115000"/>
                        </a:lnSpc>
                        <a:spcBef>
                          <a:spcPct val="0"/>
                        </a:spcBef>
                        <a:spcAft>
                          <a:spcPct val="0"/>
                        </a:spcAft>
                        <a:buClrTx/>
                        <a:buSzTx/>
                        <a:buFont typeface="Times New Roman" pitchFamily="18" charset="0"/>
                        <a:buNone/>
                        <a:tabLst>
                          <a:tab pos="457200" algn="l"/>
                        </a:tabLst>
                      </a:pPr>
                      <a:r>
                        <a:rPr kumimoji="0" lang="en-US" sz="900" b="0" u="none" strike="noStrike" cap="none" normalizeH="0" baseline="0" dirty="0" smtClean="0">
                          <a:ln>
                            <a:noFill/>
                          </a:ln>
                          <a:solidFill>
                            <a:schemeClr val="tx1"/>
                          </a:solidFill>
                          <a:effectLst/>
                          <a:latin typeface="+mn-lt"/>
                          <a:cs typeface="Arial" pitchFamily="34" charset="0"/>
                        </a:rPr>
                        <a:t>Storm Motion TRACON</a:t>
                      </a:r>
                    </a:p>
                    <a:p>
                      <a:pPr marL="60325" marR="0" lvl="0" indent="0" algn="l" defTabSz="914400" rtl="0" eaLnBrk="1" fontAlgn="base" latinLnBrk="0" hangingPunct="1">
                        <a:lnSpc>
                          <a:spcPct val="115000"/>
                        </a:lnSpc>
                        <a:spcBef>
                          <a:spcPct val="0"/>
                        </a:spcBef>
                        <a:spcAft>
                          <a:spcPct val="0"/>
                        </a:spcAft>
                        <a:buClrTx/>
                        <a:buSzTx/>
                        <a:buFont typeface="Times New Roman" pitchFamily="18" charset="0"/>
                        <a:buNone/>
                        <a:tabLst>
                          <a:tab pos="457200" algn="l"/>
                        </a:tabLst>
                      </a:pPr>
                      <a:r>
                        <a:rPr kumimoji="0" lang="en-US" sz="900" b="0" u="none" strike="noStrike" cap="none" normalizeH="0" baseline="0" dirty="0" smtClean="0">
                          <a:ln>
                            <a:noFill/>
                          </a:ln>
                          <a:solidFill>
                            <a:schemeClr val="tx1"/>
                          </a:solidFill>
                          <a:effectLst/>
                          <a:latin typeface="+mn-lt"/>
                          <a:cs typeface="Arial" pitchFamily="34" charset="0"/>
                        </a:rPr>
                        <a:t>Terminal Weather Text Special</a:t>
                      </a:r>
                    </a:p>
                    <a:p>
                      <a:pPr marL="60325" marR="0" lvl="0" indent="0" algn="l" defTabSz="914400" rtl="0" eaLnBrk="1" fontAlgn="base" latinLnBrk="0" hangingPunct="1">
                        <a:lnSpc>
                          <a:spcPct val="115000"/>
                        </a:lnSpc>
                        <a:spcBef>
                          <a:spcPct val="0"/>
                        </a:spcBef>
                        <a:spcAft>
                          <a:spcPct val="0"/>
                        </a:spcAft>
                        <a:buClrTx/>
                        <a:buSzTx/>
                        <a:buFont typeface="Times New Roman" pitchFamily="18" charset="0"/>
                        <a:buNone/>
                        <a:tabLst>
                          <a:tab pos="457200" algn="l"/>
                        </a:tabLst>
                      </a:pPr>
                      <a:r>
                        <a:rPr kumimoji="0" lang="en-US" sz="900" b="0" u="none" strike="noStrike" cap="none" normalizeH="0" baseline="0" dirty="0" smtClean="0">
                          <a:ln>
                            <a:noFill/>
                          </a:ln>
                          <a:solidFill>
                            <a:schemeClr val="tx1"/>
                          </a:solidFill>
                          <a:effectLst/>
                          <a:latin typeface="+mn-lt"/>
                          <a:cs typeface="Arial" pitchFamily="34" charset="0"/>
                        </a:rPr>
                        <a:t>Wind Shear ATIS</a:t>
                      </a:r>
                      <a:endParaRPr kumimoji="0" lang="en-US" sz="900" b="0" i="0" u="none" strike="noStrike" cap="none" normalizeH="0" baseline="0" dirty="0" smtClean="0">
                        <a:ln>
                          <a:noFill/>
                        </a:ln>
                        <a:solidFill>
                          <a:schemeClr val="tx1"/>
                        </a:solidFill>
                        <a:effectLst/>
                        <a:latin typeface="+mn-lt"/>
                        <a:cs typeface="Arial" pitchFamily="34" charset="0"/>
                      </a:endParaRPr>
                    </a:p>
                  </a:txBody>
                  <a:tcPr marL="0" marR="0" marT="0" marB="0"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5609" name="TextBox 4"/>
          <p:cNvSpPr txBox="1">
            <a:spLocks noChangeArrowheads="1"/>
          </p:cNvSpPr>
          <p:nvPr/>
        </p:nvSpPr>
        <p:spPr bwMode="auto">
          <a:xfrm>
            <a:off x="228600" y="798493"/>
            <a:ext cx="853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None/>
            </a:pPr>
            <a:r>
              <a:rPr lang="en-US" sz="1600" dirty="0"/>
              <a:t>Publication of XML data (weather data products available to TRACONs and Tower C</a:t>
            </a:r>
            <a:r>
              <a:rPr lang="en-US" sz="1600" dirty="0" smtClean="0"/>
              <a:t>ontrollers) using </a:t>
            </a:r>
            <a:r>
              <a:rPr lang="en-US" sz="1600" dirty="0"/>
              <a:t>SWIM compliant JMS Publish/Subscribe capabilities</a:t>
            </a:r>
            <a:endParaRPr lang="en-US" altLang="en-US" sz="1600" dirty="0"/>
          </a:p>
          <a:p>
            <a:pPr eaLnBrk="1" hangingPunct="1">
              <a:buNone/>
            </a:pPr>
            <a:endParaRPr lang="en-US" altLang="en-US" sz="1600" dirty="0"/>
          </a:p>
        </p:txBody>
      </p:sp>
      <p:sp>
        <p:nvSpPr>
          <p:cNvPr id="25610" name="TextBox 6"/>
          <p:cNvSpPr txBox="1">
            <a:spLocks noChangeArrowheads="1"/>
          </p:cNvSpPr>
          <p:nvPr/>
        </p:nvSpPr>
        <p:spPr bwMode="auto">
          <a:xfrm>
            <a:off x="5648325" y="3952875"/>
            <a:ext cx="1708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buNone/>
            </a:pPr>
            <a:r>
              <a:rPr lang="en-US" altLang="en-US" sz="1200" b="1" u="sng" dirty="0"/>
              <a:t>ITWS Data Products:</a:t>
            </a:r>
          </a:p>
        </p:txBody>
      </p:sp>
      <p:pic>
        <p:nvPicPr>
          <p:cNvPr id="8" name="Picture 2"/>
          <p:cNvPicPr>
            <a:picLocks noChangeAspect="1" noChangeArrowheads="1"/>
          </p:cNvPicPr>
          <p:nvPr/>
        </p:nvPicPr>
        <p:blipFill>
          <a:blip r:embed="rId2" cstate="print"/>
          <a:srcRect/>
          <a:stretch>
            <a:fillRect/>
          </a:stretch>
        </p:blipFill>
        <p:spPr bwMode="auto">
          <a:xfrm>
            <a:off x="190500" y="3775075"/>
            <a:ext cx="2957513" cy="21431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25612" name="TextBox 8"/>
          <p:cNvSpPr txBox="1">
            <a:spLocks noChangeArrowheads="1"/>
          </p:cNvSpPr>
          <p:nvPr/>
        </p:nvSpPr>
        <p:spPr bwMode="auto">
          <a:xfrm>
            <a:off x="4000500" y="1647825"/>
            <a:ext cx="171232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7150" indent="-57150"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indent="0" eaLnBrk="1" hangingPunct="1">
              <a:spcBef>
                <a:spcPct val="50000"/>
              </a:spcBef>
              <a:buNone/>
            </a:pPr>
            <a:r>
              <a:rPr lang="en-US" altLang="en-US" sz="900" dirty="0">
                <a:latin typeface="+mn-lt"/>
              </a:rPr>
              <a:t>Miami, ASO (MIA)</a:t>
            </a:r>
          </a:p>
          <a:p>
            <a:pPr marL="0" indent="0" eaLnBrk="1" hangingPunct="1">
              <a:spcBef>
                <a:spcPct val="50000"/>
              </a:spcBef>
              <a:buNone/>
            </a:pPr>
            <a:r>
              <a:rPr lang="en-US" altLang="en-US" sz="900" dirty="0">
                <a:latin typeface="+mn-lt"/>
              </a:rPr>
              <a:t>Kansas City, ACE (MCI)</a:t>
            </a:r>
          </a:p>
          <a:p>
            <a:pPr marL="0" indent="0" eaLnBrk="1" hangingPunct="1">
              <a:spcBef>
                <a:spcPct val="50000"/>
              </a:spcBef>
              <a:buNone/>
            </a:pPr>
            <a:r>
              <a:rPr lang="en-US" altLang="en-US" sz="900" dirty="0">
                <a:latin typeface="+mn-lt"/>
              </a:rPr>
              <a:t>St. Louis, ACE (T75)</a:t>
            </a:r>
          </a:p>
          <a:p>
            <a:pPr marL="0" indent="0" eaLnBrk="1" hangingPunct="1">
              <a:spcBef>
                <a:spcPct val="50000"/>
              </a:spcBef>
              <a:buNone/>
            </a:pPr>
            <a:r>
              <a:rPr lang="en-US" altLang="en-US" sz="900" dirty="0">
                <a:latin typeface="+mn-lt"/>
              </a:rPr>
              <a:t>Houston, ASW (</a:t>
            </a:r>
            <a:r>
              <a:rPr lang="en-US" altLang="en-US" sz="900" dirty="0" smtClean="0">
                <a:latin typeface="+mn-lt"/>
              </a:rPr>
              <a:t>I90)</a:t>
            </a:r>
            <a:endParaRPr lang="en-US" altLang="en-US" sz="900" dirty="0">
              <a:latin typeface="+mn-lt"/>
            </a:endParaRPr>
          </a:p>
          <a:p>
            <a:pPr marL="0" indent="0" eaLnBrk="1" hangingPunct="1">
              <a:spcBef>
                <a:spcPct val="50000"/>
              </a:spcBef>
              <a:buNone/>
            </a:pPr>
            <a:r>
              <a:rPr lang="en-US" altLang="en-US" sz="900" dirty="0">
                <a:latin typeface="+mn-lt"/>
              </a:rPr>
              <a:t>Chicago MCF, AGL (C90)</a:t>
            </a:r>
          </a:p>
          <a:p>
            <a:pPr marL="0" indent="0" eaLnBrk="1" hangingPunct="1">
              <a:spcBef>
                <a:spcPct val="50000"/>
              </a:spcBef>
              <a:buNone/>
            </a:pPr>
            <a:r>
              <a:rPr lang="en-US" altLang="en-US" sz="900" dirty="0">
                <a:latin typeface="+mn-lt"/>
              </a:rPr>
              <a:t>Potomac, AEA (PCT)</a:t>
            </a:r>
          </a:p>
          <a:p>
            <a:pPr marL="0" indent="0" eaLnBrk="1" hangingPunct="1">
              <a:spcBef>
                <a:spcPct val="50000"/>
              </a:spcBef>
              <a:buNone/>
            </a:pPr>
            <a:r>
              <a:rPr lang="en-US" altLang="en-US" sz="900" dirty="0">
                <a:latin typeface="+mn-lt"/>
              </a:rPr>
              <a:t>Boston, ANE (F90)</a:t>
            </a:r>
          </a:p>
          <a:p>
            <a:pPr marL="0" indent="0" eaLnBrk="1" hangingPunct="1">
              <a:spcBef>
                <a:spcPct val="50000"/>
              </a:spcBef>
              <a:buNone/>
            </a:pPr>
            <a:r>
              <a:rPr lang="en-US" altLang="en-US" sz="900" dirty="0">
                <a:latin typeface="+mn-lt"/>
              </a:rPr>
              <a:t>Minneapolis/St. Paul, AGL (M98)</a:t>
            </a:r>
          </a:p>
          <a:p>
            <a:pPr marL="0" indent="0" eaLnBrk="1" hangingPunct="1">
              <a:spcBef>
                <a:spcPct val="50000"/>
              </a:spcBef>
              <a:buNone/>
            </a:pPr>
            <a:r>
              <a:rPr lang="en-US" altLang="en-US" sz="900" dirty="0">
                <a:latin typeface="+mn-lt"/>
              </a:rPr>
              <a:t>Charlotte, ASO (CLT)</a:t>
            </a:r>
          </a:p>
          <a:p>
            <a:pPr marL="0" indent="0" eaLnBrk="1" hangingPunct="1">
              <a:spcBef>
                <a:spcPct val="50000"/>
              </a:spcBef>
              <a:buNone/>
            </a:pPr>
            <a:r>
              <a:rPr lang="en-US" altLang="en-US" sz="900" dirty="0">
                <a:latin typeface="+mn-lt"/>
              </a:rPr>
              <a:t>Denver MCF, ANM (D01)</a:t>
            </a:r>
          </a:p>
          <a:p>
            <a:pPr marL="0" indent="0" eaLnBrk="1" hangingPunct="1">
              <a:spcBef>
                <a:spcPct val="50000"/>
              </a:spcBef>
              <a:buNone/>
            </a:pPr>
            <a:r>
              <a:rPr lang="en-US" altLang="en-US" sz="900" dirty="0">
                <a:latin typeface="+mn-lt"/>
              </a:rPr>
              <a:t>New York, AEA (N90)</a:t>
            </a:r>
          </a:p>
        </p:txBody>
      </p:sp>
      <p:sp>
        <p:nvSpPr>
          <p:cNvPr id="25613" name="TextBox 9"/>
          <p:cNvSpPr txBox="1">
            <a:spLocks noChangeArrowheads="1"/>
          </p:cNvSpPr>
          <p:nvPr/>
        </p:nvSpPr>
        <p:spPr bwMode="auto">
          <a:xfrm>
            <a:off x="5676900" y="1647825"/>
            <a:ext cx="179889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7150" indent="-57150"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indent="0" eaLnBrk="1" hangingPunct="1">
              <a:spcBef>
                <a:spcPct val="50000"/>
              </a:spcBef>
              <a:buNone/>
            </a:pPr>
            <a:r>
              <a:rPr lang="en-US" altLang="en-US" sz="900" dirty="0">
                <a:latin typeface="+mn-lt"/>
              </a:rPr>
              <a:t>Dallas/Fort Worth MCF ASW (D10)</a:t>
            </a:r>
          </a:p>
          <a:p>
            <a:pPr marL="0" indent="0" eaLnBrk="1" hangingPunct="1">
              <a:spcBef>
                <a:spcPct val="50000"/>
              </a:spcBef>
              <a:buNone/>
            </a:pPr>
            <a:r>
              <a:rPr lang="en-US" altLang="en-US" sz="900" dirty="0">
                <a:latin typeface="+mn-lt"/>
              </a:rPr>
              <a:t>Orlando, ASO (MCO)</a:t>
            </a:r>
          </a:p>
          <a:p>
            <a:pPr marL="0" indent="0" eaLnBrk="1" hangingPunct="1">
              <a:spcBef>
                <a:spcPct val="50000"/>
              </a:spcBef>
              <a:buNone/>
            </a:pPr>
            <a:r>
              <a:rPr lang="en-US" altLang="en-US" sz="900" dirty="0">
                <a:latin typeface="+mn-lt"/>
              </a:rPr>
              <a:t>Memphis, ASO (MEM)</a:t>
            </a:r>
          </a:p>
          <a:p>
            <a:pPr marL="0" indent="0" eaLnBrk="1" hangingPunct="1">
              <a:spcBef>
                <a:spcPct val="50000"/>
              </a:spcBef>
              <a:buNone/>
            </a:pPr>
            <a:r>
              <a:rPr lang="en-US" altLang="en-US" sz="900" dirty="0">
                <a:latin typeface="+mn-lt"/>
              </a:rPr>
              <a:t>Detroit/Wayne, AGL (DTW)</a:t>
            </a:r>
          </a:p>
          <a:p>
            <a:pPr marL="0" indent="0" eaLnBrk="1" hangingPunct="1">
              <a:spcBef>
                <a:spcPct val="50000"/>
              </a:spcBef>
              <a:buNone/>
            </a:pPr>
            <a:r>
              <a:rPr lang="en-US" altLang="en-US" sz="900" dirty="0">
                <a:latin typeface="+mn-lt"/>
              </a:rPr>
              <a:t>Cincinnati, ASO (CVG)</a:t>
            </a:r>
          </a:p>
          <a:p>
            <a:pPr marL="0" indent="0" eaLnBrk="1" hangingPunct="1">
              <a:spcBef>
                <a:spcPct val="50000"/>
              </a:spcBef>
              <a:buNone/>
            </a:pPr>
            <a:r>
              <a:rPr lang="en-US" altLang="en-US" sz="900" dirty="0">
                <a:latin typeface="+mn-lt"/>
              </a:rPr>
              <a:t>Pittsburgh, AEA (PIT)</a:t>
            </a:r>
          </a:p>
          <a:p>
            <a:pPr marL="0" indent="0" eaLnBrk="1" hangingPunct="1">
              <a:spcBef>
                <a:spcPct val="50000"/>
              </a:spcBef>
              <a:buNone/>
            </a:pPr>
            <a:r>
              <a:rPr lang="en-US" altLang="en-US" sz="900" dirty="0">
                <a:latin typeface="+mn-lt"/>
              </a:rPr>
              <a:t>Phoenix, AWP (P50)</a:t>
            </a:r>
          </a:p>
          <a:p>
            <a:pPr marL="0" indent="0" eaLnBrk="1" hangingPunct="1">
              <a:spcBef>
                <a:spcPct val="50000"/>
              </a:spcBef>
              <a:buNone/>
            </a:pPr>
            <a:r>
              <a:rPr lang="en-US" altLang="en-US" sz="900" dirty="0">
                <a:latin typeface="+mn-lt"/>
              </a:rPr>
              <a:t>Philadelphia, AEA (PHL)</a:t>
            </a:r>
          </a:p>
          <a:p>
            <a:pPr marL="0" indent="0" eaLnBrk="1" hangingPunct="1">
              <a:spcBef>
                <a:spcPct val="50000"/>
              </a:spcBef>
              <a:buNone/>
            </a:pPr>
            <a:r>
              <a:rPr lang="en-US" altLang="en-US" sz="900" dirty="0">
                <a:latin typeface="+mn-lt"/>
              </a:rPr>
              <a:t>Salt Lake City, ANM (S56)</a:t>
            </a:r>
          </a:p>
          <a:p>
            <a:pPr marL="0" indent="0" eaLnBrk="1" hangingPunct="1">
              <a:spcBef>
                <a:spcPct val="50000"/>
              </a:spcBef>
              <a:buNone/>
            </a:pPr>
            <a:r>
              <a:rPr lang="en-US" altLang="en-US" sz="900" dirty="0">
                <a:latin typeface="+mn-lt"/>
              </a:rPr>
              <a:t>Cleveland, AGL (CLE)</a:t>
            </a:r>
          </a:p>
          <a:p>
            <a:pPr marL="0" indent="0" eaLnBrk="1" hangingPunct="1">
              <a:spcBef>
                <a:spcPct val="50000"/>
              </a:spcBef>
              <a:buNone/>
            </a:pPr>
            <a:r>
              <a:rPr lang="en-US" altLang="en-US" sz="900" dirty="0">
                <a:latin typeface="+mn-lt"/>
              </a:rPr>
              <a:t>Tulsa, ASW (TUL)</a:t>
            </a:r>
          </a:p>
        </p:txBody>
      </p:sp>
      <p:sp>
        <p:nvSpPr>
          <p:cNvPr id="25614" name="TextBox 10"/>
          <p:cNvSpPr txBox="1">
            <a:spLocks noChangeArrowheads="1"/>
          </p:cNvSpPr>
          <p:nvPr/>
        </p:nvSpPr>
        <p:spPr bwMode="auto">
          <a:xfrm>
            <a:off x="7508875" y="1647825"/>
            <a:ext cx="1499128" cy="251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7150" indent="-57150"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indent="0" eaLnBrk="1" hangingPunct="1">
              <a:spcBef>
                <a:spcPct val="50000"/>
              </a:spcBef>
              <a:buNone/>
            </a:pPr>
            <a:r>
              <a:rPr lang="en-US" altLang="en-US" sz="900" dirty="0">
                <a:latin typeface="+mn-lt"/>
              </a:rPr>
              <a:t>New Orleans, ASW (MSY)</a:t>
            </a:r>
          </a:p>
          <a:p>
            <a:pPr marL="0" indent="0" eaLnBrk="1" hangingPunct="1">
              <a:spcBef>
                <a:spcPct val="50000"/>
              </a:spcBef>
              <a:buNone/>
            </a:pPr>
            <a:r>
              <a:rPr lang="en-US" altLang="en-US" sz="900" dirty="0">
                <a:latin typeface="+mn-lt"/>
              </a:rPr>
              <a:t>Las Vegas, AWP (LAS)</a:t>
            </a:r>
          </a:p>
          <a:p>
            <a:pPr marL="0" indent="0" eaLnBrk="1" hangingPunct="1">
              <a:spcBef>
                <a:spcPct val="50000"/>
              </a:spcBef>
              <a:buNone/>
            </a:pPr>
            <a:r>
              <a:rPr lang="en-US" altLang="en-US" sz="900" dirty="0">
                <a:latin typeface="+mn-lt"/>
              </a:rPr>
              <a:t>Nashville, ASO (BNA)</a:t>
            </a:r>
          </a:p>
          <a:p>
            <a:pPr marL="0" indent="0" eaLnBrk="1" hangingPunct="1">
              <a:spcBef>
                <a:spcPct val="50000"/>
              </a:spcBef>
              <a:buNone/>
            </a:pPr>
            <a:r>
              <a:rPr lang="en-US" altLang="en-US" sz="900" dirty="0">
                <a:latin typeface="+mn-lt"/>
              </a:rPr>
              <a:t>Indianapolis, AGL (IND)</a:t>
            </a:r>
          </a:p>
          <a:p>
            <a:pPr marL="0" indent="0" eaLnBrk="1" hangingPunct="1">
              <a:spcBef>
                <a:spcPct val="50000"/>
              </a:spcBef>
              <a:buNone/>
            </a:pPr>
            <a:r>
              <a:rPr lang="en-US" altLang="en-US" sz="900" dirty="0">
                <a:latin typeface="+mn-lt"/>
              </a:rPr>
              <a:t>Oklahoma City, ASW (OKC)</a:t>
            </a:r>
          </a:p>
          <a:p>
            <a:pPr marL="0" indent="0" eaLnBrk="1" hangingPunct="1">
              <a:spcBef>
                <a:spcPct val="50000"/>
              </a:spcBef>
              <a:buNone/>
            </a:pPr>
            <a:r>
              <a:rPr lang="en-US" altLang="en-US" sz="900" dirty="0">
                <a:latin typeface="+mn-lt"/>
              </a:rPr>
              <a:t>Wichita, ACE  (ICT)</a:t>
            </a:r>
          </a:p>
          <a:p>
            <a:pPr marL="0" indent="0" eaLnBrk="1" hangingPunct="1">
              <a:spcBef>
                <a:spcPct val="50000"/>
              </a:spcBef>
              <a:buNone/>
            </a:pPr>
            <a:r>
              <a:rPr lang="en-US" altLang="en-US" sz="900" dirty="0">
                <a:latin typeface="+mn-lt"/>
              </a:rPr>
              <a:t>Louisville, ASO (SDF)</a:t>
            </a:r>
          </a:p>
          <a:p>
            <a:pPr marL="0" indent="0" eaLnBrk="1" hangingPunct="1">
              <a:spcBef>
                <a:spcPct val="50000"/>
              </a:spcBef>
              <a:buNone/>
            </a:pPr>
            <a:r>
              <a:rPr lang="en-US" altLang="en-US" sz="900" dirty="0">
                <a:latin typeface="+mn-lt"/>
              </a:rPr>
              <a:t>Columbus, AGL (CMH)</a:t>
            </a:r>
          </a:p>
          <a:p>
            <a:pPr marL="0" indent="0" eaLnBrk="1" hangingPunct="1">
              <a:spcBef>
                <a:spcPct val="50000"/>
              </a:spcBef>
              <a:buNone/>
            </a:pPr>
            <a:r>
              <a:rPr lang="en-US" altLang="en-US" sz="900" dirty="0" smtClean="0">
                <a:latin typeface="+mn-lt"/>
              </a:rPr>
              <a:t>Atlanta, ASO (ATL)</a:t>
            </a:r>
            <a:endParaRPr lang="en-US" altLang="en-US" sz="900" dirty="0">
              <a:latin typeface="+mn-lt"/>
            </a:endParaRPr>
          </a:p>
          <a:p>
            <a:pPr marL="0" indent="0" eaLnBrk="1" hangingPunct="1">
              <a:spcBef>
                <a:spcPct val="50000"/>
              </a:spcBef>
              <a:buNone/>
            </a:pPr>
            <a:r>
              <a:rPr lang="en-US" altLang="en-US" sz="900" dirty="0">
                <a:latin typeface="+mn-lt"/>
              </a:rPr>
              <a:t>Raleigh-Durham, ASO (RDU)</a:t>
            </a:r>
          </a:p>
          <a:p>
            <a:pPr marL="0" indent="0" eaLnBrk="1" hangingPunct="1">
              <a:spcBef>
                <a:spcPct val="50000"/>
              </a:spcBef>
              <a:buNone/>
            </a:pPr>
            <a:r>
              <a:rPr lang="en-US" altLang="en-US" sz="900" dirty="0">
                <a:latin typeface="+mn-lt"/>
              </a:rPr>
              <a:t>San Juan, ASO (SJU</a:t>
            </a:r>
            <a:r>
              <a:rPr lang="en-US" altLang="en-US" sz="900" dirty="0" smtClean="0">
                <a:latin typeface="+mn-lt"/>
              </a:rPr>
              <a:t>)</a:t>
            </a:r>
          </a:p>
          <a:p>
            <a:pPr marL="0" indent="0" eaLnBrk="1" hangingPunct="1">
              <a:spcBef>
                <a:spcPct val="50000"/>
              </a:spcBef>
              <a:buNone/>
            </a:pPr>
            <a:r>
              <a:rPr lang="en-US" altLang="en-US" sz="900" dirty="0" smtClean="0">
                <a:latin typeface="+mn-lt"/>
              </a:rPr>
              <a:t>Northern Cal, AWP (NCT)</a:t>
            </a:r>
            <a:endParaRPr lang="en-US" altLang="en-US" sz="900" dirty="0">
              <a:latin typeface="+mn-lt"/>
            </a:endParaRPr>
          </a:p>
        </p:txBody>
      </p:sp>
      <p:sp>
        <p:nvSpPr>
          <p:cNvPr id="25615" name="TextBox 11"/>
          <p:cNvSpPr txBox="1">
            <a:spLocks noChangeArrowheads="1"/>
          </p:cNvSpPr>
          <p:nvPr/>
        </p:nvSpPr>
        <p:spPr bwMode="auto">
          <a:xfrm>
            <a:off x="4991100" y="1371600"/>
            <a:ext cx="21427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buNone/>
            </a:pPr>
            <a:r>
              <a:rPr lang="en-US" altLang="en-US" sz="1400" b="1" u="sng" dirty="0">
                <a:latin typeface="+mn-lt"/>
              </a:rPr>
              <a:t>Terminal Areas with </a:t>
            </a:r>
            <a:r>
              <a:rPr lang="en-US" altLang="en-US" sz="1400" b="1" u="sng" dirty="0" smtClean="0">
                <a:latin typeface="+mn-lt"/>
              </a:rPr>
              <a:t>ITWS:</a:t>
            </a:r>
            <a:endParaRPr lang="en-US" altLang="en-US" sz="1400" b="1" u="sng" dirty="0">
              <a:latin typeface="+mn-lt"/>
            </a:endParaRPr>
          </a:p>
        </p:txBody>
      </p:sp>
      <p:sp>
        <p:nvSpPr>
          <p:cNvPr id="12" name="TextBox 10"/>
          <p:cNvSpPr txBox="1">
            <a:spLocks noChangeArrowheads="1"/>
          </p:cNvSpPr>
          <p:nvPr/>
        </p:nvSpPr>
        <p:spPr bwMode="auto">
          <a:xfrm>
            <a:off x="192088" y="1544077"/>
            <a:ext cx="38084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 indent="-57150"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indent="0" eaLnBrk="1" hangingPunct="1">
              <a:spcBef>
                <a:spcPct val="50000"/>
              </a:spcBef>
              <a:buNone/>
              <a:defRPr/>
            </a:pPr>
            <a:r>
              <a:rPr lang="en-US" sz="1200" b="1" dirty="0" smtClean="0">
                <a:latin typeface="+mn-lt"/>
              </a:rPr>
              <a:t>ITWS provides data to consumers externally via SWIM in Industry Standard XML format</a:t>
            </a:r>
          </a:p>
          <a:p>
            <a:pPr marL="0" indent="0" eaLnBrk="1" hangingPunct="1">
              <a:spcBef>
                <a:spcPct val="50000"/>
              </a:spcBef>
              <a:buNone/>
              <a:defRPr/>
            </a:pPr>
            <a:r>
              <a:rPr lang="en-US" sz="1200" b="1" dirty="0" smtClean="0">
                <a:latin typeface="+mn-lt"/>
              </a:rPr>
              <a:t>ITWS processing capability will be subsumed by </a:t>
            </a:r>
            <a:r>
              <a:rPr lang="en-US" sz="1200" b="1" dirty="0" err="1" smtClean="0">
                <a:latin typeface="+mn-lt"/>
              </a:rPr>
              <a:t>NextGen</a:t>
            </a:r>
            <a:r>
              <a:rPr lang="en-US" sz="1200" b="1" dirty="0" smtClean="0">
                <a:latin typeface="+mn-lt"/>
              </a:rPr>
              <a:t> Weather Processor (NWP) in 2017 timeframe</a:t>
            </a:r>
          </a:p>
          <a:p>
            <a:pPr marL="0" indent="0" eaLnBrk="1" hangingPunct="1">
              <a:spcBef>
                <a:spcPct val="50000"/>
              </a:spcBef>
              <a:buNone/>
              <a:defRPr/>
            </a:pPr>
            <a:r>
              <a:rPr lang="en-US" sz="1200" b="1" dirty="0" smtClean="0">
                <a:latin typeface="+mn-lt"/>
              </a:rPr>
              <a:t>ITWS publishing capability will be subsumed by Common Support Services – Weather (CSS-</a:t>
            </a:r>
            <a:r>
              <a:rPr lang="en-US" sz="1200" b="1" dirty="0" err="1" smtClean="0">
                <a:latin typeface="+mn-lt"/>
              </a:rPr>
              <a:t>Wx</a:t>
            </a:r>
            <a:r>
              <a:rPr lang="en-US" sz="1200" b="1" dirty="0" smtClean="0">
                <a:latin typeface="+mn-lt"/>
              </a:rPr>
              <a:t>) in OGC formats in 2017 timeframe</a:t>
            </a:r>
          </a:p>
        </p:txBody>
      </p:sp>
      <p:sp>
        <p:nvSpPr>
          <p:cNvPr id="13" name="Slide Number Placeholder 1"/>
          <p:cNvSpPr txBox="1">
            <a:spLocks/>
          </p:cNvSpPr>
          <p:nvPr/>
        </p:nvSpPr>
        <p:spPr>
          <a:xfrm>
            <a:off x="35052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1200" smtClean="0"/>
              <a:pPr/>
              <a:t>19</a:t>
            </a:fld>
            <a:endParaRPr lang="en-US" sz="1200" dirty="0"/>
          </a:p>
        </p:txBody>
      </p:sp>
    </p:spTree>
    <p:extLst>
      <p:ext uri="{BB962C8B-B14F-4D97-AF65-F5344CB8AC3E}">
        <p14:creationId xmlns:p14="http://schemas.microsoft.com/office/powerpoint/2010/main" val="644574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35052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1200" smtClean="0"/>
              <a:pPr/>
              <a:t>2</a:t>
            </a:fld>
            <a:endParaRPr lang="en-US" sz="1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3909"/>
            <a:ext cx="9144002" cy="6216474"/>
          </a:xfrm>
          <a:prstGeom prst="rect">
            <a:avLst/>
          </a:prstGeom>
        </p:spPr>
      </p:pic>
      <p:sp>
        <p:nvSpPr>
          <p:cNvPr id="6" name="Text Box 34"/>
          <p:cNvSpPr txBox="1">
            <a:spLocks noChangeArrowheads="1"/>
          </p:cNvSpPr>
          <p:nvPr/>
        </p:nvSpPr>
        <p:spPr bwMode="white">
          <a:xfrm>
            <a:off x="901402" y="558715"/>
            <a:ext cx="271219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r" eaLnBrk="1" fontAlgn="auto" hangingPunct="1">
              <a:spcBef>
                <a:spcPct val="50000"/>
              </a:spcBef>
              <a:spcAft>
                <a:spcPts val="0"/>
              </a:spcAft>
              <a:buClr>
                <a:srgbClr val="C0504D"/>
              </a:buClr>
              <a:buFont typeface="Wingdings" pitchFamily="2" charset="2"/>
              <a:buNone/>
            </a:pPr>
            <a:r>
              <a:rPr lang="en-US" sz="1600" b="1" dirty="0">
                <a:solidFill>
                  <a:srgbClr val="1D2F68"/>
                </a:solidFill>
                <a:latin typeface="Arial" charset="0"/>
                <a:cs typeface="Arial" charset="0"/>
              </a:rPr>
              <a:t>Legacy System</a:t>
            </a:r>
          </a:p>
        </p:txBody>
      </p:sp>
      <p:sp>
        <p:nvSpPr>
          <p:cNvPr id="7" name="Text Box 38"/>
          <p:cNvSpPr txBox="1">
            <a:spLocks noChangeArrowheads="1"/>
          </p:cNvSpPr>
          <p:nvPr/>
        </p:nvSpPr>
        <p:spPr bwMode="white">
          <a:xfrm>
            <a:off x="5109851" y="560303"/>
            <a:ext cx="2219325"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fontAlgn="auto" hangingPunct="1">
              <a:spcBef>
                <a:spcPct val="50000"/>
              </a:spcBef>
              <a:spcAft>
                <a:spcPts val="0"/>
              </a:spcAft>
              <a:buClr>
                <a:srgbClr val="C0504D"/>
              </a:buClr>
              <a:buFont typeface="Wingdings" pitchFamily="2" charset="2"/>
              <a:buNone/>
            </a:pPr>
            <a:r>
              <a:rPr lang="en-US" sz="1600" b="1" dirty="0">
                <a:solidFill>
                  <a:srgbClr val="1D2F68"/>
                </a:solidFill>
                <a:latin typeface="Arial" charset="0"/>
                <a:cs typeface="Arial" charset="0"/>
              </a:rPr>
              <a:t>NextGen</a:t>
            </a:r>
          </a:p>
        </p:txBody>
      </p:sp>
      <p:sp>
        <p:nvSpPr>
          <p:cNvPr id="8" name="Text Box 41"/>
          <p:cNvSpPr txBox="1">
            <a:spLocks noChangeArrowheads="1"/>
          </p:cNvSpPr>
          <p:nvPr/>
        </p:nvSpPr>
        <p:spPr bwMode="white">
          <a:xfrm>
            <a:off x="2863" y="939121"/>
            <a:ext cx="3698875" cy="185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fontAlgn="auto" hangingPunct="1">
              <a:lnSpc>
                <a:spcPct val="120000"/>
              </a:lnSpc>
              <a:spcBef>
                <a:spcPts val="0"/>
              </a:spcBef>
              <a:spcAft>
                <a:spcPts val="0"/>
              </a:spcAft>
              <a:buClr>
                <a:srgbClr val="C0504D"/>
              </a:buClr>
              <a:buFont typeface="Wingdings" charset="0"/>
              <a:buNone/>
              <a:defRPr/>
            </a:pPr>
            <a:r>
              <a:rPr lang="en-US" sz="1200" b="1" dirty="0" smtClean="0">
                <a:solidFill>
                  <a:prstClr val="black"/>
                </a:solidFill>
                <a:latin typeface="Arial" charset="0"/>
                <a:cs typeface="Arial" charset="0"/>
              </a:rPr>
              <a:t>Radar</a:t>
            </a:r>
          </a:p>
          <a:p>
            <a:pPr algn="r" eaLnBrk="1" fontAlgn="auto" hangingPunct="1">
              <a:lnSpc>
                <a:spcPct val="120000"/>
              </a:lnSpc>
              <a:spcBef>
                <a:spcPts val="0"/>
              </a:spcBef>
              <a:spcAft>
                <a:spcPts val="0"/>
              </a:spcAft>
              <a:buClr>
                <a:srgbClr val="C0504D"/>
              </a:buClr>
              <a:defRPr/>
            </a:pPr>
            <a:r>
              <a:rPr lang="en-US" sz="1200" b="1" dirty="0" smtClean="0">
                <a:solidFill>
                  <a:prstClr val="black"/>
                </a:solidFill>
                <a:latin typeface="Arial" charset="0"/>
                <a:cs typeface="Arial" charset="0"/>
              </a:rPr>
              <a:t>Inefficient Routes</a:t>
            </a:r>
          </a:p>
          <a:p>
            <a:pPr algn="r" eaLnBrk="1" fontAlgn="auto" hangingPunct="1">
              <a:lnSpc>
                <a:spcPct val="120000"/>
              </a:lnSpc>
              <a:spcBef>
                <a:spcPts val="0"/>
              </a:spcBef>
              <a:spcAft>
                <a:spcPts val="0"/>
              </a:spcAft>
              <a:buClr>
                <a:srgbClr val="C0504D"/>
              </a:buClr>
              <a:buFont typeface="Wingdings" charset="0"/>
              <a:buNone/>
              <a:defRPr/>
            </a:pPr>
            <a:r>
              <a:rPr lang="en-US" sz="1200" b="1" dirty="0" smtClean="0">
                <a:solidFill>
                  <a:prstClr val="black"/>
                </a:solidFill>
                <a:latin typeface="Arial" charset="0"/>
                <a:cs typeface="Arial" charset="0"/>
              </a:rPr>
              <a:t> Voice Communications</a:t>
            </a:r>
          </a:p>
          <a:p>
            <a:pPr algn="r" eaLnBrk="1" fontAlgn="auto" hangingPunct="1">
              <a:lnSpc>
                <a:spcPct val="120000"/>
              </a:lnSpc>
              <a:spcBef>
                <a:spcPts val="0"/>
              </a:spcBef>
              <a:spcAft>
                <a:spcPts val="0"/>
              </a:spcAft>
              <a:buClr>
                <a:srgbClr val="C0504D"/>
              </a:buClr>
              <a:buFont typeface="Wingdings" charset="0"/>
              <a:buNone/>
              <a:defRPr/>
            </a:pPr>
            <a:r>
              <a:rPr lang="en-US" sz="1200" b="1" dirty="0" smtClean="0">
                <a:solidFill>
                  <a:prstClr val="black"/>
                </a:solidFill>
                <a:latin typeface="Arial" charset="0"/>
                <a:cs typeface="Arial" charset="0"/>
              </a:rPr>
              <a:t>Disparate Information </a:t>
            </a:r>
          </a:p>
          <a:p>
            <a:pPr algn="r" eaLnBrk="1" fontAlgn="auto" hangingPunct="1">
              <a:lnSpc>
                <a:spcPct val="120000"/>
              </a:lnSpc>
              <a:spcBef>
                <a:spcPts val="0"/>
              </a:spcBef>
              <a:spcAft>
                <a:spcPts val="0"/>
              </a:spcAft>
              <a:buClr>
                <a:srgbClr val="C0504D"/>
              </a:buClr>
              <a:buFont typeface="Wingdings" charset="0"/>
              <a:buNone/>
              <a:defRPr/>
            </a:pPr>
            <a:r>
              <a:rPr lang="en-US" sz="1200" b="1" dirty="0" smtClean="0">
                <a:solidFill>
                  <a:prstClr val="black"/>
                </a:solidFill>
                <a:latin typeface="Arial" charset="0"/>
                <a:cs typeface="Arial" charset="0"/>
              </a:rPr>
              <a:t>Fragmented  Weather Forecasting</a:t>
            </a:r>
          </a:p>
          <a:p>
            <a:pPr algn="r" eaLnBrk="1" fontAlgn="auto" hangingPunct="1">
              <a:lnSpc>
                <a:spcPct val="120000"/>
              </a:lnSpc>
              <a:spcBef>
                <a:spcPts val="0"/>
              </a:spcBef>
              <a:spcAft>
                <a:spcPts val="0"/>
              </a:spcAft>
              <a:buClr>
                <a:srgbClr val="C0504D"/>
              </a:buClr>
              <a:buFont typeface="Wingdings" charset="0"/>
              <a:buNone/>
              <a:defRPr/>
            </a:pPr>
            <a:r>
              <a:rPr lang="en-US" sz="1200" b="1" dirty="0" smtClean="0">
                <a:solidFill>
                  <a:prstClr val="black"/>
                </a:solidFill>
                <a:latin typeface="Arial" charset="0"/>
                <a:cs typeface="Arial" charset="0"/>
              </a:rPr>
              <a:t>Weather Restricted Visibility</a:t>
            </a:r>
          </a:p>
          <a:p>
            <a:pPr algn="r" eaLnBrk="1" fontAlgn="auto" hangingPunct="1">
              <a:lnSpc>
                <a:spcPct val="120000"/>
              </a:lnSpc>
              <a:spcBef>
                <a:spcPts val="0"/>
              </a:spcBef>
              <a:spcAft>
                <a:spcPts val="0"/>
              </a:spcAft>
              <a:buClr>
                <a:srgbClr val="C0504D"/>
              </a:buClr>
              <a:buFont typeface="Wingdings" charset="0"/>
              <a:buNone/>
              <a:defRPr/>
            </a:pPr>
            <a:r>
              <a:rPr lang="en-US" sz="1200" b="1" dirty="0" smtClean="0">
                <a:solidFill>
                  <a:prstClr val="black"/>
                </a:solidFill>
                <a:latin typeface="Arial" charset="0"/>
                <a:cs typeface="Arial" charset="0"/>
              </a:rPr>
              <a:t>Forensic Safety Systems</a:t>
            </a:r>
          </a:p>
          <a:p>
            <a:pPr algn="r" eaLnBrk="1" fontAlgn="auto" hangingPunct="1">
              <a:lnSpc>
                <a:spcPct val="120000"/>
              </a:lnSpc>
              <a:spcBef>
                <a:spcPts val="0"/>
              </a:spcBef>
              <a:spcAft>
                <a:spcPts val="0"/>
              </a:spcAft>
              <a:buClr>
                <a:srgbClr val="C0504D"/>
              </a:buClr>
              <a:buFont typeface="Wingdings" charset="0"/>
              <a:buNone/>
              <a:defRPr/>
            </a:pPr>
            <a:r>
              <a:rPr lang="en-US" sz="1200" b="1" dirty="0" smtClean="0">
                <a:solidFill>
                  <a:prstClr val="black"/>
                </a:solidFill>
                <a:latin typeface="Arial" charset="0"/>
                <a:cs typeface="Arial" charset="0"/>
              </a:rPr>
              <a:t>Nationwide Focus</a:t>
            </a:r>
          </a:p>
        </p:txBody>
      </p:sp>
      <p:sp>
        <p:nvSpPr>
          <p:cNvPr id="9" name="Text Box 42"/>
          <p:cNvSpPr txBox="1">
            <a:spLocks noChangeArrowheads="1"/>
          </p:cNvSpPr>
          <p:nvPr/>
        </p:nvSpPr>
        <p:spPr bwMode="white">
          <a:xfrm>
            <a:off x="5082863" y="939121"/>
            <a:ext cx="3560763" cy="185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auto" hangingPunct="1">
              <a:lnSpc>
                <a:spcPct val="120000"/>
              </a:lnSpc>
              <a:spcBef>
                <a:spcPts val="0"/>
              </a:spcBef>
              <a:spcAft>
                <a:spcPts val="0"/>
              </a:spcAft>
              <a:buClr>
                <a:srgbClr val="C0504D"/>
              </a:buClr>
              <a:buFont typeface="Wingdings" charset="0"/>
              <a:buNone/>
              <a:defRPr/>
            </a:pPr>
            <a:r>
              <a:rPr lang="en-US" sz="1200" b="1" dirty="0" smtClean="0">
                <a:solidFill>
                  <a:prstClr val="black"/>
                </a:solidFill>
                <a:latin typeface="Arial" charset="0"/>
                <a:cs typeface="Arial" charset="0"/>
              </a:rPr>
              <a:t>Satellite</a:t>
            </a:r>
          </a:p>
          <a:p>
            <a:pPr eaLnBrk="1" fontAlgn="auto" hangingPunct="1">
              <a:lnSpc>
                <a:spcPct val="120000"/>
              </a:lnSpc>
              <a:spcBef>
                <a:spcPts val="0"/>
              </a:spcBef>
              <a:spcAft>
                <a:spcPts val="0"/>
              </a:spcAft>
              <a:buClr>
                <a:srgbClr val="C0504D"/>
              </a:buClr>
              <a:defRPr/>
            </a:pPr>
            <a:r>
              <a:rPr lang="en-US" sz="1200" b="1" dirty="0" smtClean="0">
                <a:solidFill>
                  <a:prstClr val="black"/>
                </a:solidFill>
                <a:latin typeface="Arial" charset="0"/>
                <a:cs typeface="Arial" charset="0"/>
              </a:rPr>
              <a:t>Performance Based Navigation (fuel savings)</a:t>
            </a:r>
          </a:p>
          <a:p>
            <a:pPr eaLnBrk="1" fontAlgn="auto" hangingPunct="1">
              <a:lnSpc>
                <a:spcPct val="120000"/>
              </a:lnSpc>
              <a:spcBef>
                <a:spcPts val="0"/>
              </a:spcBef>
              <a:spcAft>
                <a:spcPts val="0"/>
              </a:spcAft>
              <a:buClr>
                <a:srgbClr val="C0504D"/>
              </a:buClr>
              <a:buFont typeface="Wingdings" charset="0"/>
              <a:buNone/>
              <a:defRPr/>
            </a:pPr>
            <a:r>
              <a:rPr lang="en-US" sz="1200" b="1" dirty="0" smtClean="0">
                <a:solidFill>
                  <a:prstClr val="black"/>
                </a:solidFill>
                <a:latin typeface="Arial" charset="0"/>
                <a:cs typeface="Arial" charset="0"/>
              </a:rPr>
              <a:t>Voice &amp; Digital Communications</a:t>
            </a:r>
          </a:p>
          <a:p>
            <a:pPr eaLnBrk="1" fontAlgn="auto" hangingPunct="1">
              <a:lnSpc>
                <a:spcPct val="120000"/>
              </a:lnSpc>
              <a:spcBef>
                <a:spcPts val="0"/>
              </a:spcBef>
              <a:spcAft>
                <a:spcPts val="0"/>
              </a:spcAft>
              <a:buClr>
                <a:srgbClr val="C0504D"/>
              </a:buClr>
              <a:buFont typeface="Wingdings" charset="0"/>
              <a:buNone/>
              <a:defRPr/>
            </a:pPr>
            <a:r>
              <a:rPr lang="en-US" sz="1200" b="1" dirty="0" smtClean="0">
                <a:solidFill>
                  <a:prstClr val="black"/>
                </a:solidFill>
                <a:latin typeface="Arial" charset="0"/>
                <a:cs typeface="Arial" charset="0"/>
              </a:rPr>
              <a:t>Automated Decision Support Tools</a:t>
            </a:r>
          </a:p>
          <a:p>
            <a:pPr eaLnBrk="1" fontAlgn="auto" hangingPunct="1">
              <a:lnSpc>
                <a:spcPct val="120000"/>
              </a:lnSpc>
              <a:spcBef>
                <a:spcPts val="0"/>
              </a:spcBef>
              <a:spcAft>
                <a:spcPts val="0"/>
              </a:spcAft>
              <a:buClr>
                <a:srgbClr val="C0504D"/>
              </a:buClr>
              <a:buFont typeface="Wingdings" charset="0"/>
              <a:buNone/>
              <a:defRPr/>
            </a:pPr>
            <a:r>
              <a:rPr lang="en-US" sz="1200" b="1" dirty="0" smtClean="0">
                <a:solidFill>
                  <a:prstClr val="black"/>
                </a:solidFill>
                <a:latin typeface="Arial" charset="0"/>
                <a:cs typeface="Arial" charset="0"/>
              </a:rPr>
              <a:t>Integrated Weather Information</a:t>
            </a:r>
          </a:p>
          <a:p>
            <a:pPr eaLnBrk="1" fontAlgn="auto" hangingPunct="1">
              <a:lnSpc>
                <a:spcPct val="120000"/>
              </a:lnSpc>
              <a:spcBef>
                <a:spcPts val="0"/>
              </a:spcBef>
              <a:spcAft>
                <a:spcPts val="0"/>
              </a:spcAft>
              <a:buClr>
                <a:srgbClr val="C0504D"/>
              </a:buClr>
              <a:buFont typeface="Wingdings" charset="0"/>
              <a:buNone/>
              <a:defRPr/>
            </a:pPr>
            <a:r>
              <a:rPr lang="en-US" sz="1200" b="1" dirty="0" smtClean="0">
                <a:solidFill>
                  <a:prstClr val="black"/>
                </a:solidFill>
                <a:latin typeface="Arial" charset="0"/>
                <a:cs typeface="Arial" charset="0"/>
              </a:rPr>
              <a:t>Improved Access in Low Visibility</a:t>
            </a:r>
          </a:p>
          <a:p>
            <a:pPr eaLnBrk="1" fontAlgn="auto" hangingPunct="1">
              <a:lnSpc>
                <a:spcPct val="120000"/>
              </a:lnSpc>
              <a:spcBef>
                <a:spcPts val="0"/>
              </a:spcBef>
              <a:spcAft>
                <a:spcPts val="0"/>
              </a:spcAft>
              <a:buClr>
                <a:srgbClr val="C0504D"/>
              </a:buClr>
              <a:buFont typeface="Wingdings" charset="0"/>
              <a:buNone/>
              <a:defRPr/>
            </a:pPr>
            <a:r>
              <a:rPr lang="en-US" sz="1200" b="1" dirty="0" smtClean="0">
                <a:solidFill>
                  <a:prstClr val="black"/>
                </a:solidFill>
                <a:latin typeface="Arial" charset="0"/>
                <a:cs typeface="Arial" charset="0"/>
              </a:rPr>
              <a:t>Prognostic Safety Systems</a:t>
            </a:r>
          </a:p>
          <a:p>
            <a:pPr eaLnBrk="1" fontAlgn="auto" hangingPunct="1">
              <a:lnSpc>
                <a:spcPct val="120000"/>
              </a:lnSpc>
              <a:spcBef>
                <a:spcPts val="0"/>
              </a:spcBef>
              <a:spcAft>
                <a:spcPts val="0"/>
              </a:spcAft>
              <a:buClr>
                <a:srgbClr val="C0504D"/>
              </a:buClr>
              <a:buFont typeface="Wingdings" charset="0"/>
              <a:buNone/>
              <a:defRPr/>
            </a:pPr>
            <a:r>
              <a:rPr lang="en-US" sz="1200" b="1" dirty="0" smtClean="0">
                <a:solidFill>
                  <a:prstClr val="black"/>
                </a:solidFill>
                <a:latin typeface="Arial" charset="0"/>
                <a:cs typeface="Arial" charset="0"/>
              </a:rPr>
              <a:t>Focus on Congested Metroplexes</a:t>
            </a:r>
          </a:p>
        </p:txBody>
      </p:sp>
      <p:sp>
        <p:nvSpPr>
          <p:cNvPr id="10" name="Line 15"/>
          <p:cNvSpPr>
            <a:spLocks noChangeShapeType="1"/>
          </p:cNvSpPr>
          <p:nvPr/>
        </p:nvSpPr>
        <p:spPr bwMode="auto">
          <a:xfrm>
            <a:off x="1491198" y="901615"/>
            <a:ext cx="2120900" cy="0"/>
          </a:xfrm>
          <a:prstGeom prst="line">
            <a:avLst/>
          </a:prstGeom>
          <a:noFill/>
          <a:ln w="9525">
            <a:solidFill>
              <a:schemeClr val="tx1"/>
            </a:solidFill>
            <a:round/>
            <a:headEnd/>
            <a:tailEnd/>
          </a:ln>
          <a:effectLst>
            <a:prstShdw prst="shdw17" dist="17961" dir="13500000">
              <a:srgbClr val="808080">
                <a:alpha val="74997"/>
              </a:srgbClr>
            </a:prstShdw>
          </a:effectLst>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dirty="0">
              <a:solidFill>
                <a:prstClr val="black"/>
              </a:solidFill>
              <a:latin typeface="Calibri"/>
            </a:endParaRPr>
          </a:p>
        </p:txBody>
      </p:sp>
      <p:sp>
        <p:nvSpPr>
          <p:cNvPr id="11" name="Line 16"/>
          <p:cNvSpPr>
            <a:spLocks noChangeShapeType="1"/>
          </p:cNvSpPr>
          <p:nvPr/>
        </p:nvSpPr>
        <p:spPr bwMode="auto">
          <a:xfrm>
            <a:off x="5159063" y="901615"/>
            <a:ext cx="2120900" cy="0"/>
          </a:xfrm>
          <a:prstGeom prst="line">
            <a:avLst/>
          </a:prstGeom>
          <a:noFill/>
          <a:ln w="9525">
            <a:solidFill>
              <a:schemeClr val="tx1"/>
            </a:solidFill>
            <a:round/>
            <a:headEnd/>
            <a:tailEnd/>
          </a:ln>
          <a:effectLst>
            <a:prstShdw prst="shdw17" dist="17961" dir="13500000">
              <a:srgbClr val="808080">
                <a:alpha val="74997"/>
              </a:srgbClr>
            </a:prstShdw>
          </a:effectLst>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dirty="0">
              <a:solidFill>
                <a:prstClr val="black"/>
              </a:solidFill>
              <a:latin typeface="Calibri"/>
            </a:endParaRPr>
          </a:p>
        </p:txBody>
      </p:sp>
      <p:sp>
        <p:nvSpPr>
          <p:cNvPr id="12" name="AutoShape 9"/>
          <p:cNvSpPr>
            <a:spLocks noChangeArrowheads="1"/>
          </p:cNvSpPr>
          <p:nvPr/>
        </p:nvSpPr>
        <p:spPr bwMode="auto">
          <a:xfrm>
            <a:off x="4024001" y="1048703"/>
            <a:ext cx="762000" cy="13854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8000"/>
          </a:solidFill>
          <a:ln w="9525">
            <a:solidFill>
              <a:schemeClr val="tx1"/>
            </a:solidFill>
            <a:miter lim="800000"/>
            <a:headEnd/>
            <a:tailEnd/>
          </a:ln>
        </p:spPr>
        <p:txBody>
          <a:bodyPr wrap="none" anchor="ctr"/>
          <a:lstStyle/>
          <a:p>
            <a:pPr fontAlgn="auto">
              <a:spcBef>
                <a:spcPts val="0"/>
              </a:spcBef>
              <a:spcAft>
                <a:spcPts val="0"/>
              </a:spcAft>
            </a:pPr>
            <a:endParaRPr lang="en-US" dirty="0">
              <a:solidFill>
                <a:prstClr val="black"/>
              </a:solidFill>
              <a:latin typeface="Calibri"/>
            </a:endParaRPr>
          </a:p>
        </p:txBody>
      </p:sp>
      <p:sp>
        <p:nvSpPr>
          <p:cNvPr id="13" name="AutoShape 9"/>
          <p:cNvSpPr>
            <a:spLocks noChangeArrowheads="1"/>
          </p:cNvSpPr>
          <p:nvPr/>
        </p:nvSpPr>
        <p:spPr bwMode="auto">
          <a:xfrm>
            <a:off x="4024001" y="1265665"/>
            <a:ext cx="762000" cy="13854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8000"/>
          </a:solidFill>
          <a:ln w="9525">
            <a:solidFill>
              <a:schemeClr val="tx1"/>
            </a:solidFill>
            <a:miter lim="800000"/>
            <a:headEnd/>
            <a:tailEnd/>
          </a:ln>
        </p:spPr>
        <p:txBody>
          <a:bodyPr wrap="none" anchor="ctr"/>
          <a:lstStyle/>
          <a:p>
            <a:pPr fontAlgn="auto">
              <a:spcBef>
                <a:spcPts val="0"/>
              </a:spcBef>
              <a:spcAft>
                <a:spcPts val="0"/>
              </a:spcAft>
            </a:pPr>
            <a:endParaRPr lang="en-US" dirty="0">
              <a:solidFill>
                <a:prstClr val="black"/>
              </a:solidFill>
              <a:latin typeface="Calibri"/>
            </a:endParaRPr>
          </a:p>
        </p:txBody>
      </p:sp>
      <p:sp>
        <p:nvSpPr>
          <p:cNvPr id="14" name="AutoShape 9"/>
          <p:cNvSpPr>
            <a:spLocks noChangeArrowheads="1"/>
          </p:cNvSpPr>
          <p:nvPr/>
        </p:nvSpPr>
        <p:spPr bwMode="auto">
          <a:xfrm>
            <a:off x="4024001" y="1482628"/>
            <a:ext cx="762000" cy="13854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8000"/>
          </a:solidFill>
          <a:ln w="9525">
            <a:solidFill>
              <a:schemeClr val="tx1"/>
            </a:solidFill>
            <a:miter lim="800000"/>
            <a:headEnd/>
            <a:tailEnd/>
          </a:ln>
        </p:spPr>
        <p:txBody>
          <a:bodyPr wrap="none" anchor="ctr"/>
          <a:lstStyle/>
          <a:p>
            <a:pPr fontAlgn="auto">
              <a:spcBef>
                <a:spcPts val="0"/>
              </a:spcBef>
              <a:spcAft>
                <a:spcPts val="0"/>
              </a:spcAft>
            </a:pPr>
            <a:endParaRPr lang="en-US" dirty="0">
              <a:solidFill>
                <a:prstClr val="black"/>
              </a:solidFill>
              <a:latin typeface="Calibri"/>
            </a:endParaRPr>
          </a:p>
        </p:txBody>
      </p:sp>
      <p:sp>
        <p:nvSpPr>
          <p:cNvPr id="15" name="AutoShape 9"/>
          <p:cNvSpPr>
            <a:spLocks noChangeArrowheads="1"/>
          </p:cNvSpPr>
          <p:nvPr/>
        </p:nvSpPr>
        <p:spPr bwMode="auto">
          <a:xfrm>
            <a:off x="4024001" y="1702765"/>
            <a:ext cx="762000" cy="13854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8000"/>
          </a:solidFill>
          <a:ln w="9525">
            <a:solidFill>
              <a:schemeClr val="tx1"/>
            </a:solidFill>
            <a:miter lim="800000"/>
            <a:headEnd/>
            <a:tailEnd/>
          </a:ln>
        </p:spPr>
        <p:txBody>
          <a:bodyPr wrap="none" anchor="ctr"/>
          <a:lstStyle/>
          <a:p>
            <a:pPr fontAlgn="auto">
              <a:spcBef>
                <a:spcPts val="0"/>
              </a:spcBef>
              <a:spcAft>
                <a:spcPts val="0"/>
              </a:spcAft>
            </a:pPr>
            <a:endParaRPr lang="en-US" dirty="0">
              <a:solidFill>
                <a:prstClr val="black"/>
              </a:solidFill>
              <a:latin typeface="Calibri"/>
            </a:endParaRPr>
          </a:p>
        </p:txBody>
      </p:sp>
      <p:sp>
        <p:nvSpPr>
          <p:cNvPr id="16" name="AutoShape 9"/>
          <p:cNvSpPr>
            <a:spLocks noChangeArrowheads="1"/>
          </p:cNvSpPr>
          <p:nvPr/>
        </p:nvSpPr>
        <p:spPr bwMode="auto">
          <a:xfrm>
            <a:off x="4024001" y="1926078"/>
            <a:ext cx="762000" cy="13854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8000"/>
          </a:solidFill>
          <a:ln w="9525">
            <a:solidFill>
              <a:schemeClr val="tx1"/>
            </a:solidFill>
            <a:miter lim="800000"/>
            <a:headEnd/>
            <a:tailEnd/>
          </a:ln>
        </p:spPr>
        <p:txBody>
          <a:bodyPr wrap="none" anchor="ctr"/>
          <a:lstStyle/>
          <a:p>
            <a:pPr fontAlgn="auto">
              <a:spcBef>
                <a:spcPts val="0"/>
              </a:spcBef>
              <a:spcAft>
                <a:spcPts val="0"/>
              </a:spcAft>
            </a:pPr>
            <a:endParaRPr lang="en-US" dirty="0">
              <a:solidFill>
                <a:prstClr val="black"/>
              </a:solidFill>
              <a:latin typeface="Calibri"/>
            </a:endParaRPr>
          </a:p>
        </p:txBody>
      </p:sp>
      <p:sp>
        <p:nvSpPr>
          <p:cNvPr id="17" name="AutoShape 9"/>
          <p:cNvSpPr>
            <a:spLocks noChangeArrowheads="1"/>
          </p:cNvSpPr>
          <p:nvPr/>
        </p:nvSpPr>
        <p:spPr bwMode="auto">
          <a:xfrm>
            <a:off x="4024001" y="2138807"/>
            <a:ext cx="762000" cy="13854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8000"/>
          </a:solidFill>
          <a:ln w="9525">
            <a:solidFill>
              <a:schemeClr val="tx1"/>
            </a:solidFill>
            <a:miter lim="800000"/>
            <a:headEnd/>
            <a:tailEnd/>
          </a:ln>
        </p:spPr>
        <p:txBody>
          <a:bodyPr wrap="none" anchor="ctr"/>
          <a:lstStyle/>
          <a:p>
            <a:pPr fontAlgn="auto">
              <a:spcBef>
                <a:spcPts val="0"/>
              </a:spcBef>
              <a:spcAft>
                <a:spcPts val="0"/>
              </a:spcAft>
            </a:pPr>
            <a:endParaRPr lang="en-US" dirty="0">
              <a:solidFill>
                <a:prstClr val="black"/>
              </a:solidFill>
              <a:latin typeface="Calibri"/>
            </a:endParaRPr>
          </a:p>
        </p:txBody>
      </p:sp>
      <p:sp>
        <p:nvSpPr>
          <p:cNvPr id="18" name="AutoShape 9"/>
          <p:cNvSpPr>
            <a:spLocks noChangeArrowheads="1"/>
          </p:cNvSpPr>
          <p:nvPr/>
        </p:nvSpPr>
        <p:spPr bwMode="auto">
          <a:xfrm>
            <a:off x="4022413" y="2358945"/>
            <a:ext cx="762000" cy="13854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8000"/>
          </a:solidFill>
          <a:ln w="9525">
            <a:solidFill>
              <a:schemeClr val="tx1"/>
            </a:solidFill>
            <a:miter lim="800000"/>
            <a:headEnd/>
            <a:tailEnd/>
          </a:ln>
        </p:spPr>
        <p:txBody>
          <a:bodyPr wrap="none" anchor="ctr"/>
          <a:lstStyle/>
          <a:p>
            <a:pPr fontAlgn="auto">
              <a:spcBef>
                <a:spcPts val="0"/>
              </a:spcBef>
              <a:spcAft>
                <a:spcPts val="0"/>
              </a:spcAft>
            </a:pPr>
            <a:endParaRPr lang="en-US" dirty="0">
              <a:solidFill>
                <a:prstClr val="black"/>
              </a:solidFill>
              <a:latin typeface="Calibri"/>
            </a:endParaRPr>
          </a:p>
        </p:txBody>
      </p:sp>
      <p:sp>
        <p:nvSpPr>
          <p:cNvPr id="19" name="AutoShape 9"/>
          <p:cNvSpPr>
            <a:spLocks noChangeArrowheads="1"/>
          </p:cNvSpPr>
          <p:nvPr/>
        </p:nvSpPr>
        <p:spPr bwMode="auto">
          <a:xfrm>
            <a:off x="4022413" y="2573792"/>
            <a:ext cx="762000" cy="13854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8000"/>
          </a:solidFill>
          <a:ln w="9525">
            <a:solidFill>
              <a:schemeClr val="tx1"/>
            </a:solidFill>
            <a:miter lim="800000"/>
            <a:headEnd/>
            <a:tailEnd/>
          </a:ln>
        </p:spPr>
        <p:txBody>
          <a:bodyPr wrap="none" anchor="ctr"/>
          <a:lstStyle/>
          <a:p>
            <a:pPr fontAlgn="auto">
              <a:spcBef>
                <a:spcPts val="0"/>
              </a:spcBef>
              <a:spcAft>
                <a:spcPts val="0"/>
              </a:spcAft>
            </a:pPr>
            <a:endParaRPr lang="en-US" dirty="0">
              <a:solidFill>
                <a:prstClr val="black"/>
              </a:solidFill>
              <a:latin typeface="Calibri"/>
            </a:endParaRPr>
          </a:p>
        </p:txBody>
      </p:sp>
      <p:pic>
        <p:nvPicPr>
          <p:cNvPr id="20" name="Picture 19"/>
          <p:cNvPicPr>
            <a:picLocks noChangeAspect="1"/>
          </p:cNvPicPr>
          <p:nvPr/>
        </p:nvPicPr>
        <p:blipFill>
          <a:blip r:embed="rId4"/>
          <a:stretch>
            <a:fillRect/>
          </a:stretch>
        </p:blipFill>
        <p:spPr>
          <a:xfrm>
            <a:off x="88616" y="69935"/>
            <a:ext cx="1828800" cy="403761"/>
          </a:xfrm>
          <a:prstGeom prst="rect">
            <a:avLst/>
          </a:prstGeom>
        </p:spPr>
      </p:pic>
      <p:sp>
        <p:nvSpPr>
          <p:cNvPr id="21" name="TextBox 20"/>
          <p:cNvSpPr txBox="1"/>
          <p:nvPr/>
        </p:nvSpPr>
        <p:spPr>
          <a:xfrm>
            <a:off x="1752188" y="29"/>
            <a:ext cx="5639625" cy="400110"/>
          </a:xfrm>
          <a:prstGeom prst="rect">
            <a:avLst/>
          </a:prstGeom>
          <a:noFill/>
        </p:spPr>
        <p:txBody>
          <a:bodyPr wrap="square" rtlCol="0">
            <a:spAutoFit/>
          </a:bodyPr>
          <a:lstStyle/>
          <a:p>
            <a:pPr algn="ctr" fontAlgn="auto">
              <a:spcBef>
                <a:spcPts val="0"/>
              </a:spcBef>
              <a:spcAft>
                <a:spcPts val="0"/>
              </a:spcAft>
            </a:pPr>
            <a:r>
              <a:rPr lang="en-US" sz="2000" b="1" dirty="0">
                <a:solidFill>
                  <a:srgbClr val="1D2F68"/>
                </a:solidFill>
                <a:ea typeface="ＭＳ Ｐゴシック" pitchFamily="34" charset="-128"/>
                <a:cs typeface="Arial" charset="0"/>
              </a:rPr>
              <a:t>Delivering NextGen Improvements</a:t>
            </a:r>
          </a:p>
        </p:txBody>
      </p:sp>
    </p:spTree>
    <p:extLst>
      <p:ext uri="{BB962C8B-B14F-4D97-AF65-F5344CB8AC3E}">
        <p14:creationId xmlns:p14="http://schemas.microsoft.com/office/powerpoint/2010/main" val="67984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p:cNvSpPr>
            <a:spLocks noGrp="1" noChangeArrowheads="1"/>
          </p:cNvSpPr>
          <p:nvPr>
            <p:ph type="title"/>
          </p:nvPr>
        </p:nvSpPr>
        <p:spPr>
          <a:xfrm>
            <a:off x="468903" y="152400"/>
            <a:ext cx="8229600" cy="792162"/>
          </a:xfrm>
        </p:spPr>
        <p:txBody>
          <a:bodyPr>
            <a:noAutofit/>
          </a:bodyPr>
          <a:lstStyle/>
          <a:p>
            <a:pPr fontAlgn="auto">
              <a:spcAft>
                <a:spcPts val="0"/>
              </a:spcAft>
              <a:defRPr/>
            </a:pPr>
            <a:r>
              <a:rPr lang="en-US" altLang="en-US" sz="3200" dirty="0" smtClean="0"/>
              <a:t>SWIM Flight </a:t>
            </a:r>
            <a:r>
              <a:rPr lang="en-US" altLang="en-US" sz="3200" dirty="0"/>
              <a:t>Data Publication Service (SFDPS)</a:t>
            </a:r>
          </a:p>
        </p:txBody>
      </p:sp>
      <p:sp>
        <p:nvSpPr>
          <p:cNvPr id="3" name="Content Placeholder 2"/>
          <p:cNvSpPr>
            <a:spLocks noGrp="1"/>
          </p:cNvSpPr>
          <p:nvPr>
            <p:ph idx="1"/>
          </p:nvPr>
        </p:nvSpPr>
        <p:spPr>
          <a:xfrm>
            <a:off x="457200" y="990600"/>
            <a:ext cx="8229600" cy="5135563"/>
          </a:xfrm>
        </p:spPr>
        <p:txBody>
          <a:bodyPr/>
          <a:lstStyle/>
          <a:p>
            <a:pPr marL="0" indent="0">
              <a:spcBef>
                <a:spcPts val="0"/>
              </a:spcBef>
              <a:spcAft>
                <a:spcPts val="0"/>
              </a:spcAft>
              <a:buNone/>
              <a:defRPr/>
            </a:pPr>
            <a:r>
              <a:rPr lang="en-US" sz="1600" b="0" kern="1200" dirty="0" smtClean="0"/>
              <a:t>Phase 1 - operational in 2015 – flight data, airspace data, operational data, and general information messages</a:t>
            </a:r>
          </a:p>
          <a:p>
            <a:pPr marL="0" indent="0">
              <a:spcBef>
                <a:spcPts val="0"/>
              </a:spcBef>
              <a:spcAft>
                <a:spcPts val="0"/>
              </a:spcAft>
              <a:buNone/>
              <a:defRPr/>
            </a:pPr>
            <a:endParaRPr lang="en-US" sz="1300" b="0" kern="1200" dirty="0"/>
          </a:p>
          <a:p>
            <a:pPr marL="0" indent="0" eaLnBrk="1" hangingPunct="1">
              <a:lnSpc>
                <a:spcPct val="110000"/>
              </a:lnSpc>
              <a:spcAft>
                <a:spcPts val="600"/>
              </a:spcAft>
              <a:buFont typeface="Wingdings 2" pitchFamily="18" charset="2"/>
              <a:buNone/>
              <a:defRPr/>
            </a:pPr>
            <a:r>
              <a:rPr lang="en-US" sz="1300" kern="1200" dirty="0"/>
              <a:t>SFDPS Phase 1 Services include the following:</a:t>
            </a:r>
          </a:p>
          <a:p>
            <a:pPr eaLnBrk="1" hangingPunct="1">
              <a:lnSpc>
                <a:spcPct val="90000"/>
              </a:lnSpc>
              <a:spcAft>
                <a:spcPts val="200"/>
              </a:spcAft>
              <a:buFont typeface="Arial" panose="020B0604020202020204" pitchFamily="34" charset="0"/>
              <a:buChar char="•"/>
              <a:defRPr/>
            </a:pPr>
            <a:r>
              <a:rPr lang="en-US" sz="1300" b="0" kern="1200" dirty="0"/>
              <a:t>En Route Flight Data Publication</a:t>
            </a:r>
          </a:p>
          <a:p>
            <a:pPr eaLnBrk="1" hangingPunct="1">
              <a:lnSpc>
                <a:spcPct val="90000"/>
              </a:lnSpc>
              <a:spcAft>
                <a:spcPts val="200"/>
              </a:spcAft>
              <a:buFont typeface="Arial" panose="020B0604020202020204" pitchFamily="34" charset="0"/>
              <a:buChar char="•"/>
              <a:defRPr/>
            </a:pPr>
            <a:r>
              <a:rPr lang="en-US" sz="1300" b="0" kern="1200" dirty="0"/>
              <a:t>En Route Airspace Data  Publication</a:t>
            </a:r>
          </a:p>
          <a:p>
            <a:pPr eaLnBrk="1" hangingPunct="1">
              <a:lnSpc>
                <a:spcPct val="90000"/>
              </a:lnSpc>
              <a:spcAft>
                <a:spcPts val="200"/>
              </a:spcAft>
              <a:buFont typeface="Arial" panose="020B0604020202020204" pitchFamily="34" charset="0"/>
              <a:buChar char="•"/>
              <a:defRPr/>
            </a:pPr>
            <a:r>
              <a:rPr lang="en-US" sz="1300" b="0" kern="1200" dirty="0"/>
              <a:t>En Route Operational Data Publication</a:t>
            </a:r>
          </a:p>
          <a:p>
            <a:pPr eaLnBrk="1" hangingPunct="1">
              <a:lnSpc>
                <a:spcPct val="90000"/>
              </a:lnSpc>
              <a:spcAft>
                <a:spcPts val="200"/>
              </a:spcAft>
              <a:buFont typeface="Arial" panose="020B0604020202020204" pitchFamily="34" charset="0"/>
              <a:buChar char="•"/>
              <a:defRPr/>
            </a:pPr>
            <a:r>
              <a:rPr lang="en-US" sz="1300" b="0" kern="1200" dirty="0"/>
              <a:t>En Route General Information Message </a:t>
            </a:r>
            <a:r>
              <a:rPr lang="en-US" sz="1300" b="0" kern="1200" dirty="0" smtClean="0"/>
              <a:t>Publication</a:t>
            </a:r>
          </a:p>
          <a:p>
            <a:pPr eaLnBrk="1" hangingPunct="1">
              <a:lnSpc>
                <a:spcPct val="90000"/>
              </a:lnSpc>
              <a:spcAft>
                <a:spcPts val="200"/>
              </a:spcAft>
              <a:buFont typeface="Arial" panose="020B0604020202020204" pitchFamily="34" charset="0"/>
              <a:buChar char="•"/>
              <a:defRPr/>
            </a:pPr>
            <a:r>
              <a:rPr lang="en-US" sz="1300" b="0" kern="1200" dirty="0" smtClean="0"/>
              <a:t>Services available using FIXM standard V1.x</a:t>
            </a:r>
          </a:p>
          <a:p>
            <a:pPr eaLnBrk="1" hangingPunct="1">
              <a:lnSpc>
                <a:spcPct val="90000"/>
              </a:lnSpc>
              <a:spcAft>
                <a:spcPts val="200"/>
              </a:spcAft>
              <a:buFont typeface="Arial" panose="020B0604020202020204" pitchFamily="34" charset="0"/>
              <a:buChar char="•"/>
              <a:defRPr/>
            </a:pPr>
            <a:endParaRPr lang="en-US" sz="1300" b="0" kern="1200" dirty="0" smtClean="0"/>
          </a:p>
          <a:p>
            <a:pPr eaLnBrk="1" hangingPunct="1">
              <a:lnSpc>
                <a:spcPct val="90000"/>
              </a:lnSpc>
              <a:spcAft>
                <a:spcPts val="200"/>
              </a:spcAft>
              <a:buFont typeface="Arial" panose="020B0604020202020204" pitchFamily="34" charset="0"/>
              <a:buChar char="•"/>
              <a:defRPr/>
            </a:pPr>
            <a:endParaRPr lang="en-US" sz="1300" b="0" kern="1200" dirty="0" smtClean="0"/>
          </a:p>
          <a:p>
            <a:pPr marL="0" indent="0">
              <a:lnSpc>
                <a:spcPct val="90000"/>
              </a:lnSpc>
              <a:spcAft>
                <a:spcPts val="200"/>
              </a:spcAft>
              <a:buNone/>
              <a:defRPr/>
            </a:pPr>
            <a:r>
              <a:rPr lang="en-US" sz="1300" kern="1200" dirty="0" smtClean="0"/>
              <a:t>SFDPS </a:t>
            </a:r>
            <a:r>
              <a:rPr lang="en-US" sz="1300" kern="1200" dirty="0"/>
              <a:t>Phase 2 Services include the following:</a:t>
            </a:r>
          </a:p>
          <a:p>
            <a:pPr>
              <a:lnSpc>
                <a:spcPct val="90000"/>
              </a:lnSpc>
              <a:spcAft>
                <a:spcPts val="200"/>
              </a:spcAft>
              <a:buFont typeface="Arial" panose="020B0604020202020204" pitchFamily="34" charset="0"/>
              <a:buChar char="•"/>
              <a:defRPr/>
            </a:pPr>
            <a:r>
              <a:rPr lang="en-US" sz="1300" b="0" kern="1200" dirty="0" smtClean="0"/>
              <a:t>Flow </a:t>
            </a:r>
            <a:r>
              <a:rPr lang="en-US" sz="1300" b="0" kern="1200" dirty="0"/>
              <a:t>Management Service</a:t>
            </a:r>
          </a:p>
          <a:p>
            <a:pPr>
              <a:lnSpc>
                <a:spcPct val="90000"/>
              </a:lnSpc>
              <a:spcAft>
                <a:spcPts val="200"/>
              </a:spcAft>
              <a:buFont typeface="Arial" panose="020B0604020202020204" pitchFamily="34" charset="0"/>
              <a:buChar char="•"/>
              <a:defRPr/>
            </a:pPr>
            <a:r>
              <a:rPr lang="en-US" sz="1300" b="0" kern="1200" dirty="0" smtClean="0"/>
              <a:t>Terminal </a:t>
            </a:r>
            <a:r>
              <a:rPr lang="en-US" sz="1300" b="0" kern="1200" dirty="0"/>
              <a:t>Flight Data Manager (TFDM) Service</a:t>
            </a:r>
          </a:p>
          <a:p>
            <a:pPr>
              <a:lnSpc>
                <a:spcPct val="90000"/>
              </a:lnSpc>
              <a:spcAft>
                <a:spcPts val="200"/>
              </a:spcAft>
              <a:buFont typeface="Arial" panose="020B0604020202020204" pitchFamily="34" charset="0"/>
              <a:buChar char="•"/>
              <a:defRPr/>
            </a:pPr>
            <a:r>
              <a:rPr lang="en-US" sz="1300" b="0" kern="1200" dirty="0" smtClean="0"/>
              <a:t>Flight Data Service in FIXM standard (V2.0 &amp; V3.0)</a:t>
            </a:r>
          </a:p>
          <a:p>
            <a:pPr>
              <a:lnSpc>
                <a:spcPct val="90000"/>
              </a:lnSpc>
              <a:spcAft>
                <a:spcPts val="200"/>
              </a:spcAft>
              <a:buFont typeface="Arial" panose="020B0604020202020204" pitchFamily="34" charset="0"/>
              <a:buChar char="•"/>
              <a:defRPr/>
            </a:pPr>
            <a:r>
              <a:rPr lang="en-US" sz="1300" b="0" kern="1200" dirty="0" smtClean="0"/>
              <a:t>Other services in XML V1.0 fifth edition</a:t>
            </a:r>
            <a:endParaRPr lang="en-US" sz="1300" b="0" kern="1200" dirty="0"/>
          </a:p>
          <a:p>
            <a:pPr>
              <a:lnSpc>
                <a:spcPct val="90000"/>
              </a:lnSpc>
              <a:spcAft>
                <a:spcPts val="200"/>
              </a:spcAft>
              <a:buFont typeface="Arial" panose="020B0604020202020204" pitchFamily="34" charset="0"/>
              <a:buChar char="•"/>
              <a:defRPr/>
            </a:pPr>
            <a:endParaRPr lang="en-US" sz="1300" b="0" kern="1200" dirty="0"/>
          </a:p>
          <a:p>
            <a:pPr eaLnBrk="1" hangingPunct="1">
              <a:lnSpc>
                <a:spcPct val="90000"/>
              </a:lnSpc>
              <a:spcAft>
                <a:spcPts val="200"/>
              </a:spcAft>
              <a:buFont typeface="Arial" panose="020B0604020202020204" pitchFamily="34" charset="0"/>
              <a:buChar char="•"/>
              <a:defRPr/>
            </a:pPr>
            <a:endParaRPr lang="en-US" sz="1300" b="0" kern="1200" dirty="0" smtClean="0"/>
          </a:p>
          <a:p>
            <a:pPr marL="0" indent="0" eaLnBrk="1" hangingPunct="1">
              <a:lnSpc>
                <a:spcPct val="110000"/>
              </a:lnSpc>
              <a:spcAft>
                <a:spcPts val="600"/>
              </a:spcAft>
              <a:buFont typeface="Wingdings 2" pitchFamily="18" charset="2"/>
              <a:buNone/>
              <a:defRPr/>
            </a:pPr>
            <a:endParaRPr lang="en-US" sz="1300" kern="1200" dirty="0"/>
          </a:p>
          <a:p>
            <a:pPr>
              <a:defRPr/>
            </a:pPr>
            <a:endParaRPr lang="en-US" sz="1300" kern="1200" dirty="0"/>
          </a:p>
        </p:txBody>
      </p:sp>
      <p:grpSp>
        <p:nvGrpSpPr>
          <p:cNvPr id="47" name="Group 4"/>
          <p:cNvGrpSpPr>
            <a:grpSpLocks noChangeAspect="1"/>
          </p:cNvGrpSpPr>
          <p:nvPr/>
        </p:nvGrpSpPr>
        <p:grpSpPr bwMode="auto">
          <a:xfrm>
            <a:off x="4387379" y="1892489"/>
            <a:ext cx="4610751" cy="1506501"/>
            <a:chOff x="2704" y="1029"/>
            <a:chExt cx="2696" cy="881"/>
          </a:xfrm>
        </p:grpSpPr>
        <p:sp>
          <p:nvSpPr>
            <p:cNvPr id="48" name="AutoShape 3"/>
            <p:cNvSpPr>
              <a:spLocks noChangeAspect="1" noChangeArrowheads="1" noTextEdit="1"/>
            </p:cNvSpPr>
            <p:nvPr/>
          </p:nvSpPr>
          <p:spPr bwMode="auto">
            <a:xfrm>
              <a:off x="2704" y="1029"/>
              <a:ext cx="2696" cy="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endParaRPr lang="en-US"/>
            </a:p>
          </p:txBody>
        </p:sp>
        <p:sp>
          <p:nvSpPr>
            <p:cNvPr id="49" name="Rectangle 5"/>
            <p:cNvSpPr>
              <a:spLocks noChangeArrowheads="1"/>
            </p:cNvSpPr>
            <p:nvPr/>
          </p:nvSpPr>
          <p:spPr bwMode="auto">
            <a:xfrm>
              <a:off x="2707" y="1032"/>
              <a:ext cx="386" cy="241"/>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None/>
              </a:pPr>
              <a:endParaRPr lang="en-US"/>
            </a:p>
          </p:txBody>
        </p:sp>
        <p:sp>
          <p:nvSpPr>
            <p:cNvPr id="50" name="Freeform 6"/>
            <p:cNvSpPr>
              <a:spLocks noEditPoints="1"/>
            </p:cNvSpPr>
            <p:nvPr/>
          </p:nvSpPr>
          <p:spPr bwMode="auto">
            <a:xfrm>
              <a:off x="2706" y="1031"/>
              <a:ext cx="388" cy="243"/>
            </a:xfrm>
            <a:custGeom>
              <a:avLst/>
              <a:gdLst>
                <a:gd name="T0" fmla="*/ 0 w 2064"/>
                <a:gd name="T1" fmla="*/ 0 h 1296"/>
                <a:gd name="T2" fmla="*/ 0 w 2064"/>
                <a:gd name="T3" fmla="*/ 0 h 1296"/>
                <a:gd name="T4" fmla="*/ 73 w 2064"/>
                <a:gd name="T5" fmla="*/ 0 h 1296"/>
                <a:gd name="T6" fmla="*/ 73 w 2064"/>
                <a:gd name="T7" fmla="*/ 0 h 1296"/>
                <a:gd name="T8" fmla="*/ 73 w 2064"/>
                <a:gd name="T9" fmla="*/ 45 h 1296"/>
                <a:gd name="T10" fmla="*/ 73 w 2064"/>
                <a:gd name="T11" fmla="*/ 46 h 1296"/>
                <a:gd name="T12" fmla="*/ 0 w 2064"/>
                <a:gd name="T13" fmla="*/ 46 h 1296"/>
                <a:gd name="T14" fmla="*/ 0 w 2064"/>
                <a:gd name="T15" fmla="*/ 45 h 1296"/>
                <a:gd name="T16" fmla="*/ 0 w 2064"/>
                <a:gd name="T17" fmla="*/ 0 h 1296"/>
                <a:gd name="T18" fmla="*/ 1 w 2064"/>
                <a:gd name="T19" fmla="*/ 45 h 1296"/>
                <a:gd name="T20" fmla="*/ 0 w 2064"/>
                <a:gd name="T21" fmla="*/ 45 h 1296"/>
                <a:gd name="T22" fmla="*/ 73 w 2064"/>
                <a:gd name="T23" fmla="*/ 45 h 1296"/>
                <a:gd name="T24" fmla="*/ 72 w 2064"/>
                <a:gd name="T25" fmla="*/ 45 h 1296"/>
                <a:gd name="T26" fmla="*/ 72 w 2064"/>
                <a:gd name="T27" fmla="*/ 0 h 1296"/>
                <a:gd name="T28" fmla="*/ 73 w 2064"/>
                <a:gd name="T29" fmla="*/ 1 h 1296"/>
                <a:gd name="T30" fmla="*/ 0 w 2064"/>
                <a:gd name="T31" fmla="*/ 1 h 1296"/>
                <a:gd name="T32" fmla="*/ 1 w 2064"/>
                <a:gd name="T33" fmla="*/ 0 h 1296"/>
                <a:gd name="T34" fmla="*/ 1 w 2064"/>
                <a:gd name="T35" fmla="*/ 45 h 12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64" h="1296">
                  <a:moveTo>
                    <a:pt x="0" y="8"/>
                  </a:moveTo>
                  <a:cubicBezTo>
                    <a:pt x="0" y="4"/>
                    <a:pt x="4" y="0"/>
                    <a:pt x="8" y="0"/>
                  </a:cubicBezTo>
                  <a:lnTo>
                    <a:pt x="2056" y="0"/>
                  </a:lnTo>
                  <a:cubicBezTo>
                    <a:pt x="2061" y="0"/>
                    <a:pt x="2064" y="4"/>
                    <a:pt x="2064" y="8"/>
                  </a:cubicBezTo>
                  <a:lnTo>
                    <a:pt x="2064" y="1288"/>
                  </a:lnTo>
                  <a:cubicBezTo>
                    <a:pt x="2064" y="1293"/>
                    <a:pt x="2061" y="1296"/>
                    <a:pt x="2056" y="1296"/>
                  </a:cubicBezTo>
                  <a:lnTo>
                    <a:pt x="8" y="1296"/>
                  </a:lnTo>
                  <a:cubicBezTo>
                    <a:pt x="4" y="1296"/>
                    <a:pt x="0" y="1293"/>
                    <a:pt x="0" y="1288"/>
                  </a:cubicBezTo>
                  <a:lnTo>
                    <a:pt x="0" y="8"/>
                  </a:lnTo>
                  <a:close/>
                  <a:moveTo>
                    <a:pt x="16" y="1288"/>
                  </a:moveTo>
                  <a:lnTo>
                    <a:pt x="8" y="1280"/>
                  </a:lnTo>
                  <a:lnTo>
                    <a:pt x="2056" y="1280"/>
                  </a:lnTo>
                  <a:lnTo>
                    <a:pt x="2048" y="1288"/>
                  </a:lnTo>
                  <a:lnTo>
                    <a:pt x="2048" y="8"/>
                  </a:lnTo>
                  <a:lnTo>
                    <a:pt x="2056" y="16"/>
                  </a:lnTo>
                  <a:lnTo>
                    <a:pt x="8" y="16"/>
                  </a:lnTo>
                  <a:lnTo>
                    <a:pt x="16" y="8"/>
                  </a:lnTo>
                  <a:lnTo>
                    <a:pt x="16" y="1288"/>
                  </a:lnTo>
                  <a:close/>
                </a:path>
              </a:pathLst>
            </a:custGeom>
            <a:solidFill>
              <a:srgbClr val="000000"/>
            </a:solidFill>
            <a:ln w="0" cap="flat">
              <a:solidFill>
                <a:srgbClr val="000000"/>
              </a:solidFill>
              <a:prstDash val="solid"/>
              <a:round/>
              <a:headEnd/>
              <a:tailEnd/>
            </a:ln>
          </p:spPr>
          <p:txBody>
            <a:bodyPr/>
            <a:lstStyle/>
            <a:p>
              <a:pPr>
                <a:buNone/>
              </a:pPr>
              <a:endParaRPr lang="en-US"/>
            </a:p>
          </p:txBody>
        </p:sp>
        <p:sp>
          <p:nvSpPr>
            <p:cNvPr id="51" name="Rectangle 7"/>
            <p:cNvSpPr>
              <a:spLocks noChangeArrowheads="1"/>
            </p:cNvSpPr>
            <p:nvPr/>
          </p:nvSpPr>
          <p:spPr bwMode="auto">
            <a:xfrm>
              <a:off x="2781" y="1111"/>
              <a:ext cx="195"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900" dirty="0">
                  <a:solidFill>
                    <a:srgbClr val="000000"/>
                  </a:solidFill>
                  <a:cs typeface="Arial" pitchFamily="34" charset="0"/>
                </a:rPr>
                <a:t>ERAM</a:t>
              </a:r>
              <a:endParaRPr lang="en-US" sz="1600" dirty="0">
                <a:cs typeface="Arial" pitchFamily="34" charset="0"/>
              </a:endParaRPr>
            </a:p>
          </p:txBody>
        </p:sp>
        <p:sp>
          <p:nvSpPr>
            <p:cNvPr id="52" name="Rectangle 8"/>
            <p:cNvSpPr>
              <a:spLocks noChangeArrowheads="1"/>
            </p:cNvSpPr>
            <p:nvPr/>
          </p:nvSpPr>
          <p:spPr bwMode="auto">
            <a:xfrm>
              <a:off x="3406" y="1032"/>
              <a:ext cx="410" cy="241"/>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None/>
              </a:pPr>
              <a:endParaRPr lang="en-US"/>
            </a:p>
          </p:txBody>
        </p:sp>
        <p:sp>
          <p:nvSpPr>
            <p:cNvPr id="53" name="Freeform 9"/>
            <p:cNvSpPr>
              <a:spLocks noEditPoints="1"/>
            </p:cNvSpPr>
            <p:nvPr/>
          </p:nvSpPr>
          <p:spPr bwMode="auto">
            <a:xfrm>
              <a:off x="3404" y="1031"/>
              <a:ext cx="413" cy="243"/>
            </a:xfrm>
            <a:custGeom>
              <a:avLst/>
              <a:gdLst>
                <a:gd name="T0" fmla="*/ 0 w 2192"/>
                <a:gd name="T1" fmla="*/ 0 h 1296"/>
                <a:gd name="T2" fmla="*/ 0 w 2192"/>
                <a:gd name="T3" fmla="*/ 0 h 1296"/>
                <a:gd name="T4" fmla="*/ 77 w 2192"/>
                <a:gd name="T5" fmla="*/ 0 h 1296"/>
                <a:gd name="T6" fmla="*/ 78 w 2192"/>
                <a:gd name="T7" fmla="*/ 0 h 1296"/>
                <a:gd name="T8" fmla="*/ 78 w 2192"/>
                <a:gd name="T9" fmla="*/ 45 h 1296"/>
                <a:gd name="T10" fmla="*/ 77 w 2192"/>
                <a:gd name="T11" fmla="*/ 46 h 1296"/>
                <a:gd name="T12" fmla="*/ 0 w 2192"/>
                <a:gd name="T13" fmla="*/ 46 h 1296"/>
                <a:gd name="T14" fmla="*/ 0 w 2192"/>
                <a:gd name="T15" fmla="*/ 45 h 1296"/>
                <a:gd name="T16" fmla="*/ 0 w 2192"/>
                <a:gd name="T17" fmla="*/ 0 h 1296"/>
                <a:gd name="T18" fmla="*/ 1 w 2192"/>
                <a:gd name="T19" fmla="*/ 45 h 1296"/>
                <a:gd name="T20" fmla="*/ 0 w 2192"/>
                <a:gd name="T21" fmla="*/ 45 h 1296"/>
                <a:gd name="T22" fmla="*/ 77 w 2192"/>
                <a:gd name="T23" fmla="*/ 45 h 1296"/>
                <a:gd name="T24" fmla="*/ 77 w 2192"/>
                <a:gd name="T25" fmla="*/ 45 h 1296"/>
                <a:gd name="T26" fmla="*/ 77 w 2192"/>
                <a:gd name="T27" fmla="*/ 0 h 1296"/>
                <a:gd name="T28" fmla="*/ 77 w 2192"/>
                <a:gd name="T29" fmla="*/ 1 h 1296"/>
                <a:gd name="T30" fmla="*/ 0 w 2192"/>
                <a:gd name="T31" fmla="*/ 1 h 1296"/>
                <a:gd name="T32" fmla="*/ 1 w 2192"/>
                <a:gd name="T33" fmla="*/ 0 h 1296"/>
                <a:gd name="T34" fmla="*/ 1 w 2192"/>
                <a:gd name="T35" fmla="*/ 45 h 12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92" h="1296">
                  <a:moveTo>
                    <a:pt x="0" y="8"/>
                  </a:moveTo>
                  <a:cubicBezTo>
                    <a:pt x="0" y="4"/>
                    <a:pt x="4" y="0"/>
                    <a:pt x="8" y="0"/>
                  </a:cubicBezTo>
                  <a:lnTo>
                    <a:pt x="2184" y="0"/>
                  </a:lnTo>
                  <a:cubicBezTo>
                    <a:pt x="2189" y="0"/>
                    <a:pt x="2192" y="4"/>
                    <a:pt x="2192" y="8"/>
                  </a:cubicBezTo>
                  <a:lnTo>
                    <a:pt x="2192" y="1288"/>
                  </a:lnTo>
                  <a:cubicBezTo>
                    <a:pt x="2192" y="1293"/>
                    <a:pt x="2189" y="1296"/>
                    <a:pt x="2184" y="1296"/>
                  </a:cubicBezTo>
                  <a:lnTo>
                    <a:pt x="8" y="1296"/>
                  </a:lnTo>
                  <a:cubicBezTo>
                    <a:pt x="4" y="1296"/>
                    <a:pt x="0" y="1293"/>
                    <a:pt x="0" y="1288"/>
                  </a:cubicBezTo>
                  <a:lnTo>
                    <a:pt x="0" y="8"/>
                  </a:lnTo>
                  <a:close/>
                  <a:moveTo>
                    <a:pt x="16" y="1288"/>
                  </a:moveTo>
                  <a:lnTo>
                    <a:pt x="8" y="1280"/>
                  </a:lnTo>
                  <a:lnTo>
                    <a:pt x="2184" y="1280"/>
                  </a:lnTo>
                  <a:lnTo>
                    <a:pt x="2176" y="1288"/>
                  </a:lnTo>
                  <a:lnTo>
                    <a:pt x="2176" y="8"/>
                  </a:lnTo>
                  <a:lnTo>
                    <a:pt x="2184" y="16"/>
                  </a:lnTo>
                  <a:lnTo>
                    <a:pt x="8" y="16"/>
                  </a:lnTo>
                  <a:lnTo>
                    <a:pt x="16" y="8"/>
                  </a:lnTo>
                  <a:lnTo>
                    <a:pt x="16" y="1288"/>
                  </a:lnTo>
                  <a:close/>
                </a:path>
              </a:pathLst>
            </a:custGeom>
            <a:solidFill>
              <a:srgbClr val="000000"/>
            </a:solidFill>
            <a:ln w="0" cap="flat">
              <a:solidFill>
                <a:srgbClr val="000000"/>
              </a:solidFill>
              <a:prstDash val="solid"/>
              <a:round/>
              <a:headEnd/>
              <a:tailEnd/>
            </a:ln>
          </p:spPr>
          <p:txBody>
            <a:bodyPr/>
            <a:lstStyle/>
            <a:p>
              <a:pPr>
                <a:buNone/>
              </a:pPr>
              <a:endParaRPr lang="en-US"/>
            </a:p>
          </p:txBody>
        </p:sp>
        <p:sp>
          <p:nvSpPr>
            <p:cNvPr id="54" name="Rectangle 33"/>
            <p:cNvSpPr>
              <a:spLocks noChangeArrowheads="1"/>
            </p:cNvSpPr>
            <p:nvPr/>
          </p:nvSpPr>
          <p:spPr bwMode="auto">
            <a:xfrm>
              <a:off x="3495" y="1062"/>
              <a:ext cx="187"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900" dirty="0">
                  <a:solidFill>
                    <a:srgbClr val="000000"/>
                  </a:solidFill>
                  <a:cs typeface="Arial" pitchFamily="34" charset="0"/>
                </a:rPr>
                <a:t>EDDS</a:t>
              </a:r>
              <a:endParaRPr lang="en-US" sz="1600" dirty="0">
                <a:cs typeface="Arial" pitchFamily="34" charset="0"/>
              </a:endParaRPr>
            </a:p>
          </p:txBody>
        </p:sp>
        <p:sp>
          <p:nvSpPr>
            <p:cNvPr id="55" name="Rectangle 34"/>
            <p:cNvSpPr>
              <a:spLocks noChangeArrowheads="1"/>
            </p:cNvSpPr>
            <p:nvPr/>
          </p:nvSpPr>
          <p:spPr bwMode="auto">
            <a:xfrm>
              <a:off x="3438" y="1158"/>
              <a:ext cx="28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900">
                  <a:solidFill>
                    <a:srgbClr val="000000"/>
                  </a:solidFill>
                  <a:cs typeface="Arial" pitchFamily="34" charset="0"/>
                </a:rPr>
                <a:t>(HADDS)</a:t>
              </a:r>
              <a:endParaRPr lang="en-US" sz="1600">
                <a:cs typeface="Arial" pitchFamily="34" charset="0"/>
              </a:endParaRPr>
            </a:p>
          </p:txBody>
        </p:sp>
        <p:sp>
          <p:nvSpPr>
            <p:cNvPr id="56" name="Rectangle 35"/>
            <p:cNvSpPr>
              <a:spLocks noChangeArrowheads="1"/>
            </p:cNvSpPr>
            <p:nvPr/>
          </p:nvSpPr>
          <p:spPr bwMode="auto">
            <a:xfrm>
              <a:off x="4129" y="1032"/>
              <a:ext cx="409" cy="241"/>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None/>
              </a:pPr>
              <a:endParaRPr lang="en-US"/>
            </a:p>
          </p:txBody>
        </p:sp>
        <p:sp>
          <p:nvSpPr>
            <p:cNvPr id="57" name="Freeform 36"/>
            <p:cNvSpPr>
              <a:spLocks noEditPoints="1"/>
            </p:cNvSpPr>
            <p:nvPr/>
          </p:nvSpPr>
          <p:spPr bwMode="auto">
            <a:xfrm>
              <a:off x="4127" y="1031"/>
              <a:ext cx="413" cy="243"/>
            </a:xfrm>
            <a:custGeom>
              <a:avLst/>
              <a:gdLst>
                <a:gd name="T0" fmla="*/ 0 w 2192"/>
                <a:gd name="T1" fmla="*/ 0 h 1296"/>
                <a:gd name="T2" fmla="*/ 0 w 2192"/>
                <a:gd name="T3" fmla="*/ 0 h 1296"/>
                <a:gd name="T4" fmla="*/ 77 w 2192"/>
                <a:gd name="T5" fmla="*/ 0 h 1296"/>
                <a:gd name="T6" fmla="*/ 78 w 2192"/>
                <a:gd name="T7" fmla="*/ 0 h 1296"/>
                <a:gd name="T8" fmla="*/ 78 w 2192"/>
                <a:gd name="T9" fmla="*/ 45 h 1296"/>
                <a:gd name="T10" fmla="*/ 77 w 2192"/>
                <a:gd name="T11" fmla="*/ 46 h 1296"/>
                <a:gd name="T12" fmla="*/ 0 w 2192"/>
                <a:gd name="T13" fmla="*/ 46 h 1296"/>
                <a:gd name="T14" fmla="*/ 0 w 2192"/>
                <a:gd name="T15" fmla="*/ 45 h 1296"/>
                <a:gd name="T16" fmla="*/ 0 w 2192"/>
                <a:gd name="T17" fmla="*/ 0 h 1296"/>
                <a:gd name="T18" fmla="*/ 1 w 2192"/>
                <a:gd name="T19" fmla="*/ 45 h 1296"/>
                <a:gd name="T20" fmla="*/ 0 w 2192"/>
                <a:gd name="T21" fmla="*/ 45 h 1296"/>
                <a:gd name="T22" fmla="*/ 77 w 2192"/>
                <a:gd name="T23" fmla="*/ 45 h 1296"/>
                <a:gd name="T24" fmla="*/ 77 w 2192"/>
                <a:gd name="T25" fmla="*/ 45 h 1296"/>
                <a:gd name="T26" fmla="*/ 77 w 2192"/>
                <a:gd name="T27" fmla="*/ 0 h 1296"/>
                <a:gd name="T28" fmla="*/ 77 w 2192"/>
                <a:gd name="T29" fmla="*/ 1 h 1296"/>
                <a:gd name="T30" fmla="*/ 0 w 2192"/>
                <a:gd name="T31" fmla="*/ 1 h 1296"/>
                <a:gd name="T32" fmla="*/ 1 w 2192"/>
                <a:gd name="T33" fmla="*/ 0 h 1296"/>
                <a:gd name="T34" fmla="*/ 1 w 2192"/>
                <a:gd name="T35" fmla="*/ 45 h 12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92" h="1296">
                  <a:moveTo>
                    <a:pt x="0" y="8"/>
                  </a:moveTo>
                  <a:cubicBezTo>
                    <a:pt x="0" y="4"/>
                    <a:pt x="4" y="0"/>
                    <a:pt x="8" y="0"/>
                  </a:cubicBezTo>
                  <a:lnTo>
                    <a:pt x="2184" y="0"/>
                  </a:lnTo>
                  <a:cubicBezTo>
                    <a:pt x="2189" y="0"/>
                    <a:pt x="2192" y="4"/>
                    <a:pt x="2192" y="8"/>
                  </a:cubicBezTo>
                  <a:lnTo>
                    <a:pt x="2192" y="1288"/>
                  </a:lnTo>
                  <a:cubicBezTo>
                    <a:pt x="2192" y="1293"/>
                    <a:pt x="2189" y="1296"/>
                    <a:pt x="2184" y="1296"/>
                  </a:cubicBezTo>
                  <a:lnTo>
                    <a:pt x="8" y="1296"/>
                  </a:lnTo>
                  <a:cubicBezTo>
                    <a:pt x="4" y="1296"/>
                    <a:pt x="0" y="1293"/>
                    <a:pt x="0" y="1288"/>
                  </a:cubicBezTo>
                  <a:lnTo>
                    <a:pt x="0" y="8"/>
                  </a:lnTo>
                  <a:close/>
                  <a:moveTo>
                    <a:pt x="16" y="1288"/>
                  </a:moveTo>
                  <a:lnTo>
                    <a:pt x="8" y="1280"/>
                  </a:lnTo>
                  <a:lnTo>
                    <a:pt x="2184" y="1280"/>
                  </a:lnTo>
                  <a:lnTo>
                    <a:pt x="2176" y="1288"/>
                  </a:lnTo>
                  <a:lnTo>
                    <a:pt x="2176" y="8"/>
                  </a:lnTo>
                  <a:lnTo>
                    <a:pt x="2184" y="16"/>
                  </a:lnTo>
                  <a:lnTo>
                    <a:pt x="8" y="16"/>
                  </a:lnTo>
                  <a:lnTo>
                    <a:pt x="16" y="8"/>
                  </a:lnTo>
                  <a:lnTo>
                    <a:pt x="16" y="1288"/>
                  </a:lnTo>
                  <a:close/>
                </a:path>
              </a:pathLst>
            </a:custGeom>
            <a:solidFill>
              <a:srgbClr val="000000"/>
            </a:solidFill>
            <a:ln w="0" cap="flat">
              <a:solidFill>
                <a:srgbClr val="000000"/>
              </a:solidFill>
              <a:prstDash val="solid"/>
              <a:round/>
              <a:headEnd/>
              <a:tailEnd/>
            </a:ln>
          </p:spPr>
          <p:txBody>
            <a:bodyPr/>
            <a:lstStyle/>
            <a:p>
              <a:pPr>
                <a:buNone/>
              </a:pPr>
              <a:endParaRPr lang="en-US"/>
            </a:p>
          </p:txBody>
        </p:sp>
        <p:sp>
          <p:nvSpPr>
            <p:cNvPr id="58" name="Rectangle 37"/>
            <p:cNvSpPr>
              <a:spLocks noChangeArrowheads="1"/>
            </p:cNvSpPr>
            <p:nvPr/>
          </p:nvSpPr>
          <p:spPr bwMode="auto">
            <a:xfrm>
              <a:off x="4200" y="1062"/>
              <a:ext cx="217"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900">
                  <a:solidFill>
                    <a:srgbClr val="000000"/>
                  </a:solidFill>
                  <a:cs typeface="Arial" pitchFamily="34" charset="0"/>
                </a:rPr>
                <a:t>Legacy</a:t>
              </a:r>
              <a:endParaRPr lang="en-US" sz="1600">
                <a:cs typeface="Arial" pitchFamily="34" charset="0"/>
              </a:endParaRPr>
            </a:p>
          </p:txBody>
        </p:sp>
        <p:sp>
          <p:nvSpPr>
            <p:cNvPr id="59" name="Rectangle 38"/>
            <p:cNvSpPr>
              <a:spLocks noChangeArrowheads="1"/>
            </p:cNvSpPr>
            <p:nvPr/>
          </p:nvSpPr>
          <p:spPr bwMode="auto">
            <a:xfrm>
              <a:off x="4206" y="1158"/>
              <a:ext cx="229"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1000">
                  <a:solidFill>
                    <a:srgbClr val="000000"/>
                  </a:solidFill>
                  <a:cs typeface="Arial" pitchFamily="34" charset="0"/>
                </a:rPr>
                <a:t>Clients</a:t>
              </a:r>
              <a:endParaRPr lang="en-US">
                <a:cs typeface="Arial" pitchFamily="34" charset="0"/>
              </a:endParaRPr>
            </a:p>
          </p:txBody>
        </p:sp>
        <p:sp>
          <p:nvSpPr>
            <p:cNvPr id="60" name="Rectangle 39"/>
            <p:cNvSpPr>
              <a:spLocks noChangeArrowheads="1"/>
            </p:cNvSpPr>
            <p:nvPr/>
          </p:nvSpPr>
          <p:spPr bwMode="auto">
            <a:xfrm>
              <a:off x="3406" y="1586"/>
              <a:ext cx="410" cy="241"/>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None/>
              </a:pPr>
              <a:endParaRPr lang="en-US"/>
            </a:p>
          </p:txBody>
        </p:sp>
        <p:sp>
          <p:nvSpPr>
            <p:cNvPr id="61" name="Freeform 40"/>
            <p:cNvSpPr>
              <a:spLocks noEditPoints="1"/>
            </p:cNvSpPr>
            <p:nvPr/>
          </p:nvSpPr>
          <p:spPr bwMode="auto">
            <a:xfrm>
              <a:off x="3404" y="1584"/>
              <a:ext cx="413" cy="244"/>
            </a:xfrm>
            <a:custGeom>
              <a:avLst/>
              <a:gdLst>
                <a:gd name="T0" fmla="*/ 0 w 2192"/>
                <a:gd name="T1" fmla="*/ 0 h 1296"/>
                <a:gd name="T2" fmla="*/ 0 w 2192"/>
                <a:gd name="T3" fmla="*/ 0 h 1296"/>
                <a:gd name="T4" fmla="*/ 77 w 2192"/>
                <a:gd name="T5" fmla="*/ 0 h 1296"/>
                <a:gd name="T6" fmla="*/ 78 w 2192"/>
                <a:gd name="T7" fmla="*/ 0 h 1296"/>
                <a:gd name="T8" fmla="*/ 78 w 2192"/>
                <a:gd name="T9" fmla="*/ 46 h 1296"/>
                <a:gd name="T10" fmla="*/ 77 w 2192"/>
                <a:gd name="T11" fmla="*/ 46 h 1296"/>
                <a:gd name="T12" fmla="*/ 0 w 2192"/>
                <a:gd name="T13" fmla="*/ 46 h 1296"/>
                <a:gd name="T14" fmla="*/ 0 w 2192"/>
                <a:gd name="T15" fmla="*/ 46 h 1296"/>
                <a:gd name="T16" fmla="*/ 0 w 2192"/>
                <a:gd name="T17" fmla="*/ 0 h 1296"/>
                <a:gd name="T18" fmla="*/ 1 w 2192"/>
                <a:gd name="T19" fmla="*/ 46 h 1296"/>
                <a:gd name="T20" fmla="*/ 0 w 2192"/>
                <a:gd name="T21" fmla="*/ 45 h 1296"/>
                <a:gd name="T22" fmla="*/ 77 w 2192"/>
                <a:gd name="T23" fmla="*/ 45 h 1296"/>
                <a:gd name="T24" fmla="*/ 77 w 2192"/>
                <a:gd name="T25" fmla="*/ 46 h 1296"/>
                <a:gd name="T26" fmla="*/ 77 w 2192"/>
                <a:gd name="T27" fmla="*/ 0 h 1296"/>
                <a:gd name="T28" fmla="*/ 77 w 2192"/>
                <a:gd name="T29" fmla="*/ 1 h 1296"/>
                <a:gd name="T30" fmla="*/ 0 w 2192"/>
                <a:gd name="T31" fmla="*/ 1 h 1296"/>
                <a:gd name="T32" fmla="*/ 1 w 2192"/>
                <a:gd name="T33" fmla="*/ 0 h 1296"/>
                <a:gd name="T34" fmla="*/ 1 w 2192"/>
                <a:gd name="T35" fmla="*/ 46 h 12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92" h="1296">
                  <a:moveTo>
                    <a:pt x="0" y="8"/>
                  </a:moveTo>
                  <a:cubicBezTo>
                    <a:pt x="0" y="4"/>
                    <a:pt x="4" y="0"/>
                    <a:pt x="8" y="0"/>
                  </a:cubicBezTo>
                  <a:lnTo>
                    <a:pt x="2184" y="0"/>
                  </a:lnTo>
                  <a:cubicBezTo>
                    <a:pt x="2189" y="0"/>
                    <a:pt x="2192" y="4"/>
                    <a:pt x="2192" y="8"/>
                  </a:cubicBezTo>
                  <a:lnTo>
                    <a:pt x="2192" y="1288"/>
                  </a:lnTo>
                  <a:cubicBezTo>
                    <a:pt x="2192" y="1293"/>
                    <a:pt x="2189" y="1296"/>
                    <a:pt x="2184" y="1296"/>
                  </a:cubicBezTo>
                  <a:lnTo>
                    <a:pt x="8" y="1296"/>
                  </a:lnTo>
                  <a:cubicBezTo>
                    <a:pt x="4" y="1296"/>
                    <a:pt x="0" y="1293"/>
                    <a:pt x="0" y="1288"/>
                  </a:cubicBezTo>
                  <a:lnTo>
                    <a:pt x="0" y="8"/>
                  </a:lnTo>
                  <a:close/>
                  <a:moveTo>
                    <a:pt x="16" y="1288"/>
                  </a:moveTo>
                  <a:lnTo>
                    <a:pt x="8" y="1280"/>
                  </a:lnTo>
                  <a:lnTo>
                    <a:pt x="2184" y="1280"/>
                  </a:lnTo>
                  <a:lnTo>
                    <a:pt x="2176" y="1288"/>
                  </a:lnTo>
                  <a:lnTo>
                    <a:pt x="2176" y="8"/>
                  </a:lnTo>
                  <a:lnTo>
                    <a:pt x="2184" y="16"/>
                  </a:lnTo>
                  <a:lnTo>
                    <a:pt x="8" y="16"/>
                  </a:lnTo>
                  <a:lnTo>
                    <a:pt x="16" y="8"/>
                  </a:lnTo>
                  <a:lnTo>
                    <a:pt x="16" y="1288"/>
                  </a:lnTo>
                  <a:close/>
                </a:path>
              </a:pathLst>
            </a:custGeom>
            <a:solidFill>
              <a:srgbClr val="000000"/>
            </a:solidFill>
            <a:ln w="0" cap="flat">
              <a:solidFill>
                <a:srgbClr val="000000"/>
              </a:solidFill>
              <a:prstDash val="solid"/>
              <a:round/>
              <a:headEnd/>
              <a:tailEnd/>
            </a:ln>
          </p:spPr>
          <p:txBody>
            <a:bodyPr/>
            <a:lstStyle/>
            <a:p>
              <a:pPr>
                <a:buNone/>
              </a:pPr>
              <a:endParaRPr lang="en-US"/>
            </a:p>
          </p:txBody>
        </p:sp>
        <p:sp>
          <p:nvSpPr>
            <p:cNvPr id="62" name="Rectangle 41"/>
            <p:cNvSpPr>
              <a:spLocks noChangeArrowheads="1"/>
            </p:cNvSpPr>
            <p:nvPr/>
          </p:nvSpPr>
          <p:spPr bwMode="auto">
            <a:xfrm>
              <a:off x="3501" y="1664"/>
              <a:ext cx="225"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900">
                  <a:solidFill>
                    <a:srgbClr val="000000"/>
                  </a:solidFill>
                  <a:cs typeface="Arial" pitchFamily="34" charset="0"/>
                </a:rPr>
                <a:t>SFDPS</a:t>
              </a:r>
              <a:endParaRPr lang="en-US" sz="1600">
                <a:cs typeface="Arial" pitchFamily="34" charset="0"/>
              </a:endParaRPr>
            </a:p>
          </p:txBody>
        </p:sp>
        <p:sp>
          <p:nvSpPr>
            <p:cNvPr id="63" name="Freeform 42"/>
            <p:cNvSpPr>
              <a:spLocks/>
            </p:cNvSpPr>
            <p:nvPr/>
          </p:nvSpPr>
          <p:spPr bwMode="auto">
            <a:xfrm>
              <a:off x="4097" y="1507"/>
              <a:ext cx="524" cy="403"/>
            </a:xfrm>
            <a:custGeom>
              <a:avLst/>
              <a:gdLst>
                <a:gd name="T0" fmla="*/ 10 w 2784"/>
                <a:gd name="T1" fmla="*/ 25 h 2140"/>
                <a:gd name="T2" fmla="*/ 23 w 2784"/>
                <a:gd name="T3" fmla="*/ 8 h 2140"/>
                <a:gd name="T4" fmla="*/ 32 w 2784"/>
                <a:gd name="T5" fmla="*/ 10 h 2140"/>
                <a:gd name="T6" fmla="*/ 32 w 2784"/>
                <a:gd name="T7" fmla="*/ 10 h 2140"/>
                <a:gd name="T8" fmla="*/ 48 w 2784"/>
                <a:gd name="T9" fmla="*/ 5 h 2140"/>
                <a:gd name="T10" fmla="*/ 51 w 2784"/>
                <a:gd name="T11" fmla="*/ 7 h 2140"/>
                <a:gd name="T12" fmla="*/ 51 w 2784"/>
                <a:gd name="T13" fmla="*/ 7 h 2140"/>
                <a:gd name="T14" fmla="*/ 64 w 2784"/>
                <a:gd name="T15" fmla="*/ 2 h 2140"/>
                <a:gd name="T16" fmla="*/ 67 w 2784"/>
                <a:gd name="T17" fmla="*/ 5 h 2140"/>
                <a:gd name="T18" fmla="*/ 67 w 2784"/>
                <a:gd name="T19" fmla="*/ 5 h 2140"/>
                <a:gd name="T20" fmla="*/ 82 w 2784"/>
                <a:gd name="T21" fmla="*/ 4 h 2140"/>
                <a:gd name="T22" fmla="*/ 86 w 2784"/>
                <a:gd name="T23" fmla="*/ 11 h 2140"/>
                <a:gd name="T24" fmla="*/ 86 w 2784"/>
                <a:gd name="T25" fmla="*/ 11 h 2140"/>
                <a:gd name="T26" fmla="*/ 94 w 2784"/>
                <a:gd name="T27" fmla="*/ 26 h 2140"/>
                <a:gd name="T28" fmla="*/ 94 w 2784"/>
                <a:gd name="T29" fmla="*/ 27 h 2140"/>
                <a:gd name="T30" fmla="*/ 94 w 2784"/>
                <a:gd name="T31" fmla="*/ 27 h 2140"/>
                <a:gd name="T32" fmla="*/ 91 w 2784"/>
                <a:gd name="T33" fmla="*/ 49 h 2140"/>
                <a:gd name="T34" fmla="*/ 84 w 2784"/>
                <a:gd name="T35" fmla="*/ 52 h 2140"/>
                <a:gd name="T36" fmla="*/ 84 w 2784"/>
                <a:gd name="T37" fmla="*/ 52 h 2140"/>
                <a:gd name="T38" fmla="*/ 71 w 2784"/>
                <a:gd name="T39" fmla="*/ 65 h 2140"/>
                <a:gd name="T40" fmla="*/ 64 w 2784"/>
                <a:gd name="T41" fmla="*/ 63 h 2140"/>
                <a:gd name="T42" fmla="*/ 64 w 2784"/>
                <a:gd name="T43" fmla="*/ 63 h 2140"/>
                <a:gd name="T44" fmla="*/ 46 w 2784"/>
                <a:gd name="T45" fmla="*/ 73 h 2140"/>
                <a:gd name="T46" fmla="*/ 38 w 2784"/>
                <a:gd name="T47" fmla="*/ 67 h 2140"/>
                <a:gd name="T48" fmla="*/ 38 w 2784"/>
                <a:gd name="T49" fmla="*/ 67 h 2140"/>
                <a:gd name="T50" fmla="*/ 14 w 2784"/>
                <a:gd name="T51" fmla="*/ 61 h 2140"/>
                <a:gd name="T52" fmla="*/ 14 w 2784"/>
                <a:gd name="T53" fmla="*/ 61 h 2140"/>
                <a:gd name="T54" fmla="*/ 14 w 2784"/>
                <a:gd name="T55" fmla="*/ 61 h 2140"/>
                <a:gd name="T56" fmla="*/ 4 w 2784"/>
                <a:gd name="T57" fmla="*/ 52 h 2140"/>
                <a:gd name="T58" fmla="*/ 6 w 2784"/>
                <a:gd name="T59" fmla="*/ 44 h 2140"/>
                <a:gd name="T60" fmla="*/ 6 w 2784"/>
                <a:gd name="T61" fmla="*/ 44 h 2140"/>
                <a:gd name="T62" fmla="*/ 3 w 2784"/>
                <a:gd name="T63" fmla="*/ 31 h 2140"/>
                <a:gd name="T64" fmla="*/ 10 w 2784"/>
                <a:gd name="T65" fmla="*/ 26 h 2140"/>
                <a:gd name="T66" fmla="*/ 10 w 2784"/>
                <a:gd name="T67" fmla="*/ 25 h 21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784" h="2140">
                  <a:moveTo>
                    <a:pt x="283" y="715"/>
                  </a:moveTo>
                  <a:cubicBezTo>
                    <a:pt x="252" y="476"/>
                    <a:pt x="413" y="257"/>
                    <a:pt x="643" y="224"/>
                  </a:cubicBezTo>
                  <a:cubicBezTo>
                    <a:pt x="736" y="211"/>
                    <a:pt x="831" y="231"/>
                    <a:pt x="912" y="280"/>
                  </a:cubicBezTo>
                  <a:cubicBezTo>
                    <a:pt x="998" y="112"/>
                    <a:pt x="1199" y="48"/>
                    <a:pt x="1361" y="137"/>
                  </a:cubicBezTo>
                  <a:cubicBezTo>
                    <a:pt x="1389" y="153"/>
                    <a:pt x="1415" y="173"/>
                    <a:pt x="1438" y="196"/>
                  </a:cubicBezTo>
                  <a:cubicBezTo>
                    <a:pt x="1505" y="57"/>
                    <a:pt x="1668" y="0"/>
                    <a:pt x="1802" y="70"/>
                  </a:cubicBezTo>
                  <a:cubicBezTo>
                    <a:pt x="1839" y="89"/>
                    <a:pt x="1872" y="117"/>
                    <a:pt x="1897" y="151"/>
                  </a:cubicBezTo>
                  <a:cubicBezTo>
                    <a:pt x="2005" y="19"/>
                    <a:pt x="2195" y="3"/>
                    <a:pt x="2323" y="115"/>
                  </a:cubicBezTo>
                  <a:cubicBezTo>
                    <a:pt x="2376" y="162"/>
                    <a:pt x="2412" y="226"/>
                    <a:pt x="2425" y="298"/>
                  </a:cubicBezTo>
                  <a:cubicBezTo>
                    <a:pt x="2602" y="348"/>
                    <a:pt x="2706" y="537"/>
                    <a:pt x="2658" y="721"/>
                  </a:cubicBezTo>
                  <a:cubicBezTo>
                    <a:pt x="2654" y="737"/>
                    <a:pt x="2649" y="752"/>
                    <a:pt x="2643" y="766"/>
                  </a:cubicBezTo>
                  <a:cubicBezTo>
                    <a:pt x="2784" y="958"/>
                    <a:pt x="2750" y="1232"/>
                    <a:pt x="2565" y="1379"/>
                  </a:cubicBezTo>
                  <a:cubicBezTo>
                    <a:pt x="2507" y="1425"/>
                    <a:pt x="2440" y="1455"/>
                    <a:pt x="2368" y="1465"/>
                  </a:cubicBezTo>
                  <a:cubicBezTo>
                    <a:pt x="2366" y="1671"/>
                    <a:pt x="2204" y="1837"/>
                    <a:pt x="2005" y="1835"/>
                  </a:cubicBezTo>
                  <a:cubicBezTo>
                    <a:pt x="1939" y="1835"/>
                    <a:pt x="1874" y="1815"/>
                    <a:pt x="1817" y="1779"/>
                  </a:cubicBezTo>
                  <a:cubicBezTo>
                    <a:pt x="1750" y="2010"/>
                    <a:pt x="1516" y="2140"/>
                    <a:pt x="1293" y="2070"/>
                  </a:cubicBezTo>
                  <a:cubicBezTo>
                    <a:pt x="1200" y="2041"/>
                    <a:pt x="1120" y="1979"/>
                    <a:pt x="1066" y="1895"/>
                  </a:cubicBezTo>
                  <a:cubicBezTo>
                    <a:pt x="839" y="2037"/>
                    <a:pt x="543" y="1961"/>
                    <a:pt x="407" y="1724"/>
                  </a:cubicBezTo>
                  <a:cubicBezTo>
                    <a:pt x="405" y="1721"/>
                    <a:pt x="403" y="1718"/>
                    <a:pt x="402" y="1715"/>
                  </a:cubicBezTo>
                  <a:cubicBezTo>
                    <a:pt x="253" y="1733"/>
                    <a:pt x="118" y="1623"/>
                    <a:pt x="101" y="1469"/>
                  </a:cubicBezTo>
                  <a:cubicBezTo>
                    <a:pt x="91" y="1387"/>
                    <a:pt x="117" y="1305"/>
                    <a:pt x="172" y="1245"/>
                  </a:cubicBezTo>
                  <a:cubicBezTo>
                    <a:pt x="43" y="1166"/>
                    <a:pt x="0" y="993"/>
                    <a:pt x="75" y="859"/>
                  </a:cubicBezTo>
                  <a:cubicBezTo>
                    <a:pt x="119" y="782"/>
                    <a:pt x="195" y="730"/>
                    <a:pt x="281" y="721"/>
                  </a:cubicBezTo>
                  <a:lnTo>
                    <a:pt x="283" y="715"/>
                  </a:lnTo>
                  <a:close/>
                </a:path>
              </a:pathLst>
            </a:custGeom>
            <a:solidFill>
              <a:srgbClr val="92D050"/>
            </a:solidFill>
            <a:ln w="0">
              <a:solidFill>
                <a:srgbClr val="000000"/>
              </a:solidFill>
              <a:prstDash val="solid"/>
              <a:round/>
              <a:headEnd/>
              <a:tailEnd/>
            </a:ln>
          </p:spPr>
          <p:txBody>
            <a:bodyPr/>
            <a:lstStyle/>
            <a:p>
              <a:pPr>
                <a:buNone/>
              </a:pPr>
              <a:endParaRPr lang="en-US"/>
            </a:p>
          </p:txBody>
        </p:sp>
        <p:sp>
          <p:nvSpPr>
            <p:cNvPr id="64" name="Freeform 43"/>
            <p:cNvSpPr>
              <a:spLocks noEditPoints="1"/>
            </p:cNvSpPr>
            <p:nvPr/>
          </p:nvSpPr>
          <p:spPr bwMode="auto">
            <a:xfrm>
              <a:off x="4103" y="1514"/>
              <a:ext cx="509" cy="388"/>
            </a:xfrm>
            <a:custGeom>
              <a:avLst/>
              <a:gdLst>
                <a:gd name="T0" fmla="*/ 10 w 2706"/>
                <a:gd name="T1" fmla="*/ 15 h 2062"/>
                <a:gd name="T2" fmla="*/ 19 w 2706"/>
                <a:gd name="T3" fmla="*/ 7 h 2062"/>
                <a:gd name="T4" fmla="*/ 29 w 2706"/>
                <a:gd name="T5" fmla="*/ 7 h 2062"/>
                <a:gd name="T6" fmla="*/ 36 w 2706"/>
                <a:gd name="T7" fmla="*/ 3 h 2062"/>
                <a:gd name="T8" fmla="*/ 45 w 2706"/>
                <a:gd name="T9" fmla="*/ 2 h 2062"/>
                <a:gd name="T10" fmla="*/ 52 w 2706"/>
                <a:gd name="T11" fmla="*/ 2 h 2062"/>
                <a:gd name="T12" fmla="*/ 59 w 2706"/>
                <a:gd name="T13" fmla="*/ 0 h 2062"/>
                <a:gd name="T14" fmla="*/ 66 w 2706"/>
                <a:gd name="T15" fmla="*/ 4 h 2062"/>
                <a:gd name="T16" fmla="*/ 73 w 2706"/>
                <a:gd name="T17" fmla="*/ 0 h 2062"/>
                <a:gd name="T18" fmla="*/ 81 w 2706"/>
                <a:gd name="T19" fmla="*/ 3 h 2062"/>
                <a:gd name="T20" fmla="*/ 85 w 2706"/>
                <a:gd name="T21" fmla="*/ 9 h 2062"/>
                <a:gd name="T22" fmla="*/ 92 w 2706"/>
                <a:gd name="T23" fmla="*/ 15 h 2062"/>
                <a:gd name="T24" fmla="*/ 93 w 2706"/>
                <a:gd name="T25" fmla="*/ 24 h 2062"/>
                <a:gd name="T26" fmla="*/ 96 w 2706"/>
                <a:gd name="T27" fmla="*/ 34 h 2062"/>
                <a:gd name="T28" fmla="*/ 92 w 2706"/>
                <a:gd name="T29" fmla="*/ 46 h 2062"/>
                <a:gd name="T30" fmla="*/ 83 w 2706"/>
                <a:gd name="T31" fmla="*/ 51 h 2062"/>
                <a:gd name="T32" fmla="*/ 79 w 2706"/>
                <a:gd name="T33" fmla="*/ 60 h 2062"/>
                <a:gd name="T34" fmla="*/ 70 w 2706"/>
                <a:gd name="T35" fmla="*/ 64 h 2062"/>
                <a:gd name="T36" fmla="*/ 62 w 2706"/>
                <a:gd name="T37" fmla="*/ 65 h 2062"/>
                <a:gd name="T38" fmla="*/ 53 w 2706"/>
                <a:gd name="T39" fmla="*/ 72 h 2062"/>
                <a:gd name="T40" fmla="*/ 42 w 2706"/>
                <a:gd name="T41" fmla="*/ 71 h 2062"/>
                <a:gd name="T42" fmla="*/ 34 w 2706"/>
                <a:gd name="T43" fmla="*/ 68 h 2062"/>
                <a:gd name="T44" fmla="*/ 21 w 2706"/>
                <a:gd name="T45" fmla="*/ 67 h 2062"/>
                <a:gd name="T46" fmla="*/ 11 w 2706"/>
                <a:gd name="T47" fmla="*/ 60 h 2062"/>
                <a:gd name="T48" fmla="*/ 5 w 2706"/>
                <a:gd name="T49" fmla="*/ 56 h 2062"/>
                <a:gd name="T50" fmla="*/ 2 w 2706"/>
                <a:gd name="T51" fmla="*/ 49 h 2062"/>
                <a:gd name="T52" fmla="*/ 3 w 2706"/>
                <a:gd name="T53" fmla="*/ 42 h 2062"/>
                <a:gd name="T54" fmla="*/ 0 w 2706"/>
                <a:gd name="T55" fmla="*/ 35 h 2062"/>
                <a:gd name="T56" fmla="*/ 3 w 2706"/>
                <a:gd name="T57" fmla="*/ 27 h 2062"/>
                <a:gd name="T58" fmla="*/ 9 w 2706"/>
                <a:gd name="T59" fmla="*/ 24 h 2062"/>
                <a:gd name="T60" fmla="*/ 3 w 2706"/>
                <a:gd name="T61" fmla="*/ 27 h 2062"/>
                <a:gd name="T62" fmla="*/ 1 w 2706"/>
                <a:gd name="T63" fmla="*/ 35 h 2062"/>
                <a:gd name="T64" fmla="*/ 4 w 2706"/>
                <a:gd name="T65" fmla="*/ 42 h 2062"/>
                <a:gd name="T66" fmla="*/ 3 w 2706"/>
                <a:gd name="T67" fmla="*/ 49 h 2062"/>
                <a:gd name="T68" fmla="*/ 5 w 2706"/>
                <a:gd name="T69" fmla="*/ 56 h 2062"/>
                <a:gd name="T70" fmla="*/ 11 w 2706"/>
                <a:gd name="T71" fmla="*/ 59 h 2062"/>
                <a:gd name="T72" fmla="*/ 21 w 2706"/>
                <a:gd name="T73" fmla="*/ 67 h 2062"/>
                <a:gd name="T74" fmla="*/ 33 w 2706"/>
                <a:gd name="T75" fmla="*/ 67 h 2062"/>
                <a:gd name="T76" fmla="*/ 43 w 2706"/>
                <a:gd name="T77" fmla="*/ 71 h 2062"/>
                <a:gd name="T78" fmla="*/ 53 w 2706"/>
                <a:gd name="T79" fmla="*/ 72 h 2062"/>
                <a:gd name="T80" fmla="*/ 62 w 2706"/>
                <a:gd name="T81" fmla="*/ 65 h 2062"/>
                <a:gd name="T82" fmla="*/ 68 w 2706"/>
                <a:gd name="T83" fmla="*/ 63 h 2062"/>
                <a:gd name="T84" fmla="*/ 77 w 2706"/>
                <a:gd name="T85" fmla="*/ 61 h 2062"/>
                <a:gd name="T86" fmla="*/ 82 w 2706"/>
                <a:gd name="T87" fmla="*/ 53 h 2062"/>
                <a:gd name="T88" fmla="*/ 90 w 2706"/>
                <a:gd name="T89" fmla="*/ 47 h 2062"/>
                <a:gd name="T90" fmla="*/ 95 w 2706"/>
                <a:gd name="T91" fmla="*/ 37 h 2062"/>
                <a:gd name="T92" fmla="*/ 92 w 2706"/>
                <a:gd name="T93" fmla="*/ 26 h 2062"/>
                <a:gd name="T94" fmla="*/ 93 w 2706"/>
                <a:gd name="T95" fmla="*/ 17 h 2062"/>
                <a:gd name="T96" fmla="*/ 87 w 2706"/>
                <a:gd name="T97" fmla="*/ 11 h 2062"/>
                <a:gd name="T98" fmla="*/ 82 w 2706"/>
                <a:gd name="T99" fmla="*/ 5 h 2062"/>
                <a:gd name="T100" fmla="*/ 75 w 2706"/>
                <a:gd name="T101" fmla="*/ 1 h 2062"/>
                <a:gd name="T102" fmla="*/ 68 w 2706"/>
                <a:gd name="T103" fmla="*/ 3 h 2062"/>
                <a:gd name="T104" fmla="*/ 61 w 2706"/>
                <a:gd name="T105" fmla="*/ 1 h 2062"/>
                <a:gd name="T106" fmla="*/ 54 w 2706"/>
                <a:gd name="T107" fmla="*/ 2 h 2062"/>
                <a:gd name="T108" fmla="*/ 50 w 2706"/>
                <a:gd name="T109" fmla="*/ 6 h 2062"/>
                <a:gd name="T110" fmla="*/ 40 w 2706"/>
                <a:gd name="T111" fmla="*/ 3 h 2062"/>
                <a:gd name="T112" fmla="*/ 33 w 2706"/>
                <a:gd name="T113" fmla="*/ 7 h 2062"/>
                <a:gd name="T114" fmla="*/ 24 w 2706"/>
                <a:gd name="T115" fmla="*/ 7 h 2062"/>
                <a:gd name="T116" fmla="*/ 14 w 2706"/>
                <a:gd name="T117" fmla="*/ 11 h 2062"/>
                <a:gd name="T118" fmla="*/ 9 w 2706"/>
                <a:gd name="T119" fmla="*/ 21 h 20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06" h="2062">
                  <a:moveTo>
                    <a:pt x="245" y="680"/>
                  </a:moveTo>
                  <a:lnTo>
                    <a:pt x="244" y="683"/>
                  </a:lnTo>
                  <a:lnTo>
                    <a:pt x="241" y="595"/>
                  </a:lnTo>
                  <a:cubicBezTo>
                    <a:pt x="241" y="594"/>
                    <a:pt x="241" y="594"/>
                    <a:pt x="242" y="593"/>
                  </a:cubicBezTo>
                  <a:lnTo>
                    <a:pt x="256" y="508"/>
                  </a:lnTo>
                  <a:cubicBezTo>
                    <a:pt x="256" y="508"/>
                    <a:pt x="256" y="507"/>
                    <a:pt x="256" y="507"/>
                  </a:cubicBezTo>
                  <a:lnTo>
                    <a:pt x="285" y="428"/>
                  </a:lnTo>
                  <a:cubicBezTo>
                    <a:pt x="285" y="427"/>
                    <a:pt x="285" y="427"/>
                    <a:pt x="286" y="426"/>
                  </a:cubicBezTo>
                  <a:lnTo>
                    <a:pt x="328" y="355"/>
                  </a:lnTo>
                  <a:cubicBezTo>
                    <a:pt x="328" y="355"/>
                    <a:pt x="328" y="354"/>
                    <a:pt x="329" y="354"/>
                  </a:cubicBezTo>
                  <a:lnTo>
                    <a:pt x="384" y="293"/>
                  </a:lnTo>
                  <a:cubicBezTo>
                    <a:pt x="384" y="293"/>
                    <a:pt x="384" y="292"/>
                    <a:pt x="385" y="292"/>
                  </a:cubicBezTo>
                  <a:lnTo>
                    <a:pt x="450" y="242"/>
                  </a:lnTo>
                  <a:cubicBezTo>
                    <a:pt x="450" y="242"/>
                    <a:pt x="450" y="241"/>
                    <a:pt x="451" y="241"/>
                  </a:cubicBezTo>
                  <a:lnTo>
                    <a:pt x="526" y="205"/>
                  </a:lnTo>
                  <a:cubicBezTo>
                    <a:pt x="526" y="205"/>
                    <a:pt x="527" y="205"/>
                    <a:pt x="528" y="205"/>
                  </a:cubicBezTo>
                  <a:lnTo>
                    <a:pt x="611" y="184"/>
                  </a:lnTo>
                  <a:cubicBezTo>
                    <a:pt x="611" y="184"/>
                    <a:pt x="611" y="184"/>
                    <a:pt x="612" y="183"/>
                  </a:cubicBezTo>
                  <a:lnTo>
                    <a:pt x="682" y="179"/>
                  </a:lnTo>
                  <a:cubicBezTo>
                    <a:pt x="683" y="179"/>
                    <a:pt x="683" y="179"/>
                    <a:pt x="684" y="180"/>
                  </a:cubicBezTo>
                  <a:lnTo>
                    <a:pt x="753" y="189"/>
                  </a:lnTo>
                  <a:cubicBezTo>
                    <a:pt x="753" y="189"/>
                    <a:pt x="753" y="189"/>
                    <a:pt x="754" y="189"/>
                  </a:cubicBezTo>
                  <a:lnTo>
                    <a:pt x="821" y="209"/>
                  </a:lnTo>
                  <a:cubicBezTo>
                    <a:pt x="821" y="209"/>
                    <a:pt x="822" y="209"/>
                    <a:pt x="822" y="209"/>
                  </a:cubicBezTo>
                  <a:lnTo>
                    <a:pt x="885" y="240"/>
                  </a:lnTo>
                  <a:lnTo>
                    <a:pt x="875" y="243"/>
                  </a:lnTo>
                  <a:lnTo>
                    <a:pt x="912" y="185"/>
                  </a:lnTo>
                  <a:cubicBezTo>
                    <a:pt x="912" y="185"/>
                    <a:pt x="912" y="184"/>
                    <a:pt x="913" y="184"/>
                  </a:cubicBezTo>
                  <a:lnTo>
                    <a:pt x="960" y="136"/>
                  </a:lnTo>
                  <a:cubicBezTo>
                    <a:pt x="960" y="136"/>
                    <a:pt x="960" y="135"/>
                    <a:pt x="961" y="135"/>
                  </a:cubicBezTo>
                  <a:lnTo>
                    <a:pt x="1014" y="98"/>
                  </a:lnTo>
                  <a:cubicBezTo>
                    <a:pt x="1014" y="98"/>
                    <a:pt x="1015" y="97"/>
                    <a:pt x="1015" y="97"/>
                  </a:cubicBezTo>
                  <a:lnTo>
                    <a:pt x="1074" y="72"/>
                  </a:lnTo>
                  <a:cubicBezTo>
                    <a:pt x="1075" y="72"/>
                    <a:pt x="1075" y="72"/>
                    <a:pt x="1076" y="72"/>
                  </a:cubicBezTo>
                  <a:lnTo>
                    <a:pt x="1138" y="59"/>
                  </a:lnTo>
                  <a:cubicBezTo>
                    <a:pt x="1138" y="59"/>
                    <a:pt x="1139" y="58"/>
                    <a:pt x="1139" y="58"/>
                  </a:cubicBezTo>
                  <a:lnTo>
                    <a:pt x="1204" y="57"/>
                  </a:lnTo>
                  <a:cubicBezTo>
                    <a:pt x="1205" y="57"/>
                    <a:pt x="1205" y="58"/>
                    <a:pt x="1206" y="58"/>
                  </a:cubicBezTo>
                  <a:lnTo>
                    <a:pt x="1270" y="71"/>
                  </a:lnTo>
                  <a:cubicBezTo>
                    <a:pt x="1271" y="71"/>
                    <a:pt x="1271" y="71"/>
                    <a:pt x="1272" y="71"/>
                  </a:cubicBezTo>
                  <a:lnTo>
                    <a:pt x="1334" y="97"/>
                  </a:lnTo>
                  <a:cubicBezTo>
                    <a:pt x="1334" y="97"/>
                    <a:pt x="1335" y="98"/>
                    <a:pt x="1335" y="98"/>
                  </a:cubicBezTo>
                  <a:lnTo>
                    <a:pt x="1412" y="157"/>
                  </a:lnTo>
                  <a:lnTo>
                    <a:pt x="1401" y="159"/>
                  </a:lnTo>
                  <a:lnTo>
                    <a:pt x="1430" y="111"/>
                  </a:lnTo>
                  <a:cubicBezTo>
                    <a:pt x="1430" y="111"/>
                    <a:pt x="1430" y="110"/>
                    <a:pt x="1431" y="110"/>
                  </a:cubicBezTo>
                  <a:lnTo>
                    <a:pt x="1468" y="70"/>
                  </a:lnTo>
                  <a:cubicBezTo>
                    <a:pt x="1468" y="70"/>
                    <a:pt x="1468" y="69"/>
                    <a:pt x="1469" y="69"/>
                  </a:cubicBezTo>
                  <a:lnTo>
                    <a:pt x="1512" y="38"/>
                  </a:lnTo>
                  <a:cubicBezTo>
                    <a:pt x="1512" y="38"/>
                    <a:pt x="1513" y="37"/>
                    <a:pt x="1513" y="37"/>
                  </a:cubicBezTo>
                  <a:lnTo>
                    <a:pt x="1561" y="15"/>
                  </a:lnTo>
                  <a:cubicBezTo>
                    <a:pt x="1562" y="15"/>
                    <a:pt x="1562" y="15"/>
                    <a:pt x="1562" y="15"/>
                  </a:cubicBezTo>
                  <a:lnTo>
                    <a:pt x="1613" y="2"/>
                  </a:lnTo>
                  <a:cubicBezTo>
                    <a:pt x="1614" y="2"/>
                    <a:pt x="1615" y="1"/>
                    <a:pt x="1615" y="1"/>
                  </a:cubicBezTo>
                  <a:lnTo>
                    <a:pt x="1667" y="0"/>
                  </a:lnTo>
                  <a:cubicBezTo>
                    <a:pt x="1668" y="0"/>
                    <a:pt x="1668" y="0"/>
                    <a:pt x="1669" y="1"/>
                  </a:cubicBezTo>
                  <a:lnTo>
                    <a:pt x="1722" y="10"/>
                  </a:lnTo>
                  <a:cubicBezTo>
                    <a:pt x="1722" y="10"/>
                    <a:pt x="1723" y="10"/>
                    <a:pt x="1723" y="10"/>
                  </a:cubicBezTo>
                  <a:lnTo>
                    <a:pt x="1774" y="30"/>
                  </a:lnTo>
                  <a:cubicBezTo>
                    <a:pt x="1775" y="30"/>
                    <a:pt x="1775" y="30"/>
                    <a:pt x="1776" y="31"/>
                  </a:cubicBezTo>
                  <a:lnTo>
                    <a:pt x="1828" y="66"/>
                  </a:lnTo>
                  <a:cubicBezTo>
                    <a:pt x="1828" y="66"/>
                    <a:pt x="1829" y="67"/>
                    <a:pt x="1829" y="67"/>
                  </a:cubicBezTo>
                  <a:lnTo>
                    <a:pt x="1872" y="113"/>
                  </a:lnTo>
                  <a:lnTo>
                    <a:pt x="1861" y="113"/>
                  </a:lnTo>
                  <a:lnTo>
                    <a:pt x="1905" y="69"/>
                  </a:lnTo>
                  <a:cubicBezTo>
                    <a:pt x="1905" y="68"/>
                    <a:pt x="1906" y="68"/>
                    <a:pt x="1906" y="68"/>
                  </a:cubicBezTo>
                  <a:lnTo>
                    <a:pt x="1956" y="35"/>
                  </a:lnTo>
                  <a:cubicBezTo>
                    <a:pt x="1957" y="34"/>
                    <a:pt x="1957" y="34"/>
                    <a:pt x="1957" y="34"/>
                  </a:cubicBezTo>
                  <a:lnTo>
                    <a:pt x="2012" y="12"/>
                  </a:lnTo>
                  <a:cubicBezTo>
                    <a:pt x="2013" y="12"/>
                    <a:pt x="2014" y="12"/>
                    <a:pt x="2014" y="12"/>
                  </a:cubicBezTo>
                  <a:lnTo>
                    <a:pt x="2071" y="2"/>
                  </a:lnTo>
                  <a:cubicBezTo>
                    <a:pt x="2072" y="1"/>
                    <a:pt x="2072" y="1"/>
                    <a:pt x="2072" y="1"/>
                  </a:cubicBezTo>
                  <a:lnTo>
                    <a:pt x="2129" y="1"/>
                  </a:lnTo>
                  <a:cubicBezTo>
                    <a:pt x="2130" y="1"/>
                    <a:pt x="2131" y="2"/>
                    <a:pt x="2131" y="2"/>
                  </a:cubicBezTo>
                  <a:lnTo>
                    <a:pt x="2189" y="15"/>
                  </a:lnTo>
                  <a:cubicBezTo>
                    <a:pt x="2190" y="15"/>
                    <a:pt x="2190" y="15"/>
                    <a:pt x="2191" y="15"/>
                  </a:cubicBezTo>
                  <a:lnTo>
                    <a:pt x="2245" y="39"/>
                  </a:lnTo>
                  <a:cubicBezTo>
                    <a:pt x="2245" y="39"/>
                    <a:pt x="2246" y="40"/>
                    <a:pt x="2246" y="40"/>
                  </a:cubicBezTo>
                  <a:lnTo>
                    <a:pt x="2297" y="76"/>
                  </a:lnTo>
                  <a:cubicBezTo>
                    <a:pt x="2298" y="76"/>
                    <a:pt x="2298" y="77"/>
                    <a:pt x="2298" y="77"/>
                  </a:cubicBezTo>
                  <a:lnTo>
                    <a:pt x="2334" y="115"/>
                  </a:lnTo>
                  <a:cubicBezTo>
                    <a:pt x="2335" y="115"/>
                    <a:pt x="2335" y="116"/>
                    <a:pt x="2335" y="116"/>
                  </a:cubicBezTo>
                  <a:lnTo>
                    <a:pt x="2365" y="160"/>
                  </a:lnTo>
                  <a:cubicBezTo>
                    <a:pt x="2365" y="160"/>
                    <a:pt x="2366" y="161"/>
                    <a:pt x="2366" y="161"/>
                  </a:cubicBezTo>
                  <a:lnTo>
                    <a:pt x="2388" y="210"/>
                  </a:lnTo>
                  <a:cubicBezTo>
                    <a:pt x="2388" y="211"/>
                    <a:pt x="2388" y="211"/>
                    <a:pt x="2388" y="211"/>
                  </a:cubicBezTo>
                  <a:lnTo>
                    <a:pt x="2402" y="263"/>
                  </a:lnTo>
                  <a:lnTo>
                    <a:pt x="2397" y="258"/>
                  </a:lnTo>
                  <a:lnTo>
                    <a:pt x="2460" y="283"/>
                  </a:lnTo>
                  <a:cubicBezTo>
                    <a:pt x="2461" y="283"/>
                    <a:pt x="2461" y="283"/>
                    <a:pt x="2462" y="284"/>
                  </a:cubicBezTo>
                  <a:lnTo>
                    <a:pt x="2517" y="320"/>
                  </a:lnTo>
                  <a:cubicBezTo>
                    <a:pt x="2517" y="320"/>
                    <a:pt x="2518" y="320"/>
                    <a:pt x="2518" y="321"/>
                  </a:cubicBezTo>
                  <a:lnTo>
                    <a:pt x="2564" y="367"/>
                  </a:lnTo>
                  <a:cubicBezTo>
                    <a:pt x="2564" y="367"/>
                    <a:pt x="2565" y="368"/>
                    <a:pt x="2565" y="368"/>
                  </a:cubicBezTo>
                  <a:lnTo>
                    <a:pt x="2602" y="422"/>
                  </a:lnTo>
                  <a:cubicBezTo>
                    <a:pt x="2602" y="422"/>
                    <a:pt x="2603" y="423"/>
                    <a:pt x="2603" y="423"/>
                  </a:cubicBezTo>
                  <a:lnTo>
                    <a:pt x="2629" y="483"/>
                  </a:lnTo>
                  <a:cubicBezTo>
                    <a:pt x="2629" y="484"/>
                    <a:pt x="2629" y="484"/>
                    <a:pt x="2629" y="485"/>
                  </a:cubicBezTo>
                  <a:lnTo>
                    <a:pt x="2644" y="550"/>
                  </a:lnTo>
                  <a:cubicBezTo>
                    <a:pt x="2644" y="550"/>
                    <a:pt x="2644" y="551"/>
                    <a:pt x="2644" y="551"/>
                  </a:cubicBezTo>
                  <a:lnTo>
                    <a:pt x="2646" y="619"/>
                  </a:lnTo>
                  <a:cubicBezTo>
                    <a:pt x="2646" y="620"/>
                    <a:pt x="2646" y="620"/>
                    <a:pt x="2646" y="621"/>
                  </a:cubicBezTo>
                  <a:lnTo>
                    <a:pt x="2635" y="690"/>
                  </a:lnTo>
                  <a:cubicBezTo>
                    <a:pt x="2635" y="690"/>
                    <a:pt x="2635" y="691"/>
                    <a:pt x="2635" y="691"/>
                  </a:cubicBezTo>
                  <a:lnTo>
                    <a:pt x="2620" y="736"/>
                  </a:lnTo>
                  <a:lnTo>
                    <a:pt x="2619" y="729"/>
                  </a:lnTo>
                  <a:lnTo>
                    <a:pt x="2664" y="804"/>
                  </a:lnTo>
                  <a:cubicBezTo>
                    <a:pt x="2665" y="805"/>
                    <a:pt x="2665" y="805"/>
                    <a:pt x="2665" y="806"/>
                  </a:cubicBezTo>
                  <a:lnTo>
                    <a:pt x="2693" y="887"/>
                  </a:lnTo>
                  <a:cubicBezTo>
                    <a:pt x="2693" y="887"/>
                    <a:pt x="2693" y="888"/>
                    <a:pt x="2693" y="888"/>
                  </a:cubicBezTo>
                  <a:lnTo>
                    <a:pt x="2706" y="972"/>
                  </a:lnTo>
                  <a:cubicBezTo>
                    <a:pt x="2706" y="973"/>
                    <a:pt x="2706" y="973"/>
                    <a:pt x="2706" y="974"/>
                  </a:cubicBezTo>
                  <a:lnTo>
                    <a:pt x="2703" y="1057"/>
                  </a:lnTo>
                  <a:cubicBezTo>
                    <a:pt x="2703" y="1057"/>
                    <a:pt x="2703" y="1058"/>
                    <a:pt x="2703" y="1058"/>
                  </a:cubicBezTo>
                  <a:lnTo>
                    <a:pt x="2685" y="1140"/>
                  </a:lnTo>
                  <a:cubicBezTo>
                    <a:pt x="2685" y="1141"/>
                    <a:pt x="2685" y="1141"/>
                    <a:pt x="2685" y="1142"/>
                  </a:cubicBezTo>
                  <a:lnTo>
                    <a:pt x="2652" y="1219"/>
                  </a:lnTo>
                  <a:cubicBezTo>
                    <a:pt x="2652" y="1219"/>
                    <a:pt x="2651" y="1220"/>
                    <a:pt x="2651" y="1220"/>
                  </a:cubicBezTo>
                  <a:lnTo>
                    <a:pt x="2603" y="1290"/>
                  </a:lnTo>
                  <a:cubicBezTo>
                    <a:pt x="2603" y="1290"/>
                    <a:pt x="2602" y="1291"/>
                    <a:pt x="2602" y="1291"/>
                  </a:cubicBezTo>
                  <a:lnTo>
                    <a:pt x="2540" y="1352"/>
                  </a:lnTo>
                  <a:cubicBezTo>
                    <a:pt x="2540" y="1353"/>
                    <a:pt x="2539" y="1353"/>
                    <a:pt x="2539" y="1353"/>
                  </a:cubicBezTo>
                  <a:lnTo>
                    <a:pt x="2494" y="1384"/>
                  </a:lnTo>
                  <a:lnTo>
                    <a:pt x="2445" y="1411"/>
                  </a:lnTo>
                  <a:cubicBezTo>
                    <a:pt x="2445" y="1411"/>
                    <a:pt x="2445" y="1411"/>
                    <a:pt x="2444" y="1411"/>
                  </a:cubicBezTo>
                  <a:lnTo>
                    <a:pt x="2393" y="1429"/>
                  </a:lnTo>
                  <a:lnTo>
                    <a:pt x="2339" y="1440"/>
                  </a:lnTo>
                  <a:lnTo>
                    <a:pt x="2345" y="1433"/>
                  </a:lnTo>
                  <a:lnTo>
                    <a:pt x="2337" y="1508"/>
                  </a:lnTo>
                  <a:cubicBezTo>
                    <a:pt x="2337" y="1509"/>
                    <a:pt x="2337" y="1509"/>
                    <a:pt x="2337" y="1510"/>
                  </a:cubicBezTo>
                  <a:lnTo>
                    <a:pt x="2315" y="1580"/>
                  </a:lnTo>
                  <a:cubicBezTo>
                    <a:pt x="2315" y="1580"/>
                    <a:pt x="2315" y="1581"/>
                    <a:pt x="2315" y="1581"/>
                  </a:cubicBezTo>
                  <a:lnTo>
                    <a:pt x="2282" y="1644"/>
                  </a:lnTo>
                  <a:cubicBezTo>
                    <a:pt x="2281" y="1645"/>
                    <a:pt x="2281" y="1645"/>
                    <a:pt x="2281" y="1646"/>
                  </a:cubicBezTo>
                  <a:lnTo>
                    <a:pt x="2236" y="1701"/>
                  </a:lnTo>
                  <a:cubicBezTo>
                    <a:pt x="2235" y="1701"/>
                    <a:pt x="2235" y="1701"/>
                    <a:pt x="2235" y="1702"/>
                  </a:cubicBezTo>
                  <a:lnTo>
                    <a:pt x="2182" y="1747"/>
                  </a:lnTo>
                  <a:cubicBezTo>
                    <a:pt x="2181" y="1747"/>
                    <a:pt x="2181" y="1747"/>
                    <a:pt x="2180" y="1747"/>
                  </a:cubicBezTo>
                  <a:lnTo>
                    <a:pt x="2118" y="1781"/>
                  </a:lnTo>
                  <a:cubicBezTo>
                    <a:pt x="2118" y="1782"/>
                    <a:pt x="2117" y="1782"/>
                    <a:pt x="2117" y="1782"/>
                  </a:cubicBezTo>
                  <a:lnTo>
                    <a:pt x="2050" y="1803"/>
                  </a:lnTo>
                  <a:cubicBezTo>
                    <a:pt x="2049" y="1803"/>
                    <a:pt x="2049" y="1803"/>
                    <a:pt x="2048" y="1803"/>
                  </a:cubicBezTo>
                  <a:lnTo>
                    <a:pt x="1975" y="1810"/>
                  </a:lnTo>
                  <a:cubicBezTo>
                    <a:pt x="1975" y="1810"/>
                    <a:pt x="1974" y="1810"/>
                    <a:pt x="1974" y="1810"/>
                  </a:cubicBezTo>
                  <a:lnTo>
                    <a:pt x="1925" y="1806"/>
                  </a:lnTo>
                  <a:lnTo>
                    <a:pt x="1876" y="1796"/>
                  </a:lnTo>
                  <a:cubicBezTo>
                    <a:pt x="1875" y="1796"/>
                    <a:pt x="1875" y="1796"/>
                    <a:pt x="1875" y="1796"/>
                  </a:cubicBezTo>
                  <a:lnTo>
                    <a:pt x="1828" y="1778"/>
                  </a:lnTo>
                  <a:lnTo>
                    <a:pt x="1783" y="1753"/>
                  </a:lnTo>
                  <a:lnTo>
                    <a:pt x="1794" y="1749"/>
                  </a:lnTo>
                  <a:lnTo>
                    <a:pt x="1761" y="1831"/>
                  </a:lnTo>
                  <a:cubicBezTo>
                    <a:pt x="1761" y="1832"/>
                    <a:pt x="1760" y="1832"/>
                    <a:pt x="1760" y="1833"/>
                  </a:cubicBezTo>
                  <a:lnTo>
                    <a:pt x="1714" y="1904"/>
                  </a:lnTo>
                  <a:cubicBezTo>
                    <a:pt x="1714" y="1904"/>
                    <a:pt x="1714" y="1905"/>
                    <a:pt x="1713" y="1905"/>
                  </a:cubicBezTo>
                  <a:lnTo>
                    <a:pt x="1656" y="1964"/>
                  </a:lnTo>
                  <a:cubicBezTo>
                    <a:pt x="1656" y="1964"/>
                    <a:pt x="1655" y="1965"/>
                    <a:pt x="1655" y="1965"/>
                  </a:cubicBezTo>
                  <a:lnTo>
                    <a:pt x="1588" y="2011"/>
                  </a:lnTo>
                  <a:cubicBezTo>
                    <a:pt x="1588" y="2011"/>
                    <a:pt x="1587" y="2012"/>
                    <a:pt x="1587" y="2012"/>
                  </a:cubicBezTo>
                  <a:lnTo>
                    <a:pt x="1512" y="2045"/>
                  </a:lnTo>
                  <a:cubicBezTo>
                    <a:pt x="1511" y="2045"/>
                    <a:pt x="1511" y="2045"/>
                    <a:pt x="1510" y="2045"/>
                  </a:cubicBezTo>
                  <a:lnTo>
                    <a:pt x="1431" y="2062"/>
                  </a:lnTo>
                  <a:cubicBezTo>
                    <a:pt x="1431" y="2062"/>
                    <a:pt x="1430" y="2062"/>
                    <a:pt x="1429" y="2062"/>
                  </a:cubicBezTo>
                  <a:lnTo>
                    <a:pt x="1346" y="2062"/>
                  </a:lnTo>
                  <a:cubicBezTo>
                    <a:pt x="1346" y="2062"/>
                    <a:pt x="1345" y="2062"/>
                    <a:pt x="1345" y="2062"/>
                  </a:cubicBezTo>
                  <a:lnTo>
                    <a:pt x="1261" y="2045"/>
                  </a:lnTo>
                  <a:cubicBezTo>
                    <a:pt x="1260" y="2045"/>
                    <a:pt x="1260" y="2045"/>
                    <a:pt x="1259" y="2045"/>
                  </a:cubicBezTo>
                  <a:lnTo>
                    <a:pt x="1192" y="2017"/>
                  </a:lnTo>
                  <a:cubicBezTo>
                    <a:pt x="1192" y="2017"/>
                    <a:pt x="1192" y="2016"/>
                    <a:pt x="1191" y="2016"/>
                  </a:cubicBezTo>
                  <a:lnTo>
                    <a:pt x="1130" y="1977"/>
                  </a:lnTo>
                  <a:cubicBezTo>
                    <a:pt x="1130" y="1977"/>
                    <a:pt x="1129" y="1977"/>
                    <a:pt x="1129" y="1976"/>
                  </a:cubicBezTo>
                  <a:lnTo>
                    <a:pt x="1075" y="1927"/>
                  </a:lnTo>
                  <a:cubicBezTo>
                    <a:pt x="1075" y="1927"/>
                    <a:pt x="1074" y="1927"/>
                    <a:pt x="1074" y="1926"/>
                  </a:cubicBezTo>
                  <a:lnTo>
                    <a:pt x="1029" y="1867"/>
                  </a:lnTo>
                  <a:lnTo>
                    <a:pt x="1039" y="1870"/>
                  </a:lnTo>
                  <a:lnTo>
                    <a:pt x="951" y="1913"/>
                  </a:lnTo>
                  <a:cubicBezTo>
                    <a:pt x="951" y="1913"/>
                    <a:pt x="950" y="1913"/>
                    <a:pt x="949" y="1913"/>
                  </a:cubicBezTo>
                  <a:lnTo>
                    <a:pt x="857" y="1937"/>
                  </a:lnTo>
                  <a:cubicBezTo>
                    <a:pt x="857" y="1937"/>
                    <a:pt x="856" y="1937"/>
                    <a:pt x="856" y="1937"/>
                  </a:cubicBezTo>
                  <a:lnTo>
                    <a:pt x="764" y="1941"/>
                  </a:lnTo>
                  <a:cubicBezTo>
                    <a:pt x="763" y="1941"/>
                    <a:pt x="763" y="1941"/>
                    <a:pt x="762" y="1941"/>
                  </a:cubicBezTo>
                  <a:lnTo>
                    <a:pt x="670" y="1927"/>
                  </a:lnTo>
                  <a:cubicBezTo>
                    <a:pt x="670" y="1927"/>
                    <a:pt x="669" y="1927"/>
                    <a:pt x="669" y="1927"/>
                  </a:cubicBezTo>
                  <a:lnTo>
                    <a:pt x="582" y="1895"/>
                  </a:lnTo>
                  <a:cubicBezTo>
                    <a:pt x="581" y="1895"/>
                    <a:pt x="581" y="1895"/>
                    <a:pt x="580" y="1894"/>
                  </a:cubicBezTo>
                  <a:lnTo>
                    <a:pt x="500" y="1845"/>
                  </a:lnTo>
                  <a:cubicBezTo>
                    <a:pt x="500" y="1845"/>
                    <a:pt x="499" y="1845"/>
                    <a:pt x="499" y="1844"/>
                  </a:cubicBezTo>
                  <a:lnTo>
                    <a:pt x="429" y="1778"/>
                  </a:lnTo>
                  <a:cubicBezTo>
                    <a:pt x="429" y="1778"/>
                    <a:pt x="428" y="1778"/>
                    <a:pt x="428" y="1777"/>
                  </a:cubicBezTo>
                  <a:lnTo>
                    <a:pt x="370" y="1696"/>
                  </a:lnTo>
                  <a:lnTo>
                    <a:pt x="364" y="1686"/>
                  </a:lnTo>
                  <a:lnTo>
                    <a:pt x="372" y="1690"/>
                  </a:lnTo>
                  <a:lnTo>
                    <a:pt x="317" y="1691"/>
                  </a:lnTo>
                  <a:cubicBezTo>
                    <a:pt x="316" y="1691"/>
                    <a:pt x="315" y="1691"/>
                    <a:pt x="315" y="1691"/>
                  </a:cubicBezTo>
                  <a:lnTo>
                    <a:pt x="263" y="1681"/>
                  </a:lnTo>
                  <a:cubicBezTo>
                    <a:pt x="262" y="1681"/>
                    <a:pt x="262" y="1681"/>
                    <a:pt x="261" y="1681"/>
                  </a:cubicBezTo>
                  <a:lnTo>
                    <a:pt x="212" y="1661"/>
                  </a:lnTo>
                  <a:cubicBezTo>
                    <a:pt x="212" y="1661"/>
                    <a:pt x="211" y="1660"/>
                    <a:pt x="211" y="1660"/>
                  </a:cubicBezTo>
                  <a:lnTo>
                    <a:pt x="167" y="1631"/>
                  </a:lnTo>
                  <a:cubicBezTo>
                    <a:pt x="167" y="1631"/>
                    <a:pt x="166" y="1631"/>
                    <a:pt x="166" y="1630"/>
                  </a:cubicBezTo>
                  <a:lnTo>
                    <a:pt x="128" y="1592"/>
                  </a:lnTo>
                  <a:cubicBezTo>
                    <a:pt x="127" y="1592"/>
                    <a:pt x="127" y="1591"/>
                    <a:pt x="127" y="1591"/>
                  </a:cubicBezTo>
                  <a:lnTo>
                    <a:pt x="97" y="1547"/>
                  </a:lnTo>
                  <a:cubicBezTo>
                    <a:pt x="97" y="1547"/>
                    <a:pt x="96" y="1546"/>
                    <a:pt x="96" y="1546"/>
                  </a:cubicBezTo>
                  <a:lnTo>
                    <a:pt x="75" y="1496"/>
                  </a:lnTo>
                  <a:cubicBezTo>
                    <a:pt x="75" y="1495"/>
                    <a:pt x="75" y="1495"/>
                    <a:pt x="75" y="1494"/>
                  </a:cubicBezTo>
                  <a:lnTo>
                    <a:pt x="63" y="1438"/>
                  </a:lnTo>
                  <a:cubicBezTo>
                    <a:pt x="63" y="1438"/>
                    <a:pt x="62" y="1437"/>
                    <a:pt x="62" y="1437"/>
                  </a:cubicBezTo>
                  <a:lnTo>
                    <a:pt x="61" y="1376"/>
                  </a:lnTo>
                  <a:cubicBezTo>
                    <a:pt x="61" y="1375"/>
                    <a:pt x="62" y="1374"/>
                    <a:pt x="62" y="1374"/>
                  </a:cubicBezTo>
                  <a:lnTo>
                    <a:pt x="74" y="1315"/>
                  </a:lnTo>
                  <a:cubicBezTo>
                    <a:pt x="74" y="1314"/>
                    <a:pt x="74" y="1314"/>
                    <a:pt x="74" y="1313"/>
                  </a:cubicBezTo>
                  <a:lnTo>
                    <a:pt x="98" y="1258"/>
                  </a:lnTo>
                  <a:cubicBezTo>
                    <a:pt x="98" y="1258"/>
                    <a:pt x="99" y="1257"/>
                    <a:pt x="99" y="1257"/>
                  </a:cubicBezTo>
                  <a:lnTo>
                    <a:pt x="135" y="1208"/>
                  </a:lnTo>
                  <a:lnTo>
                    <a:pt x="137" y="1219"/>
                  </a:lnTo>
                  <a:lnTo>
                    <a:pt x="93" y="1185"/>
                  </a:lnTo>
                  <a:cubicBezTo>
                    <a:pt x="92" y="1184"/>
                    <a:pt x="92" y="1184"/>
                    <a:pt x="91" y="1184"/>
                  </a:cubicBezTo>
                  <a:lnTo>
                    <a:pt x="55" y="1143"/>
                  </a:lnTo>
                  <a:cubicBezTo>
                    <a:pt x="55" y="1142"/>
                    <a:pt x="55" y="1142"/>
                    <a:pt x="55" y="1141"/>
                  </a:cubicBezTo>
                  <a:lnTo>
                    <a:pt x="28" y="1094"/>
                  </a:lnTo>
                  <a:cubicBezTo>
                    <a:pt x="27" y="1094"/>
                    <a:pt x="27" y="1094"/>
                    <a:pt x="27" y="1093"/>
                  </a:cubicBezTo>
                  <a:lnTo>
                    <a:pt x="9" y="1043"/>
                  </a:lnTo>
                  <a:cubicBezTo>
                    <a:pt x="9" y="1043"/>
                    <a:pt x="9" y="1042"/>
                    <a:pt x="9" y="1042"/>
                  </a:cubicBezTo>
                  <a:lnTo>
                    <a:pt x="1" y="988"/>
                  </a:lnTo>
                  <a:cubicBezTo>
                    <a:pt x="0" y="987"/>
                    <a:pt x="0" y="987"/>
                    <a:pt x="0" y="986"/>
                  </a:cubicBezTo>
                  <a:lnTo>
                    <a:pt x="1" y="932"/>
                  </a:lnTo>
                  <a:cubicBezTo>
                    <a:pt x="1" y="932"/>
                    <a:pt x="2" y="931"/>
                    <a:pt x="2" y="931"/>
                  </a:cubicBezTo>
                  <a:lnTo>
                    <a:pt x="14" y="877"/>
                  </a:lnTo>
                  <a:cubicBezTo>
                    <a:pt x="14" y="876"/>
                    <a:pt x="14" y="876"/>
                    <a:pt x="14" y="875"/>
                  </a:cubicBezTo>
                  <a:lnTo>
                    <a:pt x="37" y="823"/>
                  </a:lnTo>
                  <a:cubicBezTo>
                    <a:pt x="37" y="823"/>
                    <a:pt x="38" y="822"/>
                    <a:pt x="38" y="822"/>
                  </a:cubicBezTo>
                  <a:lnTo>
                    <a:pt x="77" y="769"/>
                  </a:lnTo>
                  <a:cubicBezTo>
                    <a:pt x="77" y="768"/>
                    <a:pt x="78" y="768"/>
                    <a:pt x="78" y="767"/>
                  </a:cubicBezTo>
                  <a:lnTo>
                    <a:pt x="126" y="726"/>
                  </a:lnTo>
                  <a:cubicBezTo>
                    <a:pt x="127" y="726"/>
                    <a:pt x="127" y="726"/>
                    <a:pt x="128" y="725"/>
                  </a:cubicBezTo>
                  <a:lnTo>
                    <a:pt x="185" y="696"/>
                  </a:lnTo>
                  <a:cubicBezTo>
                    <a:pt x="185" y="696"/>
                    <a:pt x="186" y="696"/>
                    <a:pt x="187" y="696"/>
                  </a:cubicBezTo>
                  <a:lnTo>
                    <a:pt x="249" y="681"/>
                  </a:lnTo>
                  <a:lnTo>
                    <a:pt x="243" y="686"/>
                  </a:lnTo>
                  <a:lnTo>
                    <a:pt x="245" y="680"/>
                  </a:lnTo>
                  <a:close/>
                  <a:moveTo>
                    <a:pt x="258" y="691"/>
                  </a:moveTo>
                  <a:cubicBezTo>
                    <a:pt x="257" y="694"/>
                    <a:pt x="255" y="696"/>
                    <a:pt x="252" y="696"/>
                  </a:cubicBezTo>
                  <a:lnTo>
                    <a:pt x="190" y="711"/>
                  </a:lnTo>
                  <a:lnTo>
                    <a:pt x="192" y="711"/>
                  </a:lnTo>
                  <a:lnTo>
                    <a:pt x="135" y="740"/>
                  </a:lnTo>
                  <a:lnTo>
                    <a:pt x="137" y="739"/>
                  </a:lnTo>
                  <a:lnTo>
                    <a:pt x="89" y="780"/>
                  </a:lnTo>
                  <a:lnTo>
                    <a:pt x="90" y="778"/>
                  </a:lnTo>
                  <a:lnTo>
                    <a:pt x="51" y="831"/>
                  </a:lnTo>
                  <a:lnTo>
                    <a:pt x="52" y="830"/>
                  </a:lnTo>
                  <a:lnTo>
                    <a:pt x="29" y="882"/>
                  </a:lnTo>
                  <a:lnTo>
                    <a:pt x="29" y="880"/>
                  </a:lnTo>
                  <a:lnTo>
                    <a:pt x="17" y="934"/>
                  </a:lnTo>
                  <a:lnTo>
                    <a:pt x="17" y="933"/>
                  </a:lnTo>
                  <a:lnTo>
                    <a:pt x="16" y="987"/>
                  </a:lnTo>
                  <a:lnTo>
                    <a:pt x="16" y="985"/>
                  </a:lnTo>
                  <a:lnTo>
                    <a:pt x="24" y="1039"/>
                  </a:lnTo>
                  <a:lnTo>
                    <a:pt x="24" y="1038"/>
                  </a:lnTo>
                  <a:lnTo>
                    <a:pt x="42" y="1088"/>
                  </a:lnTo>
                  <a:lnTo>
                    <a:pt x="41" y="1086"/>
                  </a:lnTo>
                  <a:lnTo>
                    <a:pt x="68" y="1133"/>
                  </a:lnTo>
                  <a:lnTo>
                    <a:pt x="67" y="1132"/>
                  </a:lnTo>
                  <a:lnTo>
                    <a:pt x="103" y="1173"/>
                  </a:lnTo>
                  <a:lnTo>
                    <a:pt x="102" y="1172"/>
                  </a:lnTo>
                  <a:lnTo>
                    <a:pt x="146" y="1206"/>
                  </a:lnTo>
                  <a:cubicBezTo>
                    <a:pt x="150" y="1209"/>
                    <a:pt x="150" y="1214"/>
                    <a:pt x="148" y="1217"/>
                  </a:cubicBezTo>
                  <a:lnTo>
                    <a:pt x="112" y="1266"/>
                  </a:lnTo>
                  <a:lnTo>
                    <a:pt x="113" y="1265"/>
                  </a:lnTo>
                  <a:lnTo>
                    <a:pt x="89" y="1320"/>
                  </a:lnTo>
                  <a:lnTo>
                    <a:pt x="89" y="1318"/>
                  </a:lnTo>
                  <a:lnTo>
                    <a:pt x="77" y="1377"/>
                  </a:lnTo>
                  <a:lnTo>
                    <a:pt x="77" y="1375"/>
                  </a:lnTo>
                  <a:lnTo>
                    <a:pt x="78" y="1436"/>
                  </a:lnTo>
                  <a:lnTo>
                    <a:pt x="78" y="1435"/>
                  </a:lnTo>
                  <a:lnTo>
                    <a:pt x="90" y="1491"/>
                  </a:lnTo>
                  <a:lnTo>
                    <a:pt x="90" y="1489"/>
                  </a:lnTo>
                  <a:lnTo>
                    <a:pt x="111" y="1539"/>
                  </a:lnTo>
                  <a:lnTo>
                    <a:pt x="110" y="1538"/>
                  </a:lnTo>
                  <a:lnTo>
                    <a:pt x="140" y="1582"/>
                  </a:lnTo>
                  <a:lnTo>
                    <a:pt x="139" y="1581"/>
                  </a:lnTo>
                  <a:lnTo>
                    <a:pt x="177" y="1619"/>
                  </a:lnTo>
                  <a:lnTo>
                    <a:pt x="176" y="1618"/>
                  </a:lnTo>
                  <a:lnTo>
                    <a:pt x="220" y="1647"/>
                  </a:lnTo>
                  <a:lnTo>
                    <a:pt x="218" y="1646"/>
                  </a:lnTo>
                  <a:lnTo>
                    <a:pt x="267" y="1666"/>
                  </a:lnTo>
                  <a:lnTo>
                    <a:pt x="266" y="1666"/>
                  </a:lnTo>
                  <a:lnTo>
                    <a:pt x="318" y="1676"/>
                  </a:lnTo>
                  <a:lnTo>
                    <a:pt x="316" y="1675"/>
                  </a:lnTo>
                  <a:lnTo>
                    <a:pt x="371" y="1674"/>
                  </a:lnTo>
                  <a:cubicBezTo>
                    <a:pt x="374" y="1674"/>
                    <a:pt x="377" y="1676"/>
                    <a:pt x="378" y="1679"/>
                  </a:cubicBezTo>
                  <a:lnTo>
                    <a:pt x="383" y="1687"/>
                  </a:lnTo>
                  <a:lnTo>
                    <a:pt x="441" y="1768"/>
                  </a:lnTo>
                  <a:lnTo>
                    <a:pt x="440" y="1767"/>
                  </a:lnTo>
                  <a:lnTo>
                    <a:pt x="510" y="1833"/>
                  </a:lnTo>
                  <a:lnTo>
                    <a:pt x="509" y="1832"/>
                  </a:lnTo>
                  <a:lnTo>
                    <a:pt x="589" y="1881"/>
                  </a:lnTo>
                  <a:lnTo>
                    <a:pt x="587" y="1880"/>
                  </a:lnTo>
                  <a:lnTo>
                    <a:pt x="674" y="1912"/>
                  </a:lnTo>
                  <a:lnTo>
                    <a:pt x="673" y="1912"/>
                  </a:lnTo>
                  <a:lnTo>
                    <a:pt x="765" y="1926"/>
                  </a:lnTo>
                  <a:lnTo>
                    <a:pt x="763" y="1925"/>
                  </a:lnTo>
                  <a:lnTo>
                    <a:pt x="855" y="1921"/>
                  </a:lnTo>
                  <a:lnTo>
                    <a:pt x="853" y="1922"/>
                  </a:lnTo>
                  <a:lnTo>
                    <a:pt x="945" y="1898"/>
                  </a:lnTo>
                  <a:lnTo>
                    <a:pt x="944" y="1898"/>
                  </a:lnTo>
                  <a:lnTo>
                    <a:pt x="1032" y="1855"/>
                  </a:lnTo>
                  <a:cubicBezTo>
                    <a:pt x="1035" y="1854"/>
                    <a:pt x="1040" y="1855"/>
                    <a:pt x="1042" y="1858"/>
                  </a:cubicBezTo>
                  <a:lnTo>
                    <a:pt x="1087" y="1917"/>
                  </a:lnTo>
                  <a:lnTo>
                    <a:pt x="1086" y="1916"/>
                  </a:lnTo>
                  <a:lnTo>
                    <a:pt x="1140" y="1965"/>
                  </a:lnTo>
                  <a:lnTo>
                    <a:pt x="1139" y="1964"/>
                  </a:lnTo>
                  <a:lnTo>
                    <a:pt x="1200" y="2003"/>
                  </a:lnTo>
                  <a:lnTo>
                    <a:pt x="1199" y="2002"/>
                  </a:lnTo>
                  <a:lnTo>
                    <a:pt x="1266" y="2030"/>
                  </a:lnTo>
                  <a:lnTo>
                    <a:pt x="1264" y="2030"/>
                  </a:lnTo>
                  <a:lnTo>
                    <a:pt x="1348" y="2047"/>
                  </a:lnTo>
                  <a:lnTo>
                    <a:pt x="1346" y="2046"/>
                  </a:lnTo>
                  <a:lnTo>
                    <a:pt x="1429" y="2046"/>
                  </a:lnTo>
                  <a:lnTo>
                    <a:pt x="1428" y="2047"/>
                  </a:lnTo>
                  <a:lnTo>
                    <a:pt x="1507" y="2030"/>
                  </a:lnTo>
                  <a:lnTo>
                    <a:pt x="1505" y="2030"/>
                  </a:lnTo>
                  <a:lnTo>
                    <a:pt x="1580" y="1997"/>
                  </a:lnTo>
                  <a:lnTo>
                    <a:pt x="1579" y="1998"/>
                  </a:lnTo>
                  <a:lnTo>
                    <a:pt x="1646" y="1952"/>
                  </a:lnTo>
                  <a:lnTo>
                    <a:pt x="1645" y="1953"/>
                  </a:lnTo>
                  <a:lnTo>
                    <a:pt x="1702" y="1894"/>
                  </a:lnTo>
                  <a:lnTo>
                    <a:pt x="1701" y="1895"/>
                  </a:lnTo>
                  <a:lnTo>
                    <a:pt x="1747" y="1824"/>
                  </a:lnTo>
                  <a:lnTo>
                    <a:pt x="1746" y="1825"/>
                  </a:lnTo>
                  <a:lnTo>
                    <a:pt x="1779" y="1743"/>
                  </a:lnTo>
                  <a:cubicBezTo>
                    <a:pt x="1780" y="1741"/>
                    <a:pt x="1782" y="1740"/>
                    <a:pt x="1784" y="1739"/>
                  </a:cubicBezTo>
                  <a:cubicBezTo>
                    <a:pt x="1786" y="1738"/>
                    <a:pt x="1788" y="1738"/>
                    <a:pt x="1790" y="1739"/>
                  </a:cubicBezTo>
                  <a:lnTo>
                    <a:pt x="1833" y="1763"/>
                  </a:lnTo>
                  <a:lnTo>
                    <a:pt x="1880" y="1781"/>
                  </a:lnTo>
                  <a:lnTo>
                    <a:pt x="1879" y="1781"/>
                  </a:lnTo>
                  <a:lnTo>
                    <a:pt x="1926" y="1790"/>
                  </a:lnTo>
                  <a:lnTo>
                    <a:pt x="1975" y="1794"/>
                  </a:lnTo>
                  <a:lnTo>
                    <a:pt x="1974" y="1794"/>
                  </a:lnTo>
                  <a:lnTo>
                    <a:pt x="2047" y="1787"/>
                  </a:lnTo>
                  <a:lnTo>
                    <a:pt x="2045" y="1788"/>
                  </a:lnTo>
                  <a:lnTo>
                    <a:pt x="2112" y="1767"/>
                  </a:lnTo>
                  <a:lnTo>
                    <a:pt x="2111" y="1767"/>
                  </a:lnTo>
                  <a:lnTo>
                    <a:pt x="2173" y="1733"/>
                  </a:lnTo>
                  <a:lnTo>
                    <a:pt x="2171" y="1734"/>
                  </a:lnTo>
                  <a:lnTo>
                    <a:pt x="2224" y="1689"/>
                  </a:lnTo>
                  <a:lnTo>
                    <a:pt x="2223" y="1690"/>
                  </a:lnTo>
                  <a:lnTo>
                    <a:pt x="2268" y="1635"/>
                  </a:lnTo>
                  <a:lnTo>
                    <a:pt x="2267" y="1637"/>
                  </a:lnTo>
                  <a:lnTo>
                    <a:pt x="2300" y="1574"/>
                  </a:lnTo>
                  <a:lnTo>
                    <a:pt x="2300" y="1575"/>
                  </a:lnTo>
                  <a:lnTo>
                    <a:pt x="2322" y="1505"/>
                  </a:lnTo>
                  <a:lnTo>
                    <a:pt x="2322" y="1507"/>
                  </a:lnTo>
                  <a:lnTo>
                    <a:pt x="2330" y="1432"/>
                  </a:lnTo>
                  <a:cubicBezTo>
                    <a:pt x="2330" y="1428"/>
                    <a:pt x="2332" y="1425"/>
                    <a:pt x="2336" y="1425"/>
                  </a:cubicBezTo>
                  <a:lnTo>
                    <a:pt x="2388" y="1414"/>
                  </a:lnTo>
                  <a:lnTo>
                    <a:pt x="2439" y="1396"/>
                  </a:lnTo>
                  <a:lnTo>
                    <a:pt x="2438" y="1396"/>
                  </a:lnTo>
                  <a:lnTo>
                    <a:pt x="2485" y="1371"/>
                  </a:lnTo>
                  <a:lnTo>
                    <a:pt x="2530" y="1340"/>
                  </a:lnTo>
                  <a:lnTo>
                    <a:pt x="2529" y="1341"/>
                  </a:lnTo>
                  <a:lnTo>
                    <a:pt x="2591" y="1280"/>
                  </a:lnTo>
                  <a:lnTo>
                    <a:pt x="2590" y="1281"/>
                  </a:lnTo>
                  <a:lnTo>
                    <a:pt x="2638" y="1211"/>
                  </a:lnTo>
                  <a:lnTo>
                    <a:pt x="2637" y="1212"/>
                  </a:lnTo>
                  <a:lnTo>
                    <a:pt x="2670" y="1135"/>
                  </a:lnTo>
                  <a:lnTo>
                    <a:pt x="2670" y="1137"/>
                  </a:lnTo>
                  <a:lnTo>
                    <a:pt x="2688" y="1055"/>
                  </a:lnTo>
                  <a:lnTo>
                    <a:pt x="2687" y="1056"/>
                  </a:lnTo>
                  <a:lnTo>
                    <a:pt x="2690" y="973"/>
                  </a:lnTo>
                  <a:lnTo>
                    <a:pt x="2691" y="975"/>
                  </a:lnTo>
                  <a:lnTo>
                    <a:pt x="2678" y="891"/>
                  </a:lnTo>
                  <a:lnTo>
                    <a:pt x="2678" y="892"/>
                  </a:lnTo>
                  <a:lnTo>
                    <a:pt x="2650" y="811"/>
                  </a:lnTo>
                  <a:lnTo>
                    <a:pt x="2651" y="813"/>
                  </a:lnTo>
                  <a:lnTo>
                    <a:pt x="2606" y="738"/>
                  </a:lnTo>
                  <a:cubicBezTo>
                    <a:pt x="2604" y="736"/>
                    <a:pt x="2604" y="733"/>
                    <a:pt x="2605" y="731"/>
                  </a:cubicBezTo>
                  <a:lnTo>
                    <a:pt x="2620" y="686"/>
                  </a:lnTo>
                  <a:lnTo>
                    <a:pt x="2620" y="687"/>
                  </a:lnTo>
                  <a:lnTo>
                    <a:pt x="2631" y="618"/>
                  </a:lnTo>
                  <a:lnTo>
                    <a:pt x="2630" y="620"/>
                  </a:lnTo>
                  <a:lnTo>
                    <a:pt x="2628" y="552"/>
                  </a:lnTo>
                  <a:lnTo>
                    <a:pt x="2629" y="553"/>
                  </a:lnTo>
                  <a:lnTo>
                    <a:pt x="2614" y="488"/>
                  </a:lnTo>
                  <a:lnTo>
                    <a:pt x="2614" y="490"/>
                  </a:lnTo>
                  <a:lnTo>
                    <a:pt x="2588" y="430"/>
                  </a:lnTo>
                  <a:lnTo>
                    <a:pt x="2589" y="431"/>
                  </a:lnTo>
                  <a:lnTo>
                    <a:pt x="2552" y="377"/>
                  </a:lnTo>
                  <a:lnTo>
                    <a:pt x="2553" y="378"/>
                  </a:lnTo>
                  <a:lnTo>
                    <a:pt x="2507" y="332"/>
                  </a:lnTo>
                  <a:lnTo>
                    <a:pt x="2508" y="333"/>
                  </a:lnTo>
                  <a:lnTo>
                    <a:pt x="2453" y="297"/>
                  </a:lnTo>
                  <a:lnTo>
                    <a:pt x="2455" y="298"/>
                  </a:lnTo>
                  <a:lnTo>
                    <a:pt x="2392" y="273"/>
                  </a:lnTo>
                  <a:cubicBezTo>
                    <a:pt x="2389" y="272"/>
                    <a:pt x="2387" y="270"/>
                    <a:pt x="2387" y="268"/>
                  </a:cubicBezTo>
                  <a:lnTo>
                    <a:pt x="2373" y="216"/>
                  </a:lnTo>
                  <a:lnTo>
                    <a:pt x="2373" y="217"/>
                  </a:lnTo>
                  <a:lnTo>
                    <a:pt x="2351" y="168"/>
                  </a:lnTo>
                  <a:lnTo>
                    <a:pt x="2352" y="169"/>
                  </a:lnTo>
                  <a:lnTo>
                    <a:pt x="2322" y="125"/>
                  </a:lnTo>
                  <a:lnTo>
                    <a:pt x="2323" y="126"/>
                  </a:lnTo>
                  <a:lnTo>
                    <a:pt x="2287" y="88"/>
                  </a:lnTo>
                  <a:lnTo>
                    <a:pt x="2288" y="89"/>
                  </a:lnTo>
                  <a:lnTo>
                    <a:pt x="2237" y="53"/>
                  </a:lnTo>
                  <a:lnTo>
                    <a:pt x="2238" y="54"/>
                  </a:lnTo>
                  <a:lnTo>
                    <a:pt x="2184" y="30"/>
                  </a:lnTo>
                  <a:lnTo>
                    <a:pt x="2186" y="30"/>
                  </a:lnTo>
                  <a:lnTo>
                    <a:pt x="2128" y="17"/>
                  </a:lnTo>
                  <a:lnTo>
                    <a:pt x="2129" y="17"/>
                  </a:lnTo>
                  <a:lnTo>
                    <a:pt x="2072" y="17"/>
                  </a:lnTo>
                  <a:lnTo>
                    <a:pt x="2074" y="17"/>
                  </a:lnTo>
                  <a:lnTo>
                    <a:pt x="2017" y="27"/>
                  </a:lnTo>
                  <a:lnTo>
                    <a:pt x="2018" y="27"/>
                  </a:lnTo>
                  <a:lnTo>
                    <a:pt x="1963" y="49"/>
                  </a:lnTo>
                  <a:lnTo>
                    <a:pt x="1965" y="48"/>
                  </a:lnTo>
                  <a:lnTo>
                    <a:pt x="1915" y="81"/>
                  </a:lnTo>
                  <a:lnTo>
                    <a:pt x="1916" y="80"/>
                  </a:lnTo>
                  <a:lnTo>
                    <a:pt x="1872" y="124"/>
                  </a:lnTo>
                  <a:cubicBezTo>
                    <a:pt x="1871" y="126"/>
                    <a:pt x="1869" y="127"/>
                    <a:pt x="1866" y="126"/>
                  </a:cubicBezTo>
                  <a:cubicBezTo>
                    <a:pt x="1864" y="126"/>
                    <a:pt x="1862" y="126"/>
                    <a:pt x="1861" y="124"/>
                  </a:cubicBezTo>
                  <a:lnTo>
                    <a:pt x="1818" y="78"/>
                  </a:lnTo>
                  <a:lnTo>
                    <a:pt x="1819" y="79"/>
                  </a:lnTo>
                  <a:lnTo>
                    <a:pt x="1767" y="44"/>
                  </a:lnTo>
                  <a:lnTo>
                    <a:pt x="1769" y="45"/>
                  </a:lnTo>
                  <a:lnTo>
                    <a:pt x="1718" y="25"/>
                  </a:lnTo>
                  <a:lnTo>
                    <a:pt x="1719" y="25"/>
                  </a:lnTo>
                  <a:lnTo>
                    <a:pt x="1666" y="16"/>
                  </a:lnTo>
                  <a:lnTo>
                    <a:pt x="1668" y="16"/>
                  </a:lnTo>
                  <a:lnTo>
                    <a:pt x="1616" y="17"/>
                  </a:lnTo>
                  <a:lnTo>
                    <a:pt x="1617" y="17"/>
                  </a:lnTo>
                  <a:lnTo>
                    <a:pt x="1566" y="30"/>
                  </a:lnTo>
                  <a:lnTo>
                    <a:pt x="1568" y="30"/>
                  </a:lnTo>
                  <a:lnTo>
                    <a:pt x="1520" y="52"/>
                  </a:lnTo>
                  <a:lnTo>
                    <a:pt x="1521" y="51"/>
                  </a:lnTo>
                  <a:lnTo>
                    <a:pt x="1478" y="82"/>
                  </a:lnTo>
                  <a:lnTo>
                    <a:pt x="1479" y="81"/>
                  </a:lnTo>
                  <a:lnTo>
                    <a:pt x="1442" y="121"/>
                  </a:lnTo>
                  <a:lnTo>
                    <a:pt x="1443" y="120"/>
                  </a:lnTo>
                  <a:lnTo>
                    <a:pt x="1414" y="168"/>
                  </a:lnTo>
                  <a:cubicBezTo>
                    <a:pt x="1413" y="170"/>
                    <a:pt x="1411" y="171"/>
                    <a:pt x="1409" y="171"/>
                  </a:cubicBezTo>
                  <a:cubicBezTo>
                    <a:pt x="1407" y="172"/>
                    <a:pt x="1404" y="171"/>
                    <a:pt x="1403" y="170"/>
                  </a:cubicBezTo>
                  <a:lnTo>
                    <a:pt x="1326" y="111"/>
                  </a:lnTo>
                  <a:lnTo>
                    <a:pt x="1327" y="112"/>
                  </a:lnTo>
                  <a:lnTo>
                    <a:pt x="1265" y="86"/>
                  </a:lnTo>
                  <a:lnTo>
                    <a:pt x="1267" y="86"/>
                  </a:lnTo>
                  <a:lnTo>
                    <a:pt x="1203" y="73"/>
                  </a:lnTo>
                  <a:lnTo>
                    <a:pt x="1205" y="73"/>
                  </a:lnTo>
                  <a:lnTo>
                    <a:pt x="1140" y="74"/>
                  </a:lnTo>
                  <a:lnTo>
                    <a:pt x="1141" y="74"/>
                  </a:lnTo>
                  <a:lnTo>
                    <a:pt x="1079" y="87"/>
                  </a:lnTo>
                  <a:lnTo>
                    <a:pt x="1081" y="87"/>
                  </a:lnTo>
                  <a:lnTo>
                    <a:pt x="1022" y="112"/>
                  </a:lnTo>
                  <a:lnTo>
                    <a:pt x="1023" y="111"/>
                  </a:lnTo>
                  <a:lnTo>
                    <a:pt x="970" y="148"/>
                  </a:lnTo>
                  <a:lnTo>
                    <a:pt x="971" y="147"/>
                  </a:lnTo>
                  <a:lnTo>
                    <a:pt x="924" y="195"/>
                  </a:lnTo>
                  <a:lnTo>
                    <a:pt x="925" y="194"/>
                  </a:lnTo>
                  <a:lnTo>
                    <a:pt x="888" y="252"/>
                  </a:lnTo>
                  <a:cubicBezTo>
                    <a:pt x="886" y="255"/>
                    <a:pt x="882" y="256"/>
                    <a:pt x="878" y="255"/>
                  </a:cubicBezTo>
                  <a:lnTo>
                    <a:pt x="815" y="224"/>
                  </a:lnTo>
                  <a:lnTo>
                    <a:pt x="816" y="224"/>
                  </a:lnTo>
                  <a:lnTo>
                    <a:pt x="749" y="204"/>
                  </a:lnTo>
                  <a:lnTo>
                    <a:pt x="750" y="204"/>
                  </a:lnTo>
                  <a:lnTo>
                    <a:pt x="681" y="195"/>
                  </a:lnTo>
                  <a:lnTo>
                    <a:pt x="683" y="195"/>
                  </a:lnTo>
                  <a:lnTo>
                    <a:pt x="613" y="199"/>
                  </a:lnTo>
                  <a:lnTo>
                    <a:pt x="614" y="199"/>
                  </a:lnTo>
                  <a:lnTo>
                    <a:pt x="531" y="220"/>
                  </a:lnTo>
                  <a:lnTo>
                    <a:pt x="533" y="220"/>
                  </a:lnTo>
                  <a:lnTo>
                    <a:pt x="458" y="256"/>
                  </a:lnTo>
                  <a:lnTo>
                    <a:pt x="459" y="255"/>
                  </a:lnTo>
                  <a:lnTo>
                    <a:pt x="394" y="305"/>
                  </a:lnTo>
                  <a:lnTo>
                    <a:pt x="395" y="304"/>
                  </a:lnTo>
                  <a:lnTo>
                    <a:pt x="340" y="365"/>
                  </a:lnTo>
                  <a:lnTo>
                    <a:pt x="341" y="364"/>
                  </a:lnTo>
                  <a:lnTo>
                    <a:pt x="299" y="435"/>
                  </a:lnTo>
                  <a:lnTo>
                    <a:pt x="300" y="433"/>
                  </a:lnTo>
                  <a:lnTo>
                    <a:pt x="271" y="512"/>
                  </a:lnTo>
                  <a:lnTo>
                    <a:pt x="271" y="511"/>
                  </a:lnTo>
                  <a:lnTo>
                    <a:pt x="257" y="596"/>
                  </a:lnTo>
                  <a:lnTo>
                    <a:pt x="257" y="594"/>
                  </a:lnTo>
                  <a:lnTo>
                    <a:pt x="260" y="682"/>
                  </a:lnTo>
                  <a:cubicBezTo>
                    <a:pt x="260" y="683"/>
                    <a:pt x="260" y="684"/>
                    <a:pt x="260" y="685"/>
                  </a:cubicBezTo>
                  <a:lnTo>
                    <a:pt x="258" y="691"/>
                  </a:lnTo>
                  <a:close/>
                </a:path>
              </a:pathLst>
            </a:custGeom>
            <a:solidFill>
              <a:srgbClr val="000000"/>
            </a:solidFill>
            <a:ln w="0" cap="flat">
              <a:solidFill>
                <a:srgbClr val="000000"/>
              </a:solidFill>
              <a:prstDash val="solid"/>
              <a:round/>
              <a:headEnd/>
              <a:tailEnd/>
            </a:ln>
          </p:spPr>
          <p:txBody>
            <a:bodyPr/>
            <a:lstStyle/>
            <a:p>
              <a:pPr>
                <a:buNone/>
              </a:pPr>
              <a:endParaRPr lang="en-US"/>
            </a:p>
          </p:txBody>
        </p:sp>
        <p:sp>
          <p:nvSpPr>
            <p:cNvPr id="65" name="Freeform 44"/>
            <p:cNvSpPr>
              <a:spLocks noEditPoints="1"/>
            </p:cNvSpPr>
            <p:nvPr/>
          </p:nvSpPr>
          <p:spPr bwMode="auto">
            <a:xfrm>
              <a:off x="4130" y="1534"/>
              <a:ext cx="466" cy="329"/>
            </a:xfrm>
            <a:custGeom>
              <a:avLst/>
              <a:gdLst>
                <a:gd name="T0" fmla="*/ 4 w 2476"/>
                <a:gd name="T1" fmla="*/ 40 h 1751"/>
                <a:gd name="T2" fmla="*/ 3 w 2476"/>
                <a:gd name="T3" fmla="*/ 40 h 1751"/>
                <a:gd name="T4" fmla="*/ 1 w 2476"/>
                <a:gd name="T5" fmla="*/ 40 h 1751"/>
                <a:gd name="T6" fmla="*/ 0 w 2476"/>
                <a:gd name="T7" fmla="*/ 39 h 1751"/>
                <a:gd name="T8" fmla="*/ 2 w 2476"/>
                <a:gd name="T9" fmla="*/ 39 h 1751"/>
                <a:gd name="T10" fmla="*/ 3 w 2476"/>
                <a:gd name="T11" fmla="*/ 40 h 1751"/>
                <a:gd name="T12" fmla="*/ 4 w 2476"/>
                <a:gd name="T13" fmla="*/ 40 h 1751"/>
                <a:gd name="T14" fmla="*/ 6 w 2476"/>
                <a:gd name="T15" fmla="*/ 40 h 1751"/>
                <a:gd name="T16" fmla="*/ 11 w 2476"/>
                <a:gd name="T17" fmla="*/ 55 h 1751"/>
                <a:gd name="T18" fmla="*/ 8 w 2476"/>
                <a:gd name="T19" fmla="*/ 55 h 1751"/>
                <a:gd name="T20" fmla="*/ 11 w 2476"/>
                <a:gd name="T21" fmla="*/ 55 h 1751"/>
                <a:gd name="T22" fmla="*/ 30 w 2476"/>
                <a:gd name="T23" fmla="*/ 59 h 1751"/>
                <a:gd name="T24" fmla="*/ 32 w 2476"/>
                <a:gd name="T25" fmla="*/ 62 h 1751"/>
                <a:gd name="T26" fmla="*/ 59 w 2476"/>
                <a:gd name="T27" fmla="*/ 54 h 1751"/>
                <a:gd name="T28" fmla="*/ 58 w 2476"/>
                <a:gd name="T29" fmla="*/ 57 h 1751"/>
                <a:gd name="T30" fmla="*/ 59 w 2476"/>
                <a:gd name="T31" fmla="*/ 54 h 1751"/>
                <a:gd name="T32" fmla="*/ 72 w 2476"/>
                <a:gd name="T33" fmla="*/ 35 h 1751"/>
                <a:gd name="T34" fmla="*/ 74 w 2476"/>
                <a:gd name="T35" fmla="*/ 36 h 1751"/>
                <a:gd name="T36" fmla="*/ 76 w 2476"/>
                <a:gd name="T37" fmla="*/ 39 h 1751"/>
                <a:gd name="T38" fmla="*/ 77 w 2476"/>
                <a:gd name="T39" fmla="*/ 41 h 1751"/>
                <a:gd name="T40" fmla="*/ 78 w 2476"/>
                <a:gd name="T41" fmla="*/ 45 h 1751"/>
                <a:gd name="T42" fmla="*/ 78 w 2476"/>
                <a:gd name="T43" fmla="*/ 47 h 1751"/>
                <a:gd name="T44" fmla="*/ 77 w 2476"/>
                <a:gd name="T45" fmla="*/ 45 h 1751"/>
                <a:gd name="T46" fmla="*/ 77 w 2476"/>
                <a:gd name="T47" fmla="*/ 43 h 1751"/>
                <a:gd name="T48" fmla="*/ 75 w 2476"/>
                <a:gd name="T49" fmla="*/ 40 h 1751"/>
                <a:gd name="T50" fmla="*/ 73 w 2476"/>
                <a:gd name="T51" fmla="*/ 37 h 1751"/>
                <a:gd name="T52" fmla="*/ 72 w 2476"/>
                <a:gd name="T53" fmla="*/ 36 h 1751"/>
                <a:gd name="T54" fmla="*/ 70 w 2476"/>
                <a:gd name="T55" fmla="*/ 35 h 1751"/>
                <a:gd name="T56" fmla="*/ 88 w 2476"/>
                <a:gd name="T57" fmla="*/ 22 h 1751"/>
                <a:gd name="T58" fmla="*/ 86 w 2476"/>
                <a:gd name="T59" fmla="*/ 25 h 1751"/>
                <a:gd name="T60" fmla="*/ 84 w 2476"/>
                <a:gd name="T61" fmla="*/ 26 h 1751"/>
                <a:gd name="T62" fmla="*/ 86 w 2476"/>
                <a:gd name="T63" fmla="*/ 24 h 1751"/>
                <a:gd name="T64" fmla="*/ 88 w 2476"/>
                <a:gd name="T65" fmla="*/ 22 h 1751"/>
                <a:gd name="T66" fmla="*/ 80 w 2476"/>
                <a:gd name="T67" fmla="*/ 8 h 1751"/>
                <a:gd name="T68" fmla="*/ 80 w 2476"/>
                <a:gd name="T69" fmla="*/ 5 h 1751"/>
                <a:gd name="T70" fmla="*/ 59 w 2476"/>
                <a:gd name="T71" fmla="*/ 3 h 1751"/>
                <a:gd name="T72" fmla="*/ 61 w 2476"/>
                <a:gd name="T73" fmla="*/ 0 h 1751"/>
                <a:gd name="T74" fmla="*/ 59 w 2476"/>
                <a:gd name="T75" fmla="*/ 3 h 1751"/>
                <a:gd name="T76" fmla="*/ 45 w 2476"/>
                <a:gd name="T77" fmla="*/ 2 h 1751"/>
                <a:gd name="T78" fmla="*/ 44 w 2476"/>
                <a:gd name="T79" fmla="*/ 4 h 1751"/>
                <a:gd name="T80" fmla="*/ 26 w 2476"/>
                <a:gd name="T81" fmla="*/ 5 h 1751"/>
                <a:gd name="T82" fmla="*/ 29 w 2476"/>
                <a:gd name="T83" fmla="*/ 7 h 1751"/>
                <a:gd name="T84" fmla="*/ 27 w 2476"/>
                <a:gd name="T85" fmla="*/ 6 h 1751"/>
                <a:gd name="T86" fmla="*/ 26 w 2476"/>
                <a:gd name="T87" fmla="*/ 5 h 1751"/>
                <a:gd name="T88" fmla="*/ 4 w 2476"/>
                <a:gd name="T89" fmla="*/ 20 h 1751"/>
                <a:gd name="T90" fmla="*/ 5 w 2476"/>
                <a:gd name="T91" fmla="*/ 23 h 175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76" h="1751">
                  <a:moveTo>
                    <a:pt x="160" y="1142"/>
                  </a:moveTo>
                  <a:lnTo>
                    <a:pt x="119" y="1142"/>
                  </a:lnTo>
                  <a:cubicBezTo>
                    <a:pt x="119" y="1142"/>
                    <a:pt x="119" y="1142"/>
                    <a:pt x="118" y="1142"/>
                  </a:cubicBezTo>
                  <a:lnTo>
                    <a:pt x="78" y="1136"/>
                  </a:lnTo>
                  <a:cubicBezTo>
                    <a:pt x="78" y="1136"/>
                    <a:pt x="77" y="1136"/>
                    <a:pt x="77" y="1136"/>
                  </a:cubicBezTo>
                  <a:lnTo>
                    <a:pt x="38" y="1124"/>
                  </a:lnTo>
                  <a:cubicBezTo>
                    <a:pt x="38" y="1124"/>
                    <a:pt x="37" y="1124"/>
                    <a:pt x="37" y="1124"/>
                  </a:cubicBezTo>
                  <a:lnTo>
                    <a:pt x="0" y="1105"/>
                  </a:lnTo>
                  <a:lnTo>
                    <a:pt x="7" y="1090"/>
                  </a:lnTo>
                  <a:lnTo>
                    <a:pt x="44" y="1109"/>
                  </a:lnTo>
                  <a:lnTo>
                    <a:pt x="43" y="1109"/>
                  </a:lnTo>
                  <a:lnTo>
                    <a:pt x="82" y="1121"/>
                  </a:lnTo>
                  <a:lnTo>
                    <a:pt x="81" y="1121"/>
                  </a:lnTo>
                  <a:lnTo>
                    <a:pt x="121" y="1127"/>
                  </a:lnTo>
                  <a:lnTo>
                    <a:pt x="119" y="1126"/>
                  </a:lnTo>
                  <a:lnTo>
                    <a:pt x="160" y="1126"/>
                  </a:lnTo>
                  <a:lnTo>
                    <a:pt x="160" y="1142"/>
                  </a:lnTo>
                  <a:close/>
                  <a:moveTo>
                    <a:pt x="302" y="1556"/>
                  </a:moveTo>
                  <a:lnTo>
                    <a:pt x="233" y="1574"/>
                  </a:lnTo>
                  <a:lnTo>
                    <a:pt x="229" y="1559"/>
                  </a:lnTo>
                  <a:lnTo>
                    <a:pt x="298" y="1541"/>
                  </a:lnTo>
                  <a:lnTo>
                    <a:pt x="302" y="1556"/>
                  </a:lnTo>
                  <a:close/>
                  <a:moveTo>
                    <a:pt x="887" y="1751"/>
                  </a:moveTo>
                  <a:lnTo>
                    <a:pt x="845" y="1668"/>
                  </a:lnTo>
                  <a:lnTo>
                    <a:pt x="860" y="1661"/>
                  </a:lnTo>
                  <a:lnTo>
                    <a:pt x="902" y="1744"/>
                  </a:lnTo>
                  <a:lnTo>
                    <a:pt x="887" y="1751"/>
                  </a:lnTo>
                  <a:close/>
                  <a:moveTo>
                    <a:pt x="1670" y="1543"/>
                  </a:moveTo>
                  <a:lnTo>
                    <a:pt x="1654" y="1633"/>
                  </a:lnTo>
                  <a:lnTo>
                    <a:pt x="1639" y="1630"/>
                  </a:lnTo>
                  <a:lnTo>
                    <a:pt x="1655" y="1540"/>
                  </a:lnTo>
                  <a:lnTo>
                    <a:pt x="1670" y="1543"/>
                  </a:lnTo>
                  <a:close/>
                  <a:moveTo>
                    <a:pt x="1997" y="976"/>
                  </a:moveTo>
                  <a:lnTo>
                    <a:pt x="2042" y="1003"/>
                  </a:lnTo>
                  <a:cubicBezTo>
                    <a:pt x="2042" y="1003"/>
                    <a:pt x="2042" y="1003"/>
                    <a:pt x="2043" y="1003"/>
                  </a:cubicBezTo>
                  <a:lnTo>
                    <a:pt x="2082" y="1035"/>
                  </a:lnTo>
                  <a:cubicBezTo>
                    <a:pt x="2082" y="1036"/>
                    <a:pt x="2082" y="1036"/>
                    <a:pt x="2083" y="1036"/>
                  </a:cubicBezTo>
                  <a:lnTo>
                    <a:pt x="2147" y="1116"/>
                  </a:lnTo>
                  <a:cubicBezTo>
                    <a:pt x="2147" y="1117"/>
                    <a:pt x="2147" y="1117"/>
                    <a:pt x="2148" y="1118"/>
                  </a:cubicBezTo>
                  <a:lnTo>
                    <a:pt x="2171" y="1163"/>
                  </a:lnTo>
                  <a:lnTo>
                    <a:pt x="2188" y="1213"/>
                  </a:lnTo>
                  <a:lnTo>
                    <a:pt x="2199" y="1266"/>
                  </a:lnTo>
                  <a:cubicBezTo>
                    <a:pt x="2199" y="1266"/>
                    <a:pt x="2199" y="1267"/>
                    <a:pt x="2199" y="1267"/>
                  </a:cubicBezTo>
                  <a:lnTo>
                    <a:pt x="2202" y="1320"/>
                  </a:lnTo>
                  <a:lnTo>
                    <a:pt x="2186" y="1321"/>
                  </a:lnTo>
                  <a:lnTo>
                    <a:pt x="2183" y="1268"/>
                  </a:lnTo>
                  <a:lnTo>
                    <a:pt x="2184" y="1269"/>
                  </a:lnTo>
                  <a:lnTo>
                    <a:pt x="2173" y="1218"/>
                  </a:lnTo>
                  <a:lnTo>
                    <a:pt x="2156" y="1170"/>
                  </a:lnTo>
                  <a:lnTo>
                    <a:pt x="2133" y="1125"/>
                  </a:lnTo>
                  <a:lnTo>
                    <a:pt x="2134" y="1126"/>
                  </a:lnTo>
                  <a:lnTo>
                    <a:pt x="2070" y="1046"/>
                  </a:lnTo>
                  <a:lnTo>
                    <a:pt x="2071" y="1048"/>
                  </a:lnTo>
                  <a:lnTo>
                    <a:pt x="2032" y="1016"/>
                  </a:lnTo>
                  <a:lnTo>
                    <a:pt x="2033" y="1016"/>
                  </a:lnTo>
                  <a:lnTo>
                    <a:pt x="1988" y="989"/>
                  </a:lnTo>
                  <a:lnTo>
                    <a:pt x="1997" y="976"/>
                  </a:lnTo>
                  <a:close/>
                  <a:moveTo>
                    <a:pt x="2476" y="625"/>
                  </a:moveTo>
                  <a:lnTo>
                    <a:pt x="2438" y="694"/>
                  </a:lnTo>
                  <a:cubicBezTo>
                    <a:pt x="2438" y="695"/>
                    <a:pt x="2438" y="695"/>
                    <a:pt x="2437" y="696"/>
                  </a:cubicBezTo>
                  <a:lnTo>
                    <a:pt x="2385" y="754"/>
                  </a:lnTo>
                  <a:lnTo>
                    <a:pt x="2374" y="743"/>
                  </a:lnTo>
                  <a:lnTo>
                    <a:pt x="2426" y="685"/>
                  </a:lnTo>
                  <a:lnTo>
                    <a:pt x="2424" y="687"/>
                  </a:lnTo>
                  <a:lnTo>
                    <a:pt x="2462" y="618"/>
                  </a:lnTo>
                  <a:lnTo>
                    <a:pt x="2476" y="625"/>
                  </a:lnTo>
                  <a:close/>
                  <a:moveTo>
                    <a:pt x="2261" y="151"/>
                  </a:moveTo>
                  <a:lnTo>
                    <a:pt x="2266" y="211"/>
                  </a:lnTo>
                  <a:lnTo>
                    <a:pt x="2250" y="212"/>
                  </a:lnTo>
                  <a:lnTo>
                    <a:pt x="2245" y="152"/>
                  </a:lnTo>
                  <a:lnTo>
                    <a:pt x="2261" y="151"/>
                  </a:lnTo>
                  <a:close/>
                  <a:moveTo>
                    <a:pt x="1672" y="77"/>
                  </a:moveTo>
                  <a:lnTo>
                    <a:pt x="1718" y="0"/>
                  </a:lnTo>
                  <a:lnTo>
                    <a:pt x="1731" y="9"/>
                  </a:lnTo>
                  <a:lnTo>
                    <a:pt x="1685" y="86"/>
                  </a:lnTo>
                  <a:lnTo>
                    <a:pt x="1672" y="77"/>
                  </a:lnTo>
                  <a:close/>
                  <a:moveTo>
                    <a:pt x="1239" y="115"/>
                  </a:moveTo>
                  <a:lnTo>
                    <a:pt x="1261" y="49"/>
                  </a:lnTo>
                  <a:lnTo>
                    <a:pt x="1276" y="54"/>
                  </a:lnTo>
                  <a:lnTo>
                    <a:pt x="1254" y="120"/>
                  </a:lnTo>
                  <a:lnTo>
                    <a:pt x="1239" y="115"/>
                  </a:lnTo>
                  <a:close/>
                  <a:moveTo>
                    <a:pt x="745" y="134"/>
                  </a:moveTo>
                  <a:lnTo>
                    <a:pt x="787" y="163"/>
                  </a:lnTo>
                  <a:lnTo>
                    <a:pt x="826" y="199"/>
                  </a:lnTo>
                  <a:lnTo>
                    <a:pt x="815" y="210"/>
                  </a:lnTo>
                  <a:lnTo>
                    <a:pt x="778" y="176"/>
                  </a:lnTo>
                  <a:lnTo>
                    <a:pt x="736" y="147"/>
                  </a:lnTo>
                  <a:lnTo>
                    <a:pt x="745" y="134"/>
                  </a:lnTo>
                  <a:close/>
                  <a:moveTo>
                    <a:pt x="118" y="644"/>
                  </a:moveTo>
                  <a:lnTo>
                    <a:pt x="104" y="577"/>
                  </a:lnTo>
                  <a:lnTo>
                    <a:pt x="119" y="574"/>
                  </a:lnTo>
                  <a:lnTo>
                    <a:pt x="133" y="641"/>
                  </a:lnTo>
                  <a:lnTo>
                    <a:pt x="118" y="644"/>
                  </a:lnTo>
                  <a:close/>
                </a:path>
              </a:pathLst>
            </a:custGeom>
            <a:solidFill>
              <a:srgbClr val="000000"/>
            </a:solidFill>
            <a:ln w="0" cap="flat">
              <a:solidFill>
                <a:srgbClr val="000000"/>
              </a:solidFill>
              <a:prstDash val="solid"/>
              <a:round/>
              <a:headEnd/>
              <a:tailEnd/>
            </a:ln>
          </p:spPr>
          <p:txBody>
            <a:bodyPr/>
            <a:lstStyle/>
            <a:p>
              <a:pPr>
                <a:buNone/>
              </a:pPr>
              <a:endParaRPr lang="en-US"/>
            </a:p>
          </p:txBody>
        </p:sp>
        <p:sp>
          <p:nvSpPr>
            <p:cNvPr id="66" name="Rectangle 45"/>
            <p:cNvSpPr>
              <a:spLocks noChangeArrowheads="1"/>
            </p:cNvSpPr>
            <p:nvPr/>
          </p:nvSpPr>
          <p:spPr bwMode="auto">
            <a:xfrm>
              <a:off x="4267" y="1592"/>
              <a:ext cx="120"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900">
                  <a:solidFill>
                    <a:srgbClr val="000000"/>
                  </a:solidFill>
                  <a:cs typeface="Arial" pitchFamily="34" charset="0"/>
                </a:rPr>
                <a:t>FTI/</a:t>
              </a:r>
              <a:endParaRPr lang="en-US" sz="1600">
                <a:cs typeface="Arial" pitchFamily="34" charset="0"/>
              </a:endParaRPr>
            </a:p>
          </p:txBody>
        </p:sp>
        <p:sp>
          <p:nvSpPr>
            <p:cNvPr id="67" name="Rectangle 46"/>
            <p:cNvSpPr>
              <a:spLocks noChangeArrowheads="1"/>
            </p:cNvSpPr>
            <p:nvPr/>
          </p:nvSpPr>
          <p:spPr bwMode="auto">
            <a:xfrm>
              <a:off x="4221" y="1689"/>
              <a:ext cx="195"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900">
                  <a:solidFill>
                    <a:srgbClr val="000000"/>
                  </a:solidFill>
                  <a:cs typeface="Arial" pitchFamily="34" charset="0"/>
                </a:rPr>
                <a:t>NEMS</a:t>
              </a:r>
              <a:endParaRPr lang="en-US">
                <a:cs typeface="Arial" pitchFamily="34" charset="0"/>
              </a:endParaRPr>
            </a:p>
          </p:txBody>
        </p:sp>
        <p:sp>
          <p:nvSpPr>
            <p:cNvPr id="68" name="Rectangle 47"/>
            <p:cNvSpPr>
              <a:spLocks noChangeArrowheads="1"/>
            </p:cNvSpPr>
            <p:nvPr/>
          </p:nvSpPr>
          <p:spPr bwMode="auto">
            <a:xfrm>
              <a:off x="4900" y="1586"/>
              <a:ext cx="482" cy="241"/>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None/>
              </a:pPr>
              <a:endParaRPr lang="en-US"/>
            </a:p>
          </p:txBody>
        </p:sp>
        <p:sp>
          <p:nvSpPr>
            <p:cNvPr id="69" name="Freeform 48"/>
            <p:cNvSpPr>
              <a:spLocks noEditPoints="1"/>
            </p:cNvSpPr>
            <p:nvPr/>
          </p:nvSpPr>
          <p:spPr bwMode="auto">
            <a:xfrm>
              <a:off x="4898" y="1584"/>
              <a:ext cx="485" cy="244"/>
            </a:xfrm>
            <a:custGeom>
              <a:avLst/>
              <a:gdLst>
                <a:gd name="T0" fmla="*/ 0 w 2576"/>
                <a:gd name="T1" fmla="*/ 0 h 1296"/>
                <a:gd name="T2" fmla="*/ 0 w 2576"/>
                <a:gd name="T3" fmla="*/ 0 h 1296"/>
                <a:gd name="T4" fmla="*/ 91 w 2576"/>
                <a:gd name="T5" fmla="*/ 0 h 1296"/>
                <a:gd name="T6" fmla="*/ 91 w 2576"/>
                <a:gd name="T7" fmla="*/ 0 h 1296"/>
                <a:gd name="T8" fmla="*/ 91 w 2576"/>
                <a:gd name="T9" fmla="*/ 46 h 1296"/>
                <a:gd name="T10" fmla="*/ 91 w 2576"/>
                <a:gd name="T11" fmla="*/ 46 h 1296"/>
                <a:gd name="T12" fmla="*/ 0 w 2576"/>
                <a:gd name="T13" fmla="*/ 46 h 1296"/>
                <a:gd name="T14" fmla="*/ 0 w 2576"/>
                <a:gd name="T15" fmla="*/ 46 h 1296"/>
                <a:gd name="T16" fmla="*/ 0 w 2576"/>
                <a:gd name="T17" fmla="*/ 0 h 1296"/>
                <a:gd name="T18" fmla="*/ 1 w 2576"/>
                <a:gd name="T19" fmla="*/ 46 h 1296"/>
                <a:gd name="T20" fmla="*/ 0 w 2576"/>
                <a:gd name="T21" fmla="*/ 45 h 1296"/>
                <a:gd name="T22" fmla="*/ 91 w 2576"/>
                <a:gd name="T23" fmla="*/ 45 h 1296"/>
                <a:gd name="T24" fmla="*/ 91 w 2576"/>
                <a:gd name="T25" fmla="*/ 46 h 1296"/>
                <a:gd name="T26" fmla="*/ 91 w 2576"/>
                <a:gd name="T27" fmla="*/ 0 h 1296"/>
                <a:gd name="T28" fmla="*/ 91 w 2576"/>
                <a:gd name="T29" fmla="*/ 1 h 1296"/>
                <a:gd name="T30" fmla="*/ 0 w 2576"/>
                <a:gd name="T31" fmla="*/ 1 h 1296"/>
                <a:gd name="T32" fmla="*/ 1 w 2576"/>
                <a:gd name="T33" fmla="*/ 0 h 1296"/>
                <a:gd name="T34" fmla="*/ 1 w 2576"/>
                <a:gd name="T35" fmla="*/ 46 h 12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76" h="1296">
                  <a:moveTo>
                    <a:pt x="0" y="8"/>
                  </a:moveTo>
                  <a:cubicBezTo>
                    <a:pt x="0" y="4"/>
                    <a:pt x="4" y="0"/>
                    <a:pt x="8" y="0"/>
                  </a:cubicBezTo>
                  <a:lnTo>
                    <a:pt x="2568" y="0"/>
                  </a:lnTo>
                  <a:cubicBezTo>
                    <a:pt x="2573" y="0"/>
                    <a:pt x="2576" y="4"/>
                    <a:pt x="2576" y="8"/>
                  </a:cubicBezTo>
                  <a:lnTo>
                    <a:pt x="2576" y="1288"/>
                  </a:lnTo>
                  <a:cubicBezTo>
                    <a:pt x="2576" y="1293"/>
                    <a:pt x="2573" y="1296"/>
                    <a:pt x="2568" y="1296"/>
                  </a:cubicBezTo>
                  <a:lnTo>
                    <a:pt x="8" y="1296"/>
                  </a:lnTo>
                  <a:cubicBezTo>
                    <a:pt x="4" y="1296"/>
                    <a:pt x="0" y="1293"/>
                    <a:pt x="0" y="1288"/>
                  </a:cubicBezTo>
                  <a:lnTo>
                    <a:pt x="0" y="8"/>
                  </a:lnTo>
                  <a:close/>
                  <a:moveTo>
                    <a:pt x="16" y="1288"/>
                  </a:moveTo>
                  <a:lnTo>
                    <a:pt x="8" y="1280"/>
                  </a:lnTo>
                  <a:lnTo>
                    <a:pt x="2568" y="1280"/>
                  </a:lnTo>
                  <a:lnTo>
                    <a:pt x="2560" y="1288"/>
                  </a:lnTo>
                  <a:lnTo>
                    <a:pt x="2560" y="8"/>
                  </a:lnTo>
                  <a:lnTo>
                    <a:pt x="2568" y="16"/>
                  </a:lnTo>
                  <a:lnTo>
                    <a:pt x="8" y="16"/>
                  </a:lnTo>
                  <a:lnTo>
                    <a:pt x="16" y="8"/>
                  </a:lnTo>
                  <a:lnTo>
                    <a:pt x="16" y="1288"/>
                  </a:lnTo>
                  <a:close/>
                </a:path>
              </a:pathLst>
            </a:custGeom>
            <a:solidFill>
              <a:srgbClr val="000000"/>
            </a:solidFill>
            <a:ln w="0" cap="flat">
              <a:solidFill>
                <a:srgbClr val="000000"/>
              </a:solidFill>
              <a:prstDash val="solid"/>
              <a:round/>
              <a:headEnd/>
              <a:tailEnd/>
            </a:ln>
          </p:spPr>
          <p:txBody>
            <a:bodyPr/>
            <a:lstStyle/>
            <a:p>
              <a:pPr>
                <a:buNone/>
              </a:pPr>
              <a:endParaRPr lang="en-US"/>
            </a:p>
          </p:txBody>
        </p:sp>
        <p:sp>
          <p:nvSpPr>
            <p:cNvPr id="70" name="Rectangle 49"/>
            <p:cNvSpPr>
              <a:spLocks noChangeArrowheads="1"/>
            </p:cNvSpPr>
            <p:nvPr/>
          </p:nvSpPr>
          <p:spPr bwMode="auto">
            <a:xfrm>
              <a:off x="5028" y="1616"/>
              <a:ext cx="184"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900">
                  <a:solidFill>
                    <a:srgbClr val="000000"/>
                  </a:solidFill>
                  <a:cs typeface="Arial" pitchFamily="34" charset="0"/>
                </a:rPr>
                <a:t>SWIM</a:t>
              </a:r>
              <a:endParaRPr lang="en-US" sz="1600">
                <a:cs typeface="Arial" pitchFamily="34" charset="0"/>
              </a:endParaRPr>
            </a:p>
          </p:txBody>
        </p:sp>
        <p:sp>
          <p:nvSpPr>
            <p:cNvPr id="71" name="Rectangle 50"/>
            <p:cNvSpPr>
              <a:spLocks noChangeArrowheads="1"/>
            </p:cNvSpPr>
            <p:nvPr/>
          </p:nvSpPr>
          <p:spPr bwMode="auto">
            <a:xfrm>
              <a:off x="4932" y="1712"/>
              <a:ext cx="345"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900">
                  <a:solidFill>
                    <a:srgbClr val="000000"/>
                  </a:solidFill>
                  <a:cs typeface="Arial" pitchFamily="34" charset="0"/>
                </a:rPr>
                <a:t>Consumers</a:t>
              </a:r>
              <a:endParaRPr lang="en-US" sz="1600">
                <a:cs typeface="Arial" pitchFamily="34" charset="0"/>
              </a:endParaRPr>
            </a:p>
          </p:txBody>
        </p:sp>
        <p:sp>
          <p:nvSpPr>
            <p:cNvPr id="72" name="Freeform 51"/>
            <p:cNvSpPr>
              <a:spLocks noEditPoints="1"/>
            </p:cNvSpPr>
            <p:nvPr/>
          </p:nvSpPr>
          <p:spPr bwMode="auto">
            <a:xfrm>
              <a:off x="3091" y="1131"/>
              <a:ext cx="313" cy="40"/>
            </a:xfrm>
            <a:custGeom>
              <a:avLst/>
              <a:gdLst>
                <a:gd name="T0" fmla="*/ 20 w 313"/>
                <a:gd name="T1" fmla="*/ 17 h 40"/>
                <a:gd name="T2" fmla="*/ 293 w 313"/>
                <a:gd name="T3" fmla="*/ 17 h 40"/>
                <a:gd name="T4" fmla="*/ 293 w 313"/>
                <a:gd name="T5" fmla="*/ 23 h 40"/>
                <a:gd name="T6" fmla="*/ 20 w 313"/>
                <a:gd name="T7" fmla="*/ 23 h 40"/>
                <a:gd name="T8" fmla="*/ 20 w 313"/>
                <a:gd name="T9" fmla="*/ 17 h 40"/>
                <a:gd name="T10" fmla="*/ 24 w 313"/>
                <a:gd name="T11" fmla="*/ 40 h 40"/>
                <a:gd name="T12" fmla="*/ 0 w 313"/>
                <a:gd name="T13" fmla="*/ 20 h 40"/>
                <a:gd name="T14" fmla="*/ 24 w 313"/>
                <a:gd name="T15" fmla="*/ 0 h 40"/>
                <a:gd name="T16" fmla="*/ 24 w 313"/>
                <a:gd name="T17" fmla="*/ 40 h 40"/>
                <a:gd name="T18" fmla="*/ 289 w 313"/>
                <a:gd name="T19" fmla="*/ 0 h 40"/>
                <a:gd name="T20" fmla="*/ 313 w 313"/>
                <a:gd name="T21" fmla="*/ 20 h 40"/>
                <a:gd name="T22" fmla="*/ 289 w 313"/>
                <a:gd name="T23" fmla="*/ 40 h 40"/>
                <a:gd name="T24" fmla="*/ 289 w 313"/>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3" h="40">
                  <a:moveTo>
                    <a:pt x="20" y="17"/>
                  </a:moveTo>
                  <a:lnTo>
                    <a:pt x="293" y="17"/>
                  </a:lnTo>
                  <a:lnTo>
                    <a:pt x="293" y="23"/>
                  </a:lnTo>
                  <a:lnTo>
                    <a:pt x="20" y="23"/>
                  </a:lnTo>
                  <a:lnTo>
                    <a:pt x="20" y="17"/>
                  </a:lnTo>
                  <a:close/>
                  <a:moveTo>
                    <a:pt x="24" y="40"/>
                  </a:moveTo>
                  <a:lnTo>
                    <a:pt x="0" y="20"/>
                  </a:lnTo>
                  <a:lnTo>
                    <a:pt x="24" y="0"/>
                  </a:lnTo>
                  <a:lnTo>
                    <a:pt x="24" y="40"/>
                  </a:lnTo>
                  <a:close/>
                  <a:moveTo>
                    <a:pt x="289" y="0"/>
                  </a:moveTo>
                  <a:lnTo>
                    <a:pt x="313" y="20"/>
                  </a:lnTo>
                  <a:lnTo>
                    <a:pt x="289" y="40"/>
                  </a:lnTo>
                  <a:lnTo>
                    <a:pt x="289" y="0"/>
                  </a:lnTo>
                  <a:close/>
                </a:path>
              </a:pathLst>
            </a:custGeom>
            <a:solidFill>
              <a:srgbClr val="000000"/>
            </a:solidFill>
            <a:ln w="0" cap="flat">
              <a:solidFill>
                <a:srgbClr val="000000"/>
              </a:solidFill>
              <a:prstDash val="solid"/>
              <a:round/>
              <a:headEnd/>
              <a:tailEnd/>
            </a:ln>
          </p:spPr>
          <p:txBody>
            <a:bodyPr/>
            <a:lstStyle/>
            <a:p>
              <a:pPr>
                <a:buNone/>
              </a:pPr>
              <a:endParaRPr lang="en-US"/>
            </a:p>
          </p:txBody>
        </p:sp>
        <p:sp>
          <p:nvSpPr>
            <p:cNvPr id="73" name="Freeform 52"/>
            <p:cNvSpPr>
              <a:spLocks noEditPoints="1"/>
            </p:cNvSpPr>
            <p:nvPr/>
          </p:nvSpPr>
          <p:spPr bwMode="auto">
            <a:xfrm>
              <a:off x="3814" y="1131"/>
              <a:ext cx="313" cy="40"/>
            </a:xfrm>
            <a:custGeom>
              <a:avLst/>
              <a:gdLst>
                <a:gd name="T0" fmla="*/ 20 w 313"/>
                <a:gd name="T1" fmla="*/ 17 h 40"/>
                <a:gd name="T2" fmla="*/ 293 w 313"/>
                <a:gd name="T3" fmla="*/ 17 h 40"/>
                <a:gd name="T4" fmla="*/ 293 w 313"/>
                <a:gd name="T5" fmla="*/ 23 h 40"/>
                <a:gd name="T6" fmla="*/ 20 w 313"/>
                <a:gd name="T7" fmla="*/ 23 h 40"/>
                <a:gd name="T8" fmla="*/ 20 w 313"/>
                <a:gd name="T9" fmla="*/ 17 h 40"/>
                <a:gd name="T10" fmla="*/ 24 w 313"/>
                <a:gd name="T11" fmla="*/ 40 h 40"/>
                <a:gd name="T12" fmla="*/ 0 w 313"/>
                <a:gd name="T13" fmla="*/ 20 h 40"/>
                <a:gd name="T14" fmla="*/ 24 w 313"/>
                <a:gd name="T15" fmla="*/ 0 h 40"/>
                <a:gd name="T16" fmla="*/ 24 w 313"/>
                <a:gd name="T17" fmla="*/ 40 h 40"/>
                <a:gd name="T18" fmla="*/ 289 w 313"/>
                <a:gd name="T19" fmla="*/ 0 h 40"/>
                <a:gd name="T20" fmla="*/ 313 w 313"/>
                <a:gd name="T21" fmla="*/ 20 h 40"/>
                <a:gd name="T22" fmla="*/ 289 w 313"/>
                <a:gd name="T23" fmla="*/ 40 h 40"/>
                <a:gd name="T24" fmla="*/ 289 w 313"/>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3" h="40">
                  <a:moveTo>
                    <a:pt x="20" y="17"/>
                  </a:moveTo>
                  <a:lnTo>
                    <a:pt x="293" y="17"/>
                  </a:lnTo>
                  <a:lnTo>
                    <a:pt x="293" y="23"/>
                  </a:lnTo>
                  <a:lnTo>
                    <a:pt x="20" y="23"/>
                  </a:lnTo>
                  <a:lnTo>
                    <a:pt x="20" y="17"/>
                  </a:lnTo>
                  <a:close/>
                  <a:moveTo>
                    <a:pt x="24" y="40"/>
                  </a:moveTo>
                  <a:lnTo>
                    <a:pt x="0" y="20"/>
                  </a:lnTo>
                  <a:lnTo>
                    <a:pt x="24" y="0"/>
                  </a:lnTo>
                  <a:lnTo>
                    <a:pt x="24" y="40"/>
                  </a:lnTo>
                  <a:close/>
                  <a:moveTo>
                    <a:pt x="289" y="0"/>
                  </a:moveTo>
                  <a:lnTo>
                    <a:pt x="313" y="20"/>
                  </a:lnTo>
                  <a:lnTo>
                    <a:pt x="289" y="40"/>
                  </a:lnTo>
                  <a:lnTo>
                    <a:pt x="289" y="0"/>
                  </a:lnTo>
                  <a:close/>
                </a:path>
              </a:pathLst>
            </a:custGeom>
            <a:solidFill>
              <a:srgbClr val="000000"/>
            </a:solidFill>
            <a:ln w="0" cap="flat">
              <a:solidFill>
                <a:srgbClr val="000000"/>
              </a:solidFill>
              <a:prstDash val="solid"/>
              <a:round/>
              <a:headEnd/>
              <a:tailEnd/>
            </a:ln>
          </p:spPr>
          <p:txBody>
            <a:bodyPr/>
            <a:lstStyle/>
            <a:p>
              <a:pPr>
                <a:buNone/>
              </a:pPr>
              <a:endParaRPr lang="en-US"/>
            </a:p>
          </p:txBody>
        </p:sp>
        <p:sp>
          <p:nvSpPr>
            <p:cNvPr id="74" name="Freeform 53"/>
            <p:cNvSpPr>
              <a:spLocks noEditPoints="1"/>
            </p:cNvSpPr>
            <p:nvPr/>
          </p:nvSpPr>
          <p:spPr bwMode="auto">
            <a:xfrm>
              <a:off x="3589" y="1271"/>
              <a:ext cx="40" cy="313"/>
            </a:xfrm>
            <a:custGeom>
              <a:avLst/>
              <a:gdLst>
                <a:gd name="T0" fmla="*/ 17 w 40"/>
                <a:gd name="T1" fmla="*/ 293 h 313"/>
                <a:gd name="T2" fmla="*/ 17 w 40"/>
                <a:gd name="T3" fmla="*/ 20 h 313"/>
                <a:gd name="T4" fmla="*/ 23 w 40"/>
                <a:gd name="T5" fmla="*/ 20 h 313"/>
                <a:gd name="T6" fmla="*/ 23 w 40"/>
                <a:gd name="T7" fmla="*/ 293 h 313"/>
                <a:gd name="T8" fmla="*/ 17 w 40"/>
                <a:gd name="T9" fmla="*/ 293 h 313"/>
                <a:gd name="T10" fmla="*/ 40 w 40"/>
                <a:gd name="T11" fmla="*/ 289 h 313"/>
                <a:gd name="T12" fmla="*/ 20 w 40"/>
                <a:gd name="T13" fmla="*/ 313 h 313"/>
                <a:gd name="T14" fmla="*/ 0 w 40"/>
                <a:gd name="T15" fmla="*/ 289 h 313"/>
                <a:gd name="T16" fmla="*/ 40 w 40"/>
                <a:gd name="T17" fmla="*/ 289 h 313"/>
                <a:gd name="T18" fmla="*/ 0 w 40"/>
                <a:gd name="T19" fmla="*/ 24 h 313"/>
                <a:gd name="T20" fmla="*/ 20 w 40"/>
                <a:gd name="T21" fmla="*/ 0 h 313"/>
                <a:gd name="T22" fmla="*/ 40 w 40"/>
                <a:gd name="T23" fmla="*/ 24 h 313"/>
                <a:gd name="T24" fmla="*/ 0 w 40"/>
                <a:gd name="T25" fmla="*/ 24 h 3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 h="313">
                  <a:moveTo>
                    <a:pt x="17" y="293"/>
                  </a:moveTo>
                  <a:lnTo>
                    <a:pt x="17" y="20"/>
                  </a:lnTo>
                  <a:lnTo>
                    <a:pt x="23" y="20"/>
                  </a:lnTo>
                  <a:lnTo>
                    <a:pt x="23" y="293"/>
                  </a:lnTo>
                  <a:lnTo>
                    <a:pt x="17" y="293"/>
                  </a:lnTo>
                  <a:close/>
                  <a:moveTo>
                    <a:pt x="40" y="289"/>
                  </a:moveTo>
                  <a:lnTo>
                    <a:pt x="20" y="313"/>
                  </a:lnTo>
                  <a:lnTo>
                    <a:pt x="0" y="289"/>
                  </a:lnTo>
                  <a:lnTo>
                    <a:pt x="40" y="289"/>
                  </a:lnTo>
                  <a:close/>
                  <a:moveTo>
                    <a:pt x="0" y="24"/>
                  </a:moveTo>
                  <a:lnTo>
                    <a:pt x="20" y="0"/>
                  </a:lnTo>
                  <a:lnTo>
                    <a:pt x="40" y="24"/>
                  </a:lnTo>
                  <a:lnTo>
                    <a:pt x="0" y="24"/>
                  </a:lnTo>
                  <a:close/>
                </a:path>
              </a:pathLst>
            </a:custGeom>
            <a:solidFill>
              <a:srgbClr val="000000"/>
            </a:solidFill>
            <a:ln w="0" cap="flat">
              <a:solidFill>
                <a:srgbClr val="000000"/>
              </a:solidFill>
              <a:prstDash val="solid"/>
              <a:round/>
              <a:headEnd/>
              <a:tailEnd/>
            </a:ln>
          </p:spPr>
          <p:txBody>
            <a:bodyPr/>
            <a:lstStyle/>
            <a:p>
              <a:pPr>
                <a:buNone/>
              </a:pPr>
              <a:endParaRPr lang="en-US"/>
            </a:p>
          </p:txBody>
        </p:sp>
        <p:sp>
          <p:nvSpPr>
            <p:cNvPr id="75" name="Freeform 31"/>
            <p:cNvSpPr>
              <a:spLocks noEditPoints="1"/>
            </p:cNvSpPr>
            <p:nvPr/>
          </p:nvSpPr>
          <p:spPr bwMode="auto">
            <a:xfrm>
              <a:off x="3814" y="1685"/>
              <a:ext cx="291" cy="40"/>
            </a:xfrm>
            <a:custGeom>
              <a:avLst/>
              <a:gdLst>
                <a:gd name="T0" fmla="*/ 20 w 291"/>
                <a:gd name="T1" fmla="*/ 17 h 40"/>
                <a:gd name="T2" fmla="*/ 271 w 291"/>
                <a:gd name="T3" fmla="*/ 17 h 40"/>
                <a:gd name="T4" fmla="*/ 271 w 291"/>
                <a:gd name="T5" fmla="*/ 23 h 40"/>
                <a:gd name="T6" fmla="*/ 20 w 291"/>
                <a:gd name="T7" fmla="*/ 23 h 40"/>
                <a:gd name="T8" fmla="*/ 20 w 291"/>
                <a:gd name="T9" fmla="*/ 17 h 40"/>
                <a:gd name="T10" fmla="*/ 24 w 291"/>
                <a:gd name="T11" fmla="*/ 40 h 40"/>
                <a:gd name="T12" fmla="*/ 0 w 291"/>
                <a:gd name="T13" fmla="*/ 20 h 40"/>
                <a:gd name="T14" fmla="*/ 24 w 291"/>
                <a:gd name="T15" fmla="*/ 0 h 40"/>
                <a:gd name="T16" fmla="*/ 24 w 291"/>
                <a:gd name="T17" fmla="*/ 40 h 40"/>
                <a:gd name="T18" fmla="*/ 267 w 291"/>
                <a:gd name="T19" fmla="*/ 0 h 40"/>
                <a:gd name="T20" fmla="*/ 291 w 291"/>
                <a:gd name="T21" fmla="*/ 20 h 40"/>
                <a:gd name="T22" fmla="*/ 267 w 291"/>
                <a:gd name="T23" fmla="*/ 40 h 40"/>
                <a:gd name="T24" fmla="*/ 267 w 291"/>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1" h="40">
                  <a:moveTo>
                    <a:pt x="20" y="17"/>
                  </a:moveTo>
                  <a:lnTo>
                    <a:pt x="271" y="17"/>
                  </a:lnTo>
                  <a:lnTo>
                    <a:pt x="271" y="23"/>
                  </a:lnTo>
                  <a:lnTo>
                    <a:pt x="20" y="23"/>
                  </a:lnTo>
                  <a:lnTo>
                    <a:pt x="20" y="17"/>
                  </a:lnTo>
                  <a:close/>
                  <a:moveTo>
                    <a:pt x="24" y="40"/>
                  </a:moveTo>
                  <a:lnTo>
                    <a:pt x="0" y="20"/>
                  </a:lnTo>
                  <a:lnTo>
                    <a:pt x="24" y="0"/>
                  </a:lnTo>
                  <a:lnTo>
                    <a:pt x="24" y="40"/>
                  </a:lnTo>
                  <a:close/>
                  <a:moveTo>
                    <a:pt x="267" y="0"/>
                  </a:moveTo>
                  <a:lnTo>
                    <a:pt x="291" y="20"/>
                  </a:lnTo>
                  <a:lnTo>
                    <a:pt x="267" y="40"/>
                  </a:lnTo>
                  <a:lnTo>
                    <a:pt x="267" y="0"/>
                  </a:lnTo>
                  <a:close/>
                </a:path>
              </a:pathLst>
            </a:custGeom>
            <a:solidFill>
              <a:srgbClr val="000000"/>
            </a:solidFill>
            <a:ln w="0" cap="flat">
              <a:solidFill>
                <a:srgbClr val="000000"/>
              </a:solidFill>
              <a:prstDash val="solid"/>
              <a:round/>
              <a:headEnd/>
              <a:tailEnd/>
            </a:ln>
          </p:spPr>
          <p:txBody>
            <a:bodyPr/>
            <a:lstStyle/>
            <a:p>
              <a:pPr>
                <a:buNone/>
              </a:pPr>
              <a:endParaRPr lang="en-US"/>
            </a:p>
          </p:txBody>
        </p:sp>
        <p:sp>
          <p:nvSpPr>
            <p:cNvPr id="76" name="Freeform 32"/>
            <p:cNvSpPr>
              <a:spLocks noEditPoints="1"/>
            </p:cNvSpPr>
            <p:nvPr/>
          </p:nvSpPr>
          <p:spPr bwMode="auto">
            <a:xfrm>
              <a:off x="4609" y="1685"/>
              <a:ext cx="290" cy="40"/>
            </a:xfrm>
            <a:custGeom>
              <a:avLst/>
              <a:gdLst>
                <a:gd name="T0" fmla="*/ 20 w 290"/>
                <a:gd name="T1" fmla="*/ 17 h 40"/>
                <a:gd name="T2" fmla="*/ 270 w 290"/>
                <a:gd name="T3" fmla="*/ 17 h 40"/>
                <a:gd name="T4" fmla="*/ 270 w 290"/>
                <a:gd name="T5" fmla="*/ 23 h 40"/>
                <a:gd name="T6" fmla="*/ 20 w 290"/>
                <a:gd name="T7" fmla="*/ 23 h 40"/>
                <a:gd name="T8" fmla="*/ 20 w 290"/>
                <a:gd name="T9" fmla="*/ 17 h 40"/>
                <a:gd name="T10" fmla="*/ 24 w 290"/>
                <a:gd name="T11" fmla="*/ 40 h 40"/>
                <a:gd name="T12" fmla="*/ 0 w 290"/>
                <a:gd name="T13" fmla="*/ 20 h 40"/>
                <a:gd name="T14" fmla="*/ 24 w 290"/>
                <a:gd name="T15" fmla="*/ 0 h 40"/>
                <a:gd name="T16" fmla="*/ 24 w 290"/>
                <a:gd name="T17" fmla="*/ 40 h 40"/>
                <a:gd name="T18" fmla="*/ 266 w 290"/>
                <a:gd name="T19" fmla="*/ 0 h 40"/>
                <a:gd name="T20" fmla="*/ 290 w 290"/>
                <a:gd name="T21" fmla="*/ 20 h 40"/>
                <a:gd name="T22" fmla="*/ 266 w 290"/>
                <a:gd name="T23" fmla="*/ 40 h 40"/>
                <a:gd name="T24" fmla="*/ 266 w 290"/>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0" h="40">
                  <a:moveTo>
                    <a:pt x="20" y="17"/>
                  </a:moveTo>
                  <a:lnTo>
                    <a:pt x="270" y="17"/>
                  </a:lnTo>
                  <a:lnTo>
                    <a:pt x="270" y="23"/>
                  </a:lnTo>
                  <a:lnTo>
                    <a:pt x="20" y="23"/>
                  </a:lnTo>
                  <a:lnTo>
                    <a:pt x="20" y="17"/>
                  </a:lnTo>
                  <a:close/>
                  <a:moveTo>
                    <a:pt x="24" y="40"/>
                  </a:moveTo>
                  <a:lnTo>
                    <a:pt x="0" y="20"/>
                  </a:lnTo>
                  <a:lnTo>
                    <a:pt x="24" y="0"/>
                  </a:lnTo>
                  <a:lnTo>
                    <a:pt x="24" y="40"/>
                  </a:lnTo>
                  <a:close/>
                  <a:moveTo>
                    <a:pt x="266" y="0"/>
                  </a:moveTo>
                  <a:lnTo>
                    <a:pt x="290" y="20"/>
                  </a:lnTo>
                  <a:lnTo>
                    <a:pt x="266" y="40"/>
                  </a:lnTo>
                  <a:lnTo>
                    <a:pt x="266" y="0"/>
                  </a:lnTo>
                  <a:close/>
                </a:path>
              </a:pathLst>
            </a:custGeom>
            <a:solidFill>
              <a:srgbClr val="000000"/>
            </a:solidFill>
            <a:ln w="0" cap="flat">
              <a:solidFill>
                <a:srgbClr val="000000"/>
              </a:solidFill>
              <a:prstDash val="solid"/>
              <a:round/>
              <a:headEnd/>
              <a:tailEnd/>
            </a:ln>
          </p:spPr>
          <p:txBody>
            <a:bodyPr/>
            <a:lstStyle/>
            <a:p>
              <a:pPr>
                <a:buNone/>
              </a:pPr>
              <a:endParaRPr lang="en-US"/>
            </a:p>
          </p:txBody>
        </p:sp>
        <p:sp>
          <p:nvSpPr>
            <p:cNvPr id="77" name="Rectangle 33"/>
            <p:cNvSpPr>
              <a:spLocks noChangeArrowheads="1"/>
            </p:cNvSpPr>
            <p:nvPr/>
          </p:nvSpPr>
          <p:spPr bwMode="auto">
            <a:xfrm>
              <a:off x="3179" y="1077"/>
              <a:ext cx="13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dirty="0">
                  <a:solidFill>
                    <a:srgbClr val="000000"/>
                  </a:solidFill>
                  <a:cs typeface="Arial" pitchFamily="34" charset="0"/>
                </a:rPr>
                <a:t>CMS</a:t>
              </a:r>
              <a:endParaRPr lang="en-US" dirty="0">
                <a:cs typeface="Arial" pitchFamily="34" charset="0"/>
              </a:endParaRPr>
            </a:p>
          </p:txBody>
        </p:sp>
        <p:sp>
          <p:nvSpPr>
            <p:cNvPr id="78" name="Rectangle 34"/>
            <p:cNvSpPr>
              <a:spLocks noChangeArrowheads="1"/>
            </p:cNvSpPr>
            <p:nvPr/>
          </p:nvSpPr>
          <p:spPr bwMode="auto">
            <a:xfrm>
              <a:off x="3902" y="1077"/>
              <a:ext cx="13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dirty="0">
                  <a:solidFill>
                    <a:srgbClr val="000000"/>
                  </a:solidFill>
                  <a:cs typeface="Arial" pitchFamily="34" charset="0"/>
                </a:rPr>
                <a:t>CMS</a:t>
              </a:r>
              <a:endParaRPr lang="en-US" dirty="0">
                <a:cs typeface="Arial" pitchFamily="34" charset="0"/>
              </a:endParaRPr>
            </a:p>
          </p:txBody>
        </p:sp>
        <p:sp>
          <p:nvSpPr>
            <p:cNvPr id="79" name="Rectangle 35"/>
            <p:cNvSpPr>
              <a:spLocks noChangeArrowheads="1"/>
            </p:cNvSpPr>
            <p:nvPr/>
          </p:nvSpPr>
          <p:spPr bwMode="auto">
            <a:xfrm>
              <a:off x="3444" y="1414"/>
              <a:ext cx="13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a:solidFill>
                    <a:srgbClr val="000000"/>
                  </a:solidFill>
                  <a:cs typeface="Arial" pitchFamily="34" charset="0"/>
                </a:rPr>
                <a:t>CMS</a:t>
              </a:r>
              <a:endParaRPr lang="en-US">
                <a:cs typeface="Arial" pitchFamily="34" charset="0"/>
              </a:endParaRPr>
            </a:p>
          </p:txBody>
        </p:sp>
        <p:sp>
          <p:nvSpPr>
            <p:cNvPr id="80" name="Rectangle 36"/>
            <p:cNvSpPr>
              <a:spLocks noChangeArrowheads="1"/>
            </p:cNvSpPr>
            <p:nvPr/>
          </p:nvSpPr>
          <p:spPr bwMode="auto">
            <a:xfrm>
              <a:off x="3905" y="1630"/>
              <a:ext cx="12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a:solidFill>
                    <a:srgbClr val="000000"/>
                  </a:solidFill>
                  <a:cs typeface="Arial" pitchFamily="34" charset="0"/>
                </a:rPr>
                <a:t>XML</a:t>
              </a:r>
              <a:endParaRPr lang="en-US">
                <a:cs typeface="Arial" pitchFamily="34" charset="0"/>
              </a:endParaRPr>
            </a:p>
          </p:txBody>
        </p:sp>
        <p:sp>
          <p:nvSpPr>
            <p:cNvPr id="81" name="Rectangle 37"/>
            <p:cNvSpPr>
              <a:spLocks noChangeArrowheads="1"/>
            </p:cNvSpPr>
            <p:nvPr/>
          </p:nvSpPr>
          <p:spPr bwMode="auto">
            <a:xfrm>
              <a:off x="4676" y="1630"/>
              <a:ext cx="12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a:solidFill>
                    <a:srgbClr val="000000"/>
                  </a:solidFill>
                  <a:cs typeface="Arial" pitchFamily="34" charset="0"/>
                </a:rPr>
                <a:t>XML</a:t>
              </a:r>
              <a:endParaRPr lang="en-US">
                <a:cs typeface="Arial" pitchFamily="34" charset="0"/>
              </a:endParaRPr>
            </a:p>
          </p:txBody>
        </p:sp>
      </p:grpSp>
      <p:pic>
        <p:nvPicPr>
          <p:cNvPr id="82" name="Content Placeholder 4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5403" y="3655025"/>
            <a:ext cx="4033968" cy="149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Slide Number Placeholder 1"/>
          <p:cNvSpPr txBox="1">
            <a:spLocks/>
          </p:cNvSpPr>
          <p:nvPr/>
        </p:nvSpPr>
        <p:spPr>
          <a:xfrm>
            <a:off x="35052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1200" smtClean="0"/>
              <a:pPr/>
              <a:t>20</a:t>
            </a:fld>
            <a:endParaRPr lang="en-US" sz="1200" dirty="0"/>
          </a:p>
        </p:txBody>
      </p:sp>
    </p:spTree>
    <p:extLst>
      <p:ext uri="{BB962C8B-B14F-4D97-AF65-F5344CB8AC3E}">
        <p14:creationId xmlns:p14="http://schemas.microsoft.com/office/powerpoint/2010/main" val="27969608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229600" cy="868362"/>
          </a:xfrm>
        </p:spPr>
        <p:txBody>
          <a:bodyPr>
            <a:noAutofit/>
          </a:bodyPr>
          <a:lstStyle/>
          <a:p>
            <a:pPr eaLnBrk="1" hangingPunct="1"/>
            <a:r>
              <a:rPr lang="en-US" altLang="en-US" dirty="0" smtClean="0"/>
              <a:t>Corridor Integrated Weather System (CIWS) – Data Distribution Service (CDDS)</a:t>
            </a:r>
          </a:p>
        </p:txBody>
      </p:sp>
      <p:sp>
        <p:nvSpPr>
          <p:cNvPr id="33795" name="TextBox 3"/>
          <p:cNvSpPr txBox="1">
            <a:spLocks noChangeArrowheads="1"/>
          </p:cNvSpPr>
          <p:nvPr/>
        </p:nvSpPr>
        <p:spPr bwMode="auto">
          <a:xfrm>
            <a:off x="5638800" y="2400300"/>
            <a:ext cx="3142207"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 indent="-114300"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indent="0" eaLnBrk="1" hangingPunct="1">
              <a:spcBef>
                <a:spcPct val="50000"/>
              </a:spcBef>
              <a:buNone/>
            </a:pPr>
            <a:r>
              <a:rPr lang="en-US" altLang="en-US" sz="1000" dirty="0">
                <a:latin typeface="+mn-lt"/>
              </a:rPr>
              <a:t>Vertically Integrated Liquid (VIL) Mosaic (1km resolution)</a:t>
            </a:r>
          </a:p>
          <a:p>
            <a:pPr marL="0" indent="0" eaLnBrk="1" hangingPunct="1">
              <a:spcBef>
                <a:spcPct val="50000"/>
              </a:spcBef>
              <a:buNone/>
            </a:pPr>
            <a:r>
              <a:rPr lang="en-US" altLang="en-US" sz="1000" dirty="0">
                <a:latin typeface="+mn-lt"/>
              </a:rPr>
              <a:t>VIL 2-hr. Forecast</a:t>
            </a:r>
          </a:p>
          <a:p>
            <a:pPr marL="0" indent="0" eaLnBrk="1" hangingPunct="1">
              <a:spcBef>
                <a:spcPct val="50000"/>
              </a:spcBef>
              <a:buNone/>
            </a:pPr>
            <a:r>
              <a:rPr lang="en-US" altLang="en-US" sz="1000" dirty="0">
                <a:latin typeface="+mn-lt"/>
              </a:rPr>
              <a:t>Echo Tops Mosaic (1 km resolution)</a:t>
            </a:r>
          </a:p>
          <a:p>
            <a:pPr marL="0" indent="0" eaLnBrk="1" hangingPunct="1">
              <a:spcBef>
                <a:spcPct val="50000"/>
              </a:spcBef>
              <a:buNone/>
            </a:pPr>
            <a:r>
              <a:rPr lang="en-US" altLang="en-US" sz="1000" dirty="0">
                <a:latin typeface="+mn-lt"/>
              </a:rPr>
              <a:t>Echo Tops 2-hr. Forecast</a:t>
            </a:r>
          </a:p>
          <a:p>
            <a:pPr marL="0" indent="0" eaLnBrk="1" hangingPunct="1">
              <a:spcBef>
                <a:spcPct val="50000"/>
              </a:spcBef>
              <a:buNone/>
            </a:pPr>
            <a:r>
              <a:rPr lang="en-US" altLang="en-US" sz="1000" dirty="0">
                <a:latin typeface="+mn-lt"/>
              </a:rPr>
              <a:t>Satellite Mosaic</a:t>
            </a:r>
          </a:p>
          <a:p>
            <a:pPr marL="0" indent="0" eaLnBrk="1" hangingPunct="1">
              <a:spcBef>
                <a:spcPct val="50000"/>
              </a:spcBef>
              <a:buNone/>
            </a:pPr>
            <a:r>
              <a:rPr lang="en-US" altLang="en-US" sz="1000" dirty="0">
                <a:latin typeface="+mn-lt"/>
              </a:rPr>
              <a:t>Storm Info: Echo Top Tags </a:t>
            </a:r>
          </a:p>
          <a:p>
            <a:pPr marL="0" indent="0" eaLnBrk="1" hangingPunct="1">
              <a:spcBef>
                <a:spcPct val="50000"/>
              </a:spcBef>
              <a:buNone/>
            </a:pPr>
            <a:r>
              <a:rPr lang="en-US" altLang="en-US" sz="1000" dirty="0">
                <a:latin typeface="+mn-lt"/>
              </a:rPr>
              <a:t>Storm Info: Leading Edges</a:t>
            </a:r>
          </a:p>
          <a:p>
            <a:pPr marL="0" indent="0" eaLnBrk="1" hangingPunct="1">
              <a:spcBef>
                <a:spcPct val="50000"/>
              </a:spcBef>
              <a:buNone/>
            </a:pPr>
            <a:r>
              <a:rPr lang="en-US" altLang="en-US" sz="1000" dirty="0">
                <a:latin typeface="+mn-lt"/>
              </a:rPr>
              <a:t>Storm Info: Motion Vectors</a:t>
            </a:r>
          </a:p>
          <a:p>
            <a:pPr marL="0" indent="0" eaLnBrk="1" hangingPunct="1">
              <a:spcBef>
                <a:spcPct val="50000"/>
              </a:spcBef>
              <a:buNone/>
            </a:pPr>
            <a:r>
              <a:rPr lang="en-US" altLang="en-US" sz="1000" dirty="0">
                <a:latin typeface="+mn-lt"/>
              </a:rPr>
              <a:t>VIL Forecast Contours (Std. Mode)</a:t>
            </a:r>
          </a:p>
          <a:p>
            <a:pPr marL="0" indent="0" eaLnBrk="1" hangingPunct="1">
              <a:spcBef>
                <a:spcPct val="50000"/>
              </a:spcBef>
              <a:buNone/>
            </a:pPr>
            <a:r>
              <a:rPr lang="en-US" altLang="en-US" sz="1000" dirty="0">
                <a:latin typeface="+mn-lt"/>
              </a:rPr>
              <a:t>VIL Forecast Contours (Winter Mode)</a:t>
            </a:r>
          </a:p>
          <a:p>
            <a:pPr marL="0" indent="0" eaLnBrk="1" hangingPunct="1">
              <a:spcBef>
                <a:spcPct val="50000"/>
              </a:spcBef>
              <a:buNone/>
            </a:pPr>
            <a:r>
              <a:rPr lang="en-US" altLang="en-US" sz="1000" dirty="0">
                <a:latin typeface="+mn-lt"/>
              </a:rPr>
              <a:t>Echo Tops Forecast Contours</a:t>
            </a:r>
          </a:p>
          <a:p>
            <a:pPr marL="0" indent="0" eaLnBrk="1" hangingPunct="1">
              <a:spcBef>
                <a:spcPct val="50000"/>
              </a:spcBef>
              <a:buNone/>
            </a:pPr>
            <a:r>
              <a:rPr lang="en-US" altLang="en-US" sz="1000" dirty="0">
                <a:latin typeface="+mn-lt"/>
              </a:rPr>
              <a:t>Growth &amp; Decay Contours</a:t>
            </a:r>
          </a:p>
          <a:p>
            <a:pPr marL="0" indent="0" eaLnBrk="1" hangingPunct="1">
              <a:spcBef>
                <a:spcPct val="50000"/>
              </a:spcBef>
              <a:buNone/>
            </a:pPr>
            <a:r>
              <a:rPr lang="en-US" altLang="en-US" sz="1000" dirty="0">
                <a:latin typeface="+mn-lt"/>
              </a:rPr>
              <a:t>Forecast Accuracy: Echo Tops</a:t>
            </a:r>
          </a:p>
          <a:p>
            <a:pPr marL="0" indent="0" eaLnBrk="1" hangingPunct="1">
              <a:spcBef>
                <a:spcPct val="50000"/>
              </a:spcBef>
              <a:buNone/>
            </a:pPr>
            <a:r>
              <a:rPr lang="en-US" altLang="en-US" sz="1000" dirty="0">
                <a:latin typeface="+mn-lt"/>
              </a:rPr>
              <a:t>Forecast Accuracy: Std. </a:t>
            </a:r>
            <a:r>
              <a:rPr lang="en-US" altLang="en-US" sz="1000" dirty="0" err="1">
                <a:latin typeface="+mn-lt"/>
              </a:rPr>
              <a:t>Precip</a:t>
            </a:r>
            <a:endParaRPr lang="en-US" altLang="en-US" sz="1000" dirty="0">
              <a:latin typeface="+mn-lt"/>
            </a:endParaRPr>
          </a:p>
          <a:p>
            <a:pPr marL="0" indent="0" eaLnBrk="1" hangingPunct="1">
              <a:spcBef>
                <a:spcPct val="50000"/>
              </a:spcBef>
              <a:buNone/>
            </a:pPr>
            <a:r>
              <a:rPr lang="en-US" altLang="en-US" sz="1000" dirty="0">
                <a:latin typeface="+mn-lt"/>
              </a:rPr>
              <a:t>Forecast Accuracy: Winter </a:t>
            </a:r>
            <a:r>
              <a:rPr lang="en-US" altLang="en-US" sz="1000" dirty="0" err="1">
                <a:latin typeface="+mn-lt"/>
              </a:rPr>
              <a:t>Precip</a:t>
            </a:r>
            <a:endParaRPr lang="en-US" altLang="en-US" sz="1000" dirty="0">
              <a:latin typeface="+mn-lt"/>
            </a:endParaRPr>
          </a:p>
        </p:txBody>
      </p:sp>
      <p:sp>
        <p:nvSpPr>
          <p:cNvPr id="5" name="TextBox 4"/>
          <p:cNvSpPr txBox="1"/>
          <p:nvPr/>
        </p:nvSpPr>
        <p:spPr>
          <a:xfrm>
            <a:off x="6619875" y="2047875"/>
            <a:ext cx="1000595" cy="253916"/>
          </a:xfrm>
          <a:prstGeom prst="rect">
            <a:avLst/>
          </a:prstGeom>
          <a:noFill/>
        </p:spPr>
        <p:txBody>
          <a:bodyPr wrap="none">
            <a:spAutoFit/>
          </a:bodyPr>
          <a:lstStyle/>
          <a:p>
            <a:pPr>
              <a:spcBef>
                <a:spcPct val="50000"/>
              </a:spcBef>
              <a:buNone/>
              <a:defRPr/>
            </a:pPr>
            <a:r>
              <a:rPr lang="en-US" sz="1050" b="1" u="sng" dirty="0">
                <a:cs typeface="+mn-cs"/>
              </a:rPr>
              <a:t>CIWS Products</a:t>
            </a:r>
          </a:p>
        </p:txBody>
      </p:sp>
      <p:pic>
        <p:nvPicPr>
          <p:cNvPr id="3379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 y="2971800"/>
            <a:ext cx="4695825"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6"/>
          <p:cNvSpPr txBox="1">
            <a:spLocks noChangeArrowheads="1"/>
          </p:cNvSpPr>
          <p:nvPr/>
        </p:nvSpPr>
        <p:spPr bwMode="auto">
          <a:xfrm>
            <a:off x="428625" y="1352550"/>
            <a:ext cx="85629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None/>
            </a:pPr>
            <a:r>
              <a:rPr lang="en-US" sz="1400" dirty="0">
                <a:latin typeface="+mn-lt"/>
              </a:rPr>
              <a:t>Web Service and JMS Publish/Subscribe connection to XML data </a:t>
            </a:r>
            <a:r>
              <a:rPr lang="en-US" sz="1400" dirty="0" smtClean="0">
                <a:latin typeface="+mn-lt"/>
              </a:rPr>
              <a:t>(</a:t>
            </a:r>
            <a:r>
              <a:rPr lang="en-US" altLang="en-US" sz="1400" dirty="0" smtClean="0">
                <a:latin typeface="+mn-lt"/>
              </a:rPr>
              <a:t>three-dimensional </a:t>
            </a:r>
            <a:r>
              <a:rPr lang="en-US" altLang="en-US" sz="1400" dirty="0">
                <a:latin typeface="+mn-lt"/>
              </a:rPr>
              <a:t>weather tracking system that focuses on high-volume “corridors” representing the combination of specific en route and terminal airspaces throughout the </a:t>
            </a:r>
            <a:r>
              <a:rPr lang="en-US" altLang="en-US" sz="1400" dirty="0" smtClean="0">
                <a:latin typeface="+mn-lt"/>
              </a:rPr>
              <a:t>NAS)</a:t>
            </a:r>
            <a:endParaRPr lang="en-US" altLang="en-US" sz="1400" dirty="0">
              <a:latin typeface="+mn-lt"/>
            </a:endParaRPr>
          </a:p>
        </p:txBody>
      </p:sp>
      <p:sp>
        <p:nvSpPr>
          <p:cNvPr id="7" name="TextBox 6"/>
          <p:cNvSpPr txBox="1">
            <a:spLocks noChangeArrowheads="1"/>
          </p:cNvSpPr>
          <p:nvPr/>
        </p:nvSpPr>
        <p:spPr bwMode="auto">
          <a:xfrm>
            <a:off x="428625" y="2223234"/>
            <a:ext cx="53054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spcBef>
                <a:spcPct val="50000"/>
              </a:spcBef>
              <a:buChar char="•"/>
              <a:defRPr sz="2400">
                <a:solidFill>
                  <a:schemeClr val="tx1"/>
                </a:solidFill>
                <a:latin typeface="Arial" charset="0"/>
              </a:defRPr>
            </a:lvl1pPr>
            <a:lvl2pPr marL="742950" indent="-285750" eaLnBrk="0" hangingPunct="0">
              <a:spcBef>
                <a:spcPct val="50000"/>
              </a:spcBef>
              <a:buChar char="•"/>
              <a:defRPr sz="2400">
                <a:solidFill>
                  <a:schemeClr val="tx1"/>
                </a:solidFill>
                <a:latin typeface="Arial" charset="0"/>
              </a:defRPr>
            </a:lvl2pPr>
            <a:lvl3pPr marL="1143000" indent="-228600" eaLnBrk="0" hangingPunct="0">
              <a:spcBef>
                <a:spcPct val="50000"/>
              </a:spcBef>
              <a:buChar char="•"/>
              <a:defRPr sz="2400">
                <a:solidFill>
                  <a:schemeClr val="tx1"/>
                </a:solidFill>
                <a:latin typeface="Arial" charset="0"/>
              </a:defRPr>
            </a:lvl3pPr>
            <a:lvl4pPr marL="1600200" indent="-228600" eaLnBrk="0" hangingPunct="0">
              <a:spcBef>
                <a:spcPct val="50000"/>
              </a:spcBef>
              <a:buChar char="•"/>
              <a:defRPr sz="2400">
                <a:solidFill>
                  <a:schemeClr val="tx1"/>
                </a:solidFill>
                <a:latin typeface="Arial" charset="0"/>
              </a:defRPr>
            </a:lvl4pPr>
            <a:lvl5pPr marL="2057400" indent="-228600" eaLnBrk="0" hangingPunct="0">
              <a:spcBef>
                <a:spcPct val="50000"/>
              </a:spcBef>
              <a:buChar char="•"/>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marL="0" indent="0" eaLnBrk="1" hangingPunct="1">
              <a:buNone/>
              <a:defRPr/>
            </a:pPr>
            <a:r>
              <a:rPr lang="en-US" sz="1200" b="1" dirty="0" smtClean="0">
                <a:latin typeface="+mn-lt"/>
              </a:rPr>
              <a:t>CIWS will be subsumed by NWP in the 2017 time frame</a:t>
            </a:r>
          </a:p>
          <a:p>
            <a:pPr marL="0" indent="0" eaLnBrk="1" hangingPunct="1">
              <a:buNone/>
              <a:defRPr/>
            </a:pPr>
            <a:r>
              <a:rPr lang="en-US" sz="1200" b="1" dirty="0" smtClean="0">
                <a:latin typeface="+mn-lt"/>
              </a:rPr>
              <a:t>CDDS will be subsumed by CSS-</a:t>
            </a:r>
            <a:r>
              <a:rPr lang="en-US" sz="1200" b="1" dirty="0" err="1" smtClean="0">
                <a:latin typeface="+mn-lt"/>
              </a:rPr>
              <a:t>Wx</a:t>
            </a:r>
            <a:r>
              <a:rPr lang="en-US" sz="1200" b="1" dirty="0" smtClean="0">
                <a:latin typeface="+mn-lt"/>
              </a:rPr>
              <a:t> in 2017 time frame</a:t>
            </a:r>
          </a:p>
        </p:txBody>
      </p:sp>
      <p:sp>
        <p:nvSpPr>
          <p:cNvPr id="10" name="Slide Number Placeholder 1"/>
          <p:cNvSpPr txBox="1">
            <a:spLocks/>
          </p:cNvSpPr>
          <p:nvPr/>
        </p:nvSpPr>
        <p:spPr>
          <a:xfrm>
            <a:off x="35052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1200" smtClean="0"/>
              <a:pPr/>
              <a:t>21</a:t>
            </a:fld>
            <a:endParaRPr lang="en-US" sz="1200" dirty="0"/>
          </a:p>
        </p:txBody>
      </p:sp>
    </p:spTree>
    <p:extLst>
      <p:ext uri="{BB962C8B-B14F-4D97-AF65-F5344CB8AC3E}">
        <p14:creationId xmlns:p14="http://schemas.microsoft.com/office/powerpoint/2010/main" val="1722439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0"/>
          <p:cNvSpPr>
            <a:spLocks noChangeArrowheads="1"/>
          </p:cNvSpPr>
          <p:nvPr/>
        </p:nvSpPr>
        <p:spPr bwMode="auto">
          <a:xfrm>
            <a:off x="514905" y="1347748"/>
            <a:ext cx="8158578"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spcBef>
                <a:spcPts val="600"/>
              </a:spcBef>
              <a:spcAft>
                <a:spcPts val="600"/>
              </a:spcAft>
              <a:buNone/>
              <a:tabLst>
                <a:tab pos="685800" algn="l"/>
              </a:tabLst>
            </a:pPr>
            <a:r>
              <a:rPr lang="en-US" sz="1400" dirty="0" smtClean="0"/>
              <a:t>SUA </a:t>
            </a:r>
            <a:r>
              <a:rPr lang="en-US" sz="1400" dirty="0"/>
              <a:t>is an area designated for operations </a:t>
            </a:r>
            <a:r>
              <a:rPr lang="en-US" sz="1400" dirty="0" smtClean="0"/>
              <a:t>such </a:t>
            </a:r>
            <a:r>
              <a:rPr lang="en-US" sz="1400" dirty="0"/>
              <a:t>that limitations may be imposed on aircraft not participating in those operations. </a:t>
            </a:r>
            <a:endParaRPr lang="en-US" sz="1400" dirty="0" smtClean="0"/>
          </a:p>
          <a:p>
            <a:pPr lvl="0">
              <a:spcBef>
                <a:spcPts val="600"/>
              </a:spcBef>
              <a:spcAft>
                <a:spcPts val="600"/>
              </a:spcAft>
              <a:buNone/>
              <a:tabLst>
                <a:tab pos="685800" algn="l"/>
              </a:tabLst>
            </a:pPr>
            <a:r>
              <a:rPr lang="en-US" sz="1400" dirty="0" smtClean="0">
                <a:latin typeface="+mn-lt"/>
              </a:rPr>
              <a:t>AIM SUA Automated Data Exchange improves civilian access to current SUA schedules, and changes in SUA scheduling are captured and distributed in AIXM 5.0 compliant format as they are made.</a:t>
            </a:r>
          </a:p>
          <a:p>
            <a:pPr eaLnBrk="0" hangingPunct="0">
              <a:spcBef>
                <a:spcPts val="600"/>
              </a:spcBef>
              <a:spcAft>
                <a:spcPts val="600"/>
              </a:spcAft>
              <a:buNone/>
              <a:tabLst>
                <a:tab pos="685800" algn="l"/>
              </a:tabLst>
            </a:pPr>
            <a:r>
              <a:rPr lang="en-US" sz="1400" dirty="0" smtClean="0">
                <a:latin typeface="+mn-lt"/>
              </a:rPr>
              <a:t>AIM Modernization improves SAA capabilities and includes Temporary Flight Restrictions, Altitude Reservations, and Military Training Routes and integrating SAA/SUA data with Notices to Airmen and airport data.</a:t>
            </a:r>
          </a:p>
        </p:txBody>
      </p:sp>
      <p:sp>
        <p:nvSpPr>
          <p:cNvPr id="16" name="Rectangle 2"/>
          <p:cNvSpPr txBox="1">
            <a:spLocks noChangeArrowheads="1"/>
          </p:cNvSpPr>
          <p:nvPr/>
        </p:nvSpPr>
        <p:spPr bwMode="auto">
          <a:xfrm>
            <a:off x="152400" y="45264"/>
            <a:ext cx="8991599" cy="12013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fontAlgn="auto">
              <a:spcAft>
                <a:spcPts val="0"/>
              </a:spcAft>
              <a:buNone/>
              <a:defRPr/>
            </a:pPr>
            <a:r>
              <a:rPr lang="en-US" altLang="en-US" sz="3200" b="0" dirty="0"/>
              <a:t>Aeronautical Information Management (AIM) </a:t>
            </a:r>
            <a:r>
              <a:rPr lang="en-US" altLang="en-US" sz="3200" b="0" dirty="0" smtClean="0"/>
              <a:t>Special </a:t>
            </a:r>
            <a:r>
              <a:rPr lang="en-US" altLang="en-US" sz="3200" b="0" dirty="0"/>
              <a:t>Use Airspace (SUA)  </a:t>
            </a:r>
            <a:r>
              <a:rPr lang="en-US" altLang="en-US" sz="3200" b="0" dirty="0" smtClean="0"/>
              <a:t>Automated </a:t>
            </a:r>
            <a:r>
              <a:rPr lang="en-US" altLang="en-US" sz="3200" b="0" dirty="0"/>
              <a:t>Data Exchange </a:t>
            </a:r>
            <a:endParaRPr lang="en-US" sz="3200" b="0" dirty="0"/>
          </a:p>
        </p:txBody>
      </p:sp>
      <p:graphicFrame>
        <p:nvGraphicFramePr>
          <p:cNvPr id="3" name="Object 2"/>
          <p:cNvGraphicFramePr>
            <a:graphicFrameLocks noChangeAspect="1"/>
          </p:cNvGraphicFramePr>
          <p:nvPr>
            <p:extLst>
              <p:ext uri="{D42A27DB-BD31-4B8C-83A1-F6EECF244321}">
                <p14:modId xmlns:p14="http://schemas.microsoft.com/office/powerpoint/2010/main" val="2527493011"/>
              </p:ext>
            </p:extLst>
          </p:nvPr>
        </p:nvGraphicFramePr>
        <p:xfrm>
          <a:off x="2362151" y="3113258"/>
          <a:ext cx="4225080" cy="2923557"/>
        </p:xfrm>
        <a:graphic>
          <a:graphicData uri="http://schemas.openxmlformats.org/presentationml/2006/ole">
            <mc:AlternateContent xmlns:mc="http://schemas.openxmlformats.org/markup-compatibility/2006">
              <mc:Choice xmlns:v="urn:schemas-microsoft-com:vml" Requires="v">
                <p:oleObj spid="_x0000_s1077" name="Presentation" r:id="rId4" imgW="2976401" imgH="2232616" progId="PowerPoint.Show.8">
                  <p:embed/>
                </p:oleObj>
              </mc:Choice>
              <mc:Fallback>
                <p:oleObj name="Presentation" r:id="rId4" imgW="2976401" imgH="2232616" progId="PowerPoint.Show.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b="8000"/>
                      <a:stretch>
                        <a:fillRect/>
                      </a:stretch>
                    </p:blipFill>
                    <p:spPr bwMode="auto">
                      <a:xfrm>
                        <a:off x="2362151" y="3113258"/>
                        <a:ext cx="4225080" cy="29235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1"/>
          <p:cNvSpPr txBox="1">
            <a:spLocks/>
          </p:cNvSpPr>
          <p:nvPr/>
        </p:nvSpPr>
        <p:spPr>
          <a:xfrm>
            <a:off x="35052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1200" smtClean="0"/>
              <a:pPr/>
              <a:t>22</a:t>
            </a:fld>
            <a:endParaRPr lang="en-US" sz="1200" dirty="0"/>
          </a:p>
        </p:txBody>
      </p:sp>
    </p:spTree>
    <p:extLst>
      <p:ext uri="{BB962C8B-B14F-4D97-AF65-F5344CB8AC3E}">
        <p14:creationId xmlns:p14="http://schemas.microsoft.com/office/powerpoint/2010/main" val="17158451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38150" y="107826"/>
            <a:ext cx="8229600" cy="1143000"/>
          </a:xfrm>
        </p:spPr>
        <p:txBody>
          <a:bodyPr>
            <a:normAutofit/>
          </a:bodyPr>
          <a:lstStyle/>
          <a:p>
            <a:pPr eaLnBrk="1" hangingPunct="1"/>
            <a:r>
              <a:rPr lang="en-US" altLang="en-US" sz="3200" dirty="0" smtClean="0"/>
              <a:t>Federal NOTAM System – NOTAM Distribution Service Overview</a:t>
            </a:r>
          </a:p>
        </p:txBody>
      </p:sp>
      <p:sp>
        <p:nvSpPr>
          <p:cNvPr id="36867" name="TextBox 3"/>
          <p:cNvSpPr txBox="1">
            <a:spLocks noChangeArrowheads="1"/>
          </p:cNvSpPr>
          <p:nvPr/>
        </p:nvSpPr>
        <p:spPr bwMode="auto">
          <a:xfrm>
            <a:off x="438150" y="1344613"/>
            <a:ext cx="7258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buNone/>
            </a:pPr>
            <a:r>
              <a:rPr lang="en-US" altLang="en-US" sz="2000" dirty="0">
                <a:latin typeface="+mj-lt"/>
              </a:rPr>
              <a:t>Provides distribution of Notices to Airmen (NOTAMs)</a:t>
            </a:r>
          </a:p>
        </p:txBody>
      </p:sp>
      <p:sp>
        <p:nvSpPr>
          <p:cNvPr id="17" name="Rounded Rectangle 16"/>
          <p:cNvSpPr/>
          <p:nvPr/>
        </p:nvSpPr>
        <p:spPr>
          <a:xfrm>
            <a:off x="1427163" y="4908675"/>
            <a:ext cx="1052512" cy="595312"/>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457200" fontAlgn="auto">
              <a:spcBef>
                <a:spcPts val="0"/>
              </a:spcBef>
              <a:spcAft>
                <a:spcPts val="0"/>
              </a:spcAft>
              <a:buNone/>
              <a:defRPr/>
            </a:pPr>
            <a:r>
              <a:rPr lang="en-US" sz="1800" kern="0" dirty="0">
                <a:solidFill>
                  <a:prstClr val="white"/>
                </a:solidFill>
                <a:latin typeface="Calibri"/>
              </a:rPr>
              <a:t>FNS</a:t>
            </a:r>
          </a:p>
        </p:txBody>
      </p:sp>
      <p:sp>
        <p:nvSpPr>
          <p:cNvPr id="18" name="Rounded Rectangle 17"/>
          <p:cNvSpPr/>
          <p:nvPr/>
        </p:nvSpPr>
        <p:spPr>
          <a:xfrm>
            <a:off x="3324225" y="4908675"/>
            <a:ext cx="1052513" cy="595312"/>
          </a:xfrm>
          <a:prstGeom prst="roundRect">
            <a:avLst>
              <a:gd name="adj" fmla="val 23050"/>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457200" fontAlgn="auto">
              <a:spcBef>
                <a:spcPts val="0"/>
              </a:spcBef>
              <a:spcAft>
                <a:spcPts val="0"/>
              </a:spcAft>
              <a:buNone/>
              <a:defRPr/>
            </a:pPr>
            <a:r>
              <a:rPr lang="en-US" sz="1800" kern="0" dirty="0">
                <a:solidFill>
                  <a:prstClr val="white"/>
                </a:solidFill>
                <a:latin typeface="Calibri"/>
              </a:rPr>
              <a:t>NEMS</a:t>
            </a:r>
          </a:p>
        </p:txBody>
      </p:sp>
      <p:sp>
        <p:nvSpPr>
          <p:cNvPr id="36870" name="TextBox 25"/>
          <p:cNvSpPr txBox="1">
            <a:spLocks noChangeArrowheads="1"/>
          </p:cNvSpPr>
          <p:nvPr/>
        </p:nvSpPr>
        <p:spPr bwMode="auto">
          <a:xfrm>
            <a:off x="4448175" y="4319712"/>
            <a:ext cx="8463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cs typeface="Arial" charset="0"/>
              </a:defRPr>
            </a:lvl1pPr>
            <a:lvl2pPr marL="742950" indent="-285750" defTabSz="457200" eaLnBrk="0" hangingPunct="0">
              <a:defRPr sz="2400">
                <a:solidFill>
                  <a:schemeClr val="tx1"/>
                </a:solidFill>
                <a:latin typeface="Arial" charset="0"/>
                <a:cs typeface="Arial" charset="0"/>
              </a:defRPr>
            </a:lvl2pPr>
            <a:lvl3pPr marL="1143000" indent="-228600" defTabSz="457200" eaLnBrk="0" hangingPunct="0">
              <a:defRPr sz="2400">
                <a:solidFill>
                  <a:schemeClr val="tx1"/>
                </a:solidFill>
                <a:latin typeface="Arial" charset="0"/>
                <a:cs typeface="Arial" charset="0"/>
              </a:defRPr>
            </a:lvl3pPr>
            <a:lvl4pPr marL="1600200" indent="-228600" defTabSz="457200" eaLnBrk="0" hangingPunct="0">
              <a:defRPr sz="2400">
                <a:solidFill>
                  <a:schemeClr val="tx1"/>
                </a:solidFill>
                <a:latin typeface="Arial" charset="0"/>
                <a:cs typeface="Arial" charset="0"/>
              </a:defRPr>
            </a:lvl4pPr>
            <a:lvl5pPr marL="2057400" indent="-228600" defTabSz="457200" eaLnBrk="0" hangingPunct="0">
              <a:defRPr sz="2400">
                <a:solidFill>
                  <a:schemeClr val="tx1"/>
                </a:solidFill>
                <a:latin typeface="Arial" charset="0"/>
                <a:cs typeface="Arial" charset="0"/>
              </a:defRPr>
            </a:lvl5pPr>
            <a:lvl6pPr marL="2514600" indent="-228600" defTabSz="457200" eaLnBrk="0" fontAlgn="base" hangingPunct="0">
              <a:spcBef>
                <a:spcPct val="0"/>
              </a:spcBef>
              <a:spcAft>
                <a:spcPct val="0"/>
              </a:spcAft>
              <a:defRPr sz="2400">
                <a:solidFill>
                  <a:schemeClr val="tx1"/>
                </a:solidFill>
                <a:latin typeface="Arial" charset="0"/>
                <a:cs typeface="Arial" charset="0"/>
              </a:defRPr>
            </a:lvl6pPr>
            <a:lvl7pPr marL="2971800" indent="-228600" defTabSz="457200" eaLnBrk="0" fontAlgn="base" hangingPunct="0">
              <a:spcBef>
                <a:spcPct val="0"/>
              </a:spcBef>
              <a:spcAft>
                <a:spcPct val="0"/>
              </a:spcAft>
              <a:defRPr sz="2400">
                <a:solidFill>
                  <a:schemeClr val="tx1"/>
                </a:solidFill>
                <a:latin typeface="Arial" charset="0"/>
                <a:cs typeface="Arial" charset="0"/>
              </a:defRPr>
            </a:lvl7pPr>
            <a:lvl8pPr marL="3429000" indent="-228600" defTabSz="457200" eaLnBrk="0" fontAlgn="base" hangingPunct="0">
              <a:spcBef>
                <a:spcPct val="0"/>
              </a:spcBef>
              <a:spcAft>
                <a:spcPct val="0"/>
              </a:spcAft>
              <a:defRPr sz="2400">
                <a:solidFill>
                  <a:schemeClr val="tx1"/>
                </a:solidFill>
                <a:latin typeface="Arial" charset="0"/>
                <a:cs typeface="Arial" charset="0"/>
              </a:defRPr>
            </a:lvl8pPr>
            <a:lvl9pPr marL="3886200" indent="-228600" defTabSz="4572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ts val="0"/>
              </a:spcBef>
              <a:buNone/>
            </a:pPr>
            <a:r>
              <a:rPr lang="en-US" altLang="en-US" sz="1400" dirty="0">
                <a:solidFill>
                  <a:srgbClr val="000000"/>
                </a:solidFill>
                <a:latin typeface="Calibri" charset="0"/>
              </a:rPr>
              <a:t>Request/</a:t>
            </a:r>
          </a:p>
          <a:p>
            <a:pPr algn="ctr" eaLnBrk="1" hangingPunct="1">
              <a:spcBef>
                <a:spcPts val="0"/>
              </a:spcBef>
              <a:buNone/>
            </a:pPr>
            <a:r>
              <a:rPr lang="en-US" altLang="en-US" sz="1400" dirty="0">
                <a:solidFill>
                  <a:srgbClr val="000000"/>
                </a:solidFill>
                <a:latin typeface="Calibri" charset="0"/>
              </a:rPr>
              <a:t>Reply</a:t>
            </a:r>
          </a:p>
        </p:txBody>
      </p:sp>
      <p:sp>
        <p:nvSpPr>
          <p:cNvPr id="36871" name="TextBox 26"/>
          <p:cNvSpPr txBox="1">
            <a:spLocks noChangeArrowheads="1"/>
          </p:cNvSpPr>
          <p:nvPr/>
        </p:nvSpPr>
        <p:spPr bwMode="auto">
          <a:xfrm>
            <a:off x="4500563" y="5489700"/>
            <a:ext cx="806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cs typeface="Arial" charset="0"/>
              </a:defRPr>
            </a:lvl1pPr>
            <a:lvl2pPr marL="742950" indent="-285750" defTabSz="457200" eaLnBrk="0" hangingPunct="0">
              <a:defRPr sz="2400">
                <a:solidFill>
                  <a:schemeClr val="tx1"/>
                </a:solidFill>
                <a:latin typeface="Arial" charset="0"/>
                <a:cs typeface="Arial" charset="0"/>
              </a:defRPr>
            </a:lvl2pPr>
            <a:lvl3pPr marL="1143000" indent="-228600" defTabSz="457200" eaLnBrk="0" hangingPunct="0">
              <a:defRPr sz="2400">
                <a:solidFill>
                  <a:schemeClr val="tx1"/>
                </a:solidFill>
                <a:latin typeface="Arial" charset="0"/>
                <a:cs typeface="Arial" charset="0"/>
              </a:defRPr>
            </a:lvl3pPr>
            <a:lvl4pPr marL="1600200" indent="-228600" defTabSz="457200" eaLnBrk="0" hangingPunct="0">
              <a:defRPr sz="2400">
                <a:solidFill>
                  <a:schemeClr val="tx1"/>
                </a:solidFill>
                <a:latin typeface="Arial" charset="0"/>
                <a:cs typeface="Arial" charset="0"/>
              </a:defRPr>
            </a:lvl4pPr>
            <a:lvl5pPr marL="2057400" indent="-228600" defTabSz="457200" eaLnBrk="0" hangingPunct="0">
              <a:defRPr sz="2400">
                <a:solidFill>
                  <a:schemeClr val="tx1"/>
                </a:solidFill>
                <a:latin typeface="Arial" charset="0"/>
                <a:cs typeface="Arial" charset="0"/>
              </a:defRPr>
            </a:lvl5pPr>
            <a:lvl6pPr marL="2514600" indent="-228600" defTabSz="457200" eaLnBrk="0" fontAlgn="base" hangingPunct="0">
              <a:spcBef>
                <a:spcPct val="0"/>
              </a:spcBef>
              <a:spcAft>
                <a:spcPct val="0"/>
              </a:spcAft>
              <a:defRPr sz="2400">
                <a:solidFill>
                  <a:schemeClr val="tx1"/>
                </a:solidFill>
                <a:latin typeface="Arial" charset="0"/>
                <a:cs typeface="Arial" charset="0"/>
              </a:defRPr>
            </a:lvl6pPr>
            <a:lvl7pPr marL="2971800" indent="-228600" defTabSz="457200" eaLnBrk="0" fontAlgn="base" hangingPunct="0">
              <a:spcBef>
                <a:spcPct val="0"/>
              </a:spcBef>
              <a:spcAft>
                <a:spcPct val="0"/>
              </a:spcAft>
              <a:defRPr sz="2400">
                <a:solidFill>
                  <a:schemeClr val="tx1"/>
                </a:solidFill>
                <a:latin typeface="Arial" charset="0"/>
                <a:cs typeface="Arial" charset="0"/>
              </a:defRPr>
            </a:lvl7pPr>
            <a:lvl8pPr marL="3429000" indent="-228600" defTabSz="457200" eaLnBrk="0" fontAlgn="base" hangingPunct="0">
              <a:spcBef>
                <a:spcPct val="0"/>
              </a:spcBef>
              <a:spcAft>
                <a:spcPct val="0"/>
              </a:spcAft>
              <a:defRPr sz="2400">
                <a:solidFill>
                  <a:schemeClr val="tx1"/>
                </a:solidFill>
                <a:latin typeface="Arial" charset="0"/>
                <a:cs typeface="Arial" charset="0"/>
              </a:defRPr>
            </a:lvl8pPr>
            <a:lvl9pPr marL="3886200" indent="-228600" defTabSz="457200" eaLnBrk="0" fontAlgn="base" hangingPunct="0">
              <a:spcBef>
                <a:spcPct val="0"/>
              </a:spcBef>
              <a:spcAft>
                <a:spcPct val="0"/>
              </a:spcAft>
              <a:defRPr sz="2400">
                <a:solidFill>
                  <a:schemeClr val="tx1"/>
                </a:solidFill>
                <a:latin typeface="Arial" charset="0"/>
                <a:cs typeface="Arial" charset="0"/>
              </a:defRPr>
            </a:lvl9pPr>
          </a:lstStyle>
          <a:p>
            <a:pPr algn="ctr" eaLnBrk="1" hangingPunct="1">
              <a:buNone/>
            </a:pPr>
            <a:r>
              <a:rPr lang="en-US" altLang="en-US" sz="1400" dirty="0">
                <a:solidFill>
                  <a:srgbClr val="000000"/>
                </a:solidFill>
                <a:latin typeface="Calibri" charset="0"/>
              </a:rPr>
              <a:t>Pub/Sub</a:t>
            </a:r>
          </a:p>
        </p:txBody>
      </p:sp>
      <p:sp>
        <p:nvSpPr>
          <p:cNvPr id="33" name="Rectangle 3"/>
          <p:cNvSpPr txBox="1">
            <a:spLocks noChangeArrowheads="1"/>
          </p:cNvSpPr>
          <p:nvPr/>
        </p:nvSpPr>
        <p:spPr>
          <a:xfrm>
            <a:off x="1781175" y="1838450"/>
            <a:ext cx="5407025" cy="2195512"/>
          </a:xfrm>
          <a:prstGeom prst="rect">
            <a:avLst/>
          </a:prstGeom>
        </p:spPr>
        <p:style>
          <a:lnRef idx="1">
            <a:schemeClr val="dk1"/>
          </a:lnRef>
          <a:fillRef idx="2">
            <a:schemeClr val="dk1"/>
          </a:fillRef>
          <a:effectRef idx="1">
            <a:schemeClr val="dk1"/>
          </a:effectRef>
          <a:fontRef idx="minor">
            <a:schemeClr val="dk1"/>
          </a:fontRef>
        </p:style>
        <p:txBody>
          <a:bodyPr/>
          <a:lstStyle>
            <a:lvl1pPr marL="342900" indent="-342900" algn="l" rtl="0" eaLnBrk="1" fontAlgn="base" hangingPunct="1">
              <a:spcBef>
                <a:spcPct val="20000"/>
              </a:spcBef>
              <a:spcAft>
                <a:spcPct val="0"/>
              </a:spcAft>
              <a:buChar char="•"/>
              <a:defRPr sz="2800" b="1">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4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defRPr/>
            </a:pPr>
            <a:r>
              <a:rPr lang="en-US" sz="1600" dirty="0" smtClean="0">
                <a:solidFill>
                  <a:srgbClr val="00003E"/>
                </a:solidFill>
                <a:latin typeface="+mn-lt"/>
                <a:cs typeface="Arial" panose="020B0604020202020204" pitchFamily="34" charset="0"/>
              </a:rPr>
              <a:t>Data feed that uses OGC WFS web-services</a:t>
            </a:r>
          </a:p>
          <a:p>
            <a:pPr lvl="1">
              <a:defRPr/>
            </a:pPr>
            <a:r>
              <a:rPr lang="en-US" sz="1400" dirty="0" smtClean="0">
                <a:solidFill>
                  <a:srgbClr val="00003E"/>
                </a:solidFill>
                <a:latin typeface="+mn-lt"/>
                <a:cs typeface="Arial" panose="020B0604020202020204" pitchFamily="34" charset="0"/>
              </a:rPr>
              <a:t>Enables graphical NOTAM representation</a:t>
            </a:r>
          </a:p>
          <a:p>
            <a:pPr>
              <a:defRPr/>
            </a:pPr>
            <a:r>
              <a:rPr lang="en-US" sz="1600" dirty="0" smtClean="0">
                <a:solidFill>
                  <a:srgbClr val="00003E"/>
                </a:solidFill>
                <a:latin typeface="+mn-lt"/>
                <a:cs typeface="Arial" panose="020B0604020202020204" pitchFamily="34" charset="0"/>
              </a:rPr>
              <a:t>Standards: </a:t>
            </a:r>
            <a:r>
              <a:rPr lang="en-US" sz="1600" b="0" dirty="0" smtClean="0">
                <a:solidFill>
                  <a:srgbClr val="00003E"/>
                </a:solidFill>
                <a:latin typeface="+mn-lt"/>
                <a:cs typeface="Arial" panose="020B0604020202020204" pitchFamily="34" charset="0"/>
              </a:rPr>
              <a:t>Aeronautical Information Exchange Model (AIXM) 5.1 format</a:t>
            </a:r>
          </a:p>
          <a:p>
            <a:pPr>
              <a:defRPr/>
            </a:pPr>
            <a:r>
              <a:rPr lang="en-US" sz="1600" dirty="0" smtClean="0">
                <a:solidFill>
                  <a:srgbClr val="00003E"/>
                </a:solidFill>
                <a:latin typeface="+mn-lt"/>
                <a:cs typeface="Arial" panose="020B0604020202020204" pitchFamily="34" charset="0"/>
              </a:rPr>
              <a:t>ALL or Some: </a:t>
            </a:r>
            <a:r>
              <a:rPr lang="en-US" sz="1600" b="0" dirty="0" smtClean="0">
                <a:solidFill>
                  <a:srgbClr val="00003E"/>
                </a:solidFill>
                <a:latin typeface="+mn-lt"/>
                <a:cs typeface="Arial" panose="020B0604020202020204" pitchFamily="34" charset="0"/>
              </a:rPr>
              <a:t>Query and select types of data</a:t>
            </a:r>
          </a:p>
          <a:p>
            <a:pPr>
              <a:defRPr/>
            </a:pPr>
            <a:r>
              <a:rPr lang="en-US" sz="1600" dirty="0" smtClean="0">
                <a:solidFill>
                  <a:srgbClr val="00003E"/>
                </a:solidFill>
                <a:latin typeface="+mn-lt"/>
                <a:cs typeface="Arial" panose="020B0604020202020204" pitchFamily="34" charset="0"/>
              </a:rPr>
              <a:t>External Market: </a:t>
            </a:r>
            <a:r>
              <a:rPr lang="en-US" sz="1600" b="0" dirty="0" smtClean="0">
                <a:solidFill>
                  <a:srgbClr val="00003E"/>
                </a:solidFill>
                <a:latin typeface="+mn-lt"/>
                <a:cs typeface="Arial" panose="020B0604020202020204" pitchFamily="34" charset="0"/>
              </a:rPr>
              <a:t>Enables 3rd party app development</a:t>
            </a:r>
          </a:p>
          <a:p>
            <a:pPr>
              <a:defRPr/>
            </a:pPr>
            <a:r>
              <a:rPr lang="en-US" sz="1600" dirty="0" smtClean="0">
                <a:solidFill>
                  <a:srgbClr val="00003E"/>
                </a:solidFill>
                <a:latin typeface="+mn-lt"/>
                <a:cs typeface="Arial" panose="020B0604020202020204" pitchFamily="34" charset="0"/>
              </a:rPr>
              <a:t>Standards: </a:t>
            </a:r>
            <a:r>
              <a:rPr lang="en-US" sz="1600" b="0" dirty="0" smtClean="0">
                <a:solidFill>
                  <a:srgbClr val="00003E"/>
                </a:solidFill>
                <a:latin typeface="+mn-lt"/>
                <a:cs typeface="Arial" panose="020B0604020202020204" pitchFamily="34" charset="0"/>
              </a:rPr>
              <a:t>Include info needed for fusing data</a:t>
            </a:r>
            <a:endParaRPr lang="en-US" sz="1600" b="0" dirty="0">
              <a:solidFill>
                <a:srgbClr val="00003E"/>
              </a:solidFill>
              <a:latin typeface="+mn-lt"/>
              <a:cs typeface="Arial" panose="020B0604020202020204" pitchFamily="34" charset="0"/>
            </a:endParaRPr>
          </a:p>
        </p:txBody>
      </p:sp>
      <p:pic>
        <p:nvPicPr>
          <p:cNvPr id="36873"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b="7741"/>
          <a:stretch>
            <a:fillRect/>
          </a:stretch>
        </p:blipFill>
        <p:spPr bwMode="auto">
          <a:xfrm>
            <a:off x="6413500" y="4237162"/>
            <a:ext cx="935038" cy="48101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4" name="Picture 28"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5638" y="4387975"/>
            <a:ext cx="89535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Straight Arrow Connector 37"/>
          <p:cNvCxnSpPr/>
          <p:nvPr/>
        </p:nvCxnSpPr>
        <p:spPr>
          <a:xfrm flipV="1">
            <a:off x="6245225" y="4794375"/>
            <a:ext cx="468313" cy="280987"/>
          </a:xfrm>
          <a:prstGeom prst="straightConnector1">
            <a:avLst/>
          </a:prstGeom>
          <a:noFill/>
          <a:ln w="25400" cap="flat" cmpd="sng" algn="ctr">
            <a:solidFill>
              <a:srgbClr val="4F81BD"/>
            </a:solidFill>
            <a:prstDash val="solid"/>
            <a:headEnd type="none"/>
            <a:tailEnd type="triangle"/>
          </a:ln>
          <a:effectLst>
            <a:outerShdw blurRad="40000" dist="20000" dir="5400000" rotWithShape="0">
              <a:srgbClr val="000000">
                <a:alpha val="38000"/>
              </a:srgbClr>
            </a:outerShdw>
          </a:effectLst>
        </p:spPr>
      </p:cxnSp>
      <p:pic>
        <p:nvPicPr>
          <p:cNvPr id="36876" name="Picture 27" descr="MC90043475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3825" y="44133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07013" y="5540500"/>
            <a:ext cx="1003300"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8" name="Picture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3175" y="4854700"/>
            <a:ext cx="781050"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Straight Arrow Connector 26"/>
          <p:cNvCxnSpPr/>
          <p:nvPr/>
        </p:nvCxnSpPr>
        <p:spPr>
          <a:xfrm>
            <a:off x="2682875" y="5399212"/>
            <a:ext cx="508000" cy="0"/>
          </a:xfrm>
          <a:prstGeom prst="straightConnector1">
            <a:avLst/>
          </a:prstGeom>
          <a:noFill/>
          <a:ln w="25400" cap="flat" cmpd="sng" algn="ctr">
            <a:solidFill>
              <a:srgbClr val="4F81BD"/>
            </a:solidFill>
            <a:prstDash val="solid"/>
            <a:headEnd type="none"/>
            <a:tailEnd type="triangle"/>
          </a:ln>
          <a:effectLst>
            <a:outerShdw blurRad="40000" dist="20000" dir="5400000" rotWithShape="0">
              <a:srgbClr val="000000">
                <a:alpha val="38000"/>
              </a:srgbClr>
            </a:outerShdw>
          </a:effectLst>
        </p:spPr>
      </p:cxnSp>
      <p:pic>
        <p:nvPicPr>
          <p:cNvPr id="36880" name="Picture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87863" y="4854700"/>
            <a:ext cx="781050"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 name="Straight Arrow Connector 31"/>
          <p:cNvCxnSpPr/>
          <p:nvPr/>
        </p:nvCxnSpPr>
        <p:spPr>
          <a:xfrm>
            <a:off x="4627563" y="5399212"/>
            <a:ext cx="508000" cy="0"/>
          </a:xfrm>
          <a:prstGeom prst="straightConnector1">
            <a:avLst/>
          </a:prstGeom>
          <a:noFill/>
          <a:ln w="25400" cap="flat" cmpd="sng" algn="ctr">
            <a:solidFill>
              <a:srgbClr val="4F81BD"/>
            </a:solidFill>
            <a:prstDash val="solid"/>
            <a:headEnd type="none"/>
            <a:tailEnd type="triangle"/>
          </a:ln>
          <a:effectLst>
            <a:outerShdw blurRad="40000" dist="20000" dir="5400000" rotWithShape="0">
              <a:srgbClr val="000000">
                <a:alpha val="38000"/>
              </a:srgbClr>
            </a:outerShdw>
          </a:effectLst>
        </p:spPr>
      </p:cxnSp>
      <p:pic>
        <p:nvPicPr>
          <p:cNvPr id="36882" name="Picture 13" descr="C:\Documents and Settings\Jocelyn CTR Cox\Local Settings\Temporary Internet Files\Content.IE5\K61BW53R\MC900433941[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0825" y="4608637"/>
            <a:ext cx="9144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Slide Number Placeholder 1"/>
          <p:cNvSpPr txBox="1">
            <a:spLocks/>
          </p:cNvSpPr>
          <p:nvPr/>
        </p:nvSpPr>
        <p:spPr>
          <a:xfrm>
            <a:off x="35052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1200" smtClean="0"/>
              <a:pPr/>
              <a:t>23</a:t>
            </a:fld>
            <a:endParaRPr lang="en-US" sz="1200" dirty="0"/>
          </a:p>
        </p:txBody>
      </p:sp>
    </p:spTree>
    <p:extLst>
      <p:ext uri="{BB962C8B-B14F-4D97-AF65-F5344CB8AC3E}">
        <p14:creationId xmlns:p14="http://schemas.microsoft.com/office/powerpoint/2010/main" val="3111940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19869" y="9526"/>
            <a:ext cx="4580731" cy="520700"/>
          </a:xfrm>
        </p:spPr>
        <p:txBody>
          <a:bodyPr/>
          <a:lstStyle/>
          <a:p>
            <a:r>
              <a:rPr lang="en-US" sz="2800" dirty="0" smtClean="0">
                <a:cs typeface="Arial" charset="0"/>
              </a:rPr>
              <a:t>SWIM Product Portfolio </a:t>
            </a:r>
          </a:p>
        </p:txBody>
      </p:sp>
      <p:graphicFrame>
        <p:nvGraphicFramePr>
          <p:cNvPr id="4" name="Group 53"/>
          <p:cNvGraphicFramePr>
            <a:graphicFrameLocks noGrp="1"/>
          </p:cNvGraphicFramePr>
          <p:nvPr>
            <p:extLst>
              <p:ext uri="{D42A27DB-BD31-4B8C-83A1-F6EECF244321}">
                <p14:modId xmlns:p14="http://schemas.microsoft.com/office/powerpoint/2010/main" val="3888288849"/>
              </p:ext>
            </p:extLst>
          </p:nvPr>
        </p:nvGraphicFramePr>
        <p:xfrm>
          <a:off x="601407" y="736273"/>
          <a:ext cx="8077200" cy="5143534"/>
        </p:xfrm>
        <a:graphic>
          <a:graphicData uri="http://schemas.openxmlformats.org/drawingml/2006/table">
            <a:tbl>
              <a:tblPr/>
              <a:tblGrid>
                <a:gridCol w="1690391"/>
                <a:gridCol w="2258142"/>
                <a:gridCol w="2132689"/>
                <a:gridCol w="1995978"/>
              </a:tblGrid>
              <a:tr h="71075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mn-lt"/>
                          <a:cs typeface="Arial" charset="0"/>
                        </a:rPr>
                        <a:t>AIM SUA Data Exchange*</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mn-lt"/>
                          <a:cs typeface="Arial" charset="0"/>
                        </a:rPr>
                        <a:t>Provides notification and status regarding airspace</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900" b="1" i="0" u="none" strike="noStrike" cap="none" normalizeH="0" baseline="0" dirty="0" smtClean="0">
                        <a:ln>
                          <a:noFill/>
                        </a:ln>
                        <a:solidFill>
                          <a:schemeClr val="bg1"/>
                        </a:solidFill>
                        <a:effectLst/>
                        <a:latin typeface="+mn-lt"/>
                        <a:cs typeface="Arial" charset="0"/>
                      </a:endParaRPr>
                    </a:p>
                  </a:txBody>
                  <a:tcPr marL="33784" marR="33784" marT="16895" marB="16895"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defRPr/>
                      </a:pPr>
                      <a:r>
                        <a:rPr kumimoji="0" lang="en-US" sz="900" b="0" i="0" u="none" strike="noStrike" cap="none" normalizeH="0" baseline="0" dirty="0" smtClean="0">
                          <a:ln>
                            <a:noFill/>
                          </a:ln>
                          <a:solidFill>
                            <a:schemeClr val="tx1"/>
                          </a:solidFill>
                          <a:effectLst/>
                          <a:latin typeface="+mn-lt"/>
                          <a:cs typeface="Arial" charset="0"/>
                        </a:rPr>
                        <a:t>SUA data, dynamically provided in the </a:t>
                      </a:r>
                      <a:r>
                        <a:rPr kumimoji="0" lang="fr-FR" sz="900" b="0" i="0" u="none" strike="noStrike" cap="none" normalizeH="0" baseline="0" dirty="0" smtClean="0">
                          <a:ln>
                            <a:noFill/>
                          </a:ln>
                          <a:solidFill>
                            <a:schemeClr val="tx1"/>
                          </a:solidFill>
                          <a:effectLst/>
                          <a:latin typeface="+mn-lt"/>
                          <a:cs typeface="Arial" charset="0"/>
                        </a:rPr>
                        <a:t>Aeronautical Information Exchange Model (AIXM) </a:t>
                      </a:r>
                      <a:r>
                        <a:rPr kumimoji="0" lang="en-US" sz="900" b="0" i="0" u="none" strike="noStrike" cap="none" normalizeH="0" baseline="0" dirty="0" smtClean="0">
                          <a:ln>
                            <a:noFill/>
                          </a:ln>
                          <a:solidFill>
                            <a:schemeClr val="tx1"/>
                          </a:solidFill>
                          <a:effectLst/>
                          <a:latin typeface="+mn-lt"/>
                          <a:cs typeface="Arial" charset="0"/>
                        </a:rPr>
                        <a:t>standard</a:t>
                      </a:r>
                    </a:p>
                  </a:txBody>
                  <a:tcPr marL="33784" marR="33784" marT="16895" marB="16895"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defRPr/>
                      </a:pPr>
                      <a:r>
                        <a:rPr kumimoji="0" lang="en-US" sz="900" b="0" i="0" u="none" strike="noStrike" cap="none" normalizeH="0" baseline="0" dirty="0" smtClean="0">
                          <a:ln>
                            <a:noFill/>
                          </a:ln>
                          <a:solidFill>
                            <a:schemeClr val="tx1"/>
                          </a:solidFill>
                          <a:effectLst/>
                          <a:latin typeface="+mn-lt"/>
                          <a:cs typeface="Arial" charset="0"/>
                        </a:rPr>
                        <a:t>AIXM SUA definitions </a:t>
                      </a: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endParaRPr kumimoji="0" lang="en-US" sz="900" b="0" i="0" u="none" strike="noStrike" cap="none" normalizeH="0" baseline="0" dirty="0" smtClean="0">
                        <a:ln>
                          <a:noFill/>
                        </a:ln>
                        <a:solidFill>
                          <a:schemeClr val="tx1"/>
                        </a:solidFill>
                        <a:effectLst/>
                        <a:latin typeface="+mn-lt"/>
                        <a:cs typeface="Arial" charset="0"/>
                      </a:endParaRP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755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mn-lt"/>
                          <a:cs typeface="Arial" charset="0"/>
                        </a:rPr>
                        <a:t>ITWS Data Publication*</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mn-lt"/>
                          <a:cs typeface="Arial" charset="0"/>
                        </a:rPr>
                        <a:t>Provides specialized weather products in the terminal area</a:t>
                      </a:r>
                      <a:endParaRPr kumimoji="0" lang="en-US" sz="900" b="1" i="0" u="none" strike="noStrike" cap="none" normalizeH="0" baseline="0" dirty="0" smtClean="0">
                        <a:ln>
                          <a:noFill/>
                        </a:ln>
                        <a:solidFill>
                          <a:schemeClr val="bg1"/>
                        </a:solidFill>
                        <a:effectLst/>
                        <a:latin typeface="+mn-lt"/>
                        <a:cs typeface="Arial" charset="0"/>
                      </a:endParaRPr>
                    </a:p>
                  </a:txBody>
                  <a:tcPr marL="33784" marR="33784" marT="16895" marB="16895"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smtClean="0">
                          <a:ln>
                            <a:noFill/>
                          </a:ln>
                          <a:solidFill>
                            <a:srgbClr val="000000"/>
                          </a:solidFill>
                          <a:effectLst/>
                          <a:latin typeface="+mn-lt"/>
                          <a:cs typeface="Arial" charset="0"/>
                        </a:rPr>
                        <a:t>Airport Lightning Warning</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smtClean="0">
                          <a:ln>
                            <a:noFill/>
                          </a:ln>
                          <a:solidFill>
                            <a:srgbClr val="000000"/>
                          </a:solidFill>
                          <a:effectLst/>
                          <a:latin typeface="+mn-lt"/>
                          <a:cs typeface="Arial" charset="0"/>
                        </a:rPr>
                        <a:t>Configured Alerts</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smtClean="0">
                          <a:ln>
                            <a:noFill/>
                          </a:ln>
                          <a:solidFill>
                            <a:srgbClr val="000000"/>
                          </a:solidFill>
                          <a:effectLst/>
                          <a:latin typeface="+mn-lt"/>
                          <a:cs typeface="Arial" charset="0"/>
                        </a:rPr>
                        <a:t>Forecast Accuracy</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smtClean="0">
                          <a:ln>
                            <a:noFill/>
                          </a:ln>
                          <a:solidFill>
                            <a:srgbClr val="000000"/>
                          </a:solidFill>
                          <a:effectLst/>
                          <a:latin typeface="+mn-lt"/>
                          <a:cs typeface="Arial" charset="0"/>
                        </a:rPr>
                        <a:t>Forecast Contour</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smtClean="0">
                          <a:ln>
                            <a:noFill/>
                          </a:ln>
                          <a:solidFill>
                            <a:srgbClr val="000000"/>
                          </a:solidFill>
                          <a:effectLst/>
                          <a:latin typeface="+mn-lt"/>
                          <a:cs typeface="Arial" charset="0"/>
                        </a:rPr>
                        <a:t>Forecast Image</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smtClean="0">
                          <a:ln>
                            <a:noFill/>
                          </a:ln>
                          <a:solidFill>
                            <a:srgbClr val="000000"/>
                          </a:solidFill>
                          <a:effectLst/>
                          <a:latin typeface="+mn-lt"/>
                          <a:cs typeface="Arial" charset="0"/>
                        </a:rPr>
                        <a:t>Gust Front TRACON Map</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smtClean="0">
                          <a:ln>
                            <a:noFill/>
                          </a:ln>
                          <a:solidFill>
                            <a:srgbClr val="000000"/>
                          </a:solidFill>
                          <a:effectLst/>
                          <a:latin typeface="+mn-lt"/>
                          <a:cs typeface="Arial" charset="0"/>
                        </a:rPr>
                        <a:t>Microburst TRACON Map</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smtClean="0">
                          <a:ln>
                            <a:noFill/>
                          </a:ln>
                          <a:solidFill>
                            <a:srgbClr val="000000"/>
                          </a:solidFill>
                          <a:effectLst/>
                          <a:latin typeface="+mn-lt"/>
                          <a:cs typeface="Arial" charset="0"/>
                        </a:rPr>
                        <a:t>Precipitation 5nm</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smtClean="0">
                          <a:ln>
                            <a:noFill/>
                          </a:ln>
                          <a:solidFill>
                            <a:srgbClr val="000000"/>
                          </a:solidFill>
                          <a:effectLst/>
                          <a:latin typeface="+mn-lt"/>
                          <a:cs typeface="Arial" charset="0"/>
                        </a:rPr>
                        <a:t>Precipitation Long Range</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smtClean="0">
                          <a:ln>
                            <a:noFill/>
                          </a:ln>
                          <a:solidFill>
                            <a:srgbClr val="000000"/>
                          </a:solidFill>
                          <a:effectLst/>
                          <a:latin typeface="+mn-lt"/>
                          <a:cs typeface="Arial" charset="0"/>
                        </a:rPr>
                        <a:t>Precipitation TRACON</a:t>
                      </a:r>
                      <a:endParaRPr kumimoji="0" lang="en-US" sz="900" b="1" i="0" u="none" strike="noStrike" cap="none" normalizeH="0" baseline="0" smtClean="0">
                        <a:ln>
                          <a:noFill/>
                        </a:ln>
                        <a:solidFill>
                          <a:schemeClr val="tx1"/>
                        </a:solidFill>
                        <a:effectLst/>
                        <a:latin typeface="+mn-lt"/>
                        <a:cs typeface="Arial" charset="0"/>
                      </a:endParaRPr>
                    </a:p>
                  </a:txBody>
                  <a:tcPr marL="33784" marR="33784" marT="16895" marB="16895"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rgbClr val="000000"/>
                          </a:solidFill>
                          <a:effectLst/>
                          <a:latin typeface="+mn-lt"/>
                          <a:cs typeface="Arial" charset="0"/>
                        </a:rPr>
                        <a:t>Storm Motion (SM) Storm Extrapolated Positions (SEP) 5nm</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rgbClr val="000000"/>
                          </a:solidFill>
                          <a:effectLst/>
                          <a:latin typeface="+mn-lt"/>
                          <a:cs typeface="Arial" charset="0"/>
                        </a:rPr>
                        <a:t>SM SEP Long Range</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rgbClr val="000000"/>
                          </a:solidFill>
                          <a:effectLst/>
                          <a:latin typeface="+mn-lt"/>
                          <a:cs typeface="Arial" charset="0"/>
                        </a:rPr>
                        <a:t>SM SEP TRACON</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rgbClr val="000000"/>
                          </a:solidFill>
                          <a:effectLst/>
                          <a:latin typeface="+mn-lt"/>
                          <a:cs typeface="Arial" charset="0"/>
                        </a:rPr>
                        <a:t>Terminal Weather Text Normal</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rgbClr val="000000"/>
                          </a:solidFill>
                          <a:effectLst/>
                          <a:latin typeface="+mn-lt"/>
                          <a:cs typeface="Arial" charset="0"/>
                        </a:rPr>
                        <a:t>Tornado Alert </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rgbClr val="000000"/>
                          </a:solidFill>
                          <a:effectLst/>
                          <a:latin typeface="+mn-lt"/>
                          <a:cs typeface="Arial" charset="0"/>
                        </a:rPr>
                        <a:t>Tornado Detections Wind Profile</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rgbClr val="000000"/>
                          </a:solidFill>
                          <a:effectLst/>
                          <a:latin typeface="+mn-lt"/>
                          <a:cs typeface="Arial" charset="0"/>
                        </a:rPr>
                        <a:t>Anomalous Propagation (AP) Indicated Precipitation</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rgbClr val="000000"/>
                          </a:solidFill>
                          <a:effectLst/>
                          <a:latin typeface="+mn-lt"/>
                          <a:cs typeface="Arial" charset="0"/>
                        </a:rPr>
                        <a:t>AP Status</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rgbClr val="000000"/>
                          </a:solidFill>
                          <a:effectLst/>
                          <a:latin typeface="+mn-lt"/>
                          <a:cs typeface="Arial" charset="0"/>
                        </a:rPr>
                        <a:t>Gust Front Estimated Time to Impact</a:t>
                      </a:r>
                      <a:endParaRPr kumimoji="0" lang="en-US" sz="900" b="1" i="0" u="none" strike="noStrike" cap="none" normalizeH="0" baseline="0" dirty="0" smtClean="0">
                        <a:ln>
                          <a:noFill/>
                        </a:ln>
                        <a:solidFill>
                          <a:schemeClr val="tx1"/>
                        </a:solidFill>
                        <a:effectLst/>
                        <a:latin typeface="+mn-lt"/>
                        <a:cs typeface="Arial" charset="0"/>
                      </a:endParaRP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rgbClr val="000000"/>
                          </a:solidFill>
                          <a:effectLst/>
                          <a:latin typeface="+mn-lt"/>
                          <a:cs typeface="Arial" charset="0"/>
                        </a:rPr>
                        <a:t>Hazard Text 5nm</a:t>
                      </a:r>
                      <a:endParaRPr kumimoji="0" lang="en-US" sz="900" b="1" i="0" u="none" strike="noStrike" cap="none" normalizeH="0" baseline="0" dirty="0" smtClean="0">
                        <a:ln>
                          <a:noFill/>
                        </a:ln>
                        <a:solidFill>
                          <a:schemeClr val="tx1"/>
                        </a:solidFill>
                        <a:effectLst/>
                        <a:latin typeface="+mn-lt"/>
                        <a:cs typeface="Arial" charset="0"/>
                      </a:endParaRP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rgbClr val="000000"/>
                          </a:solidFill>
                          <a:effectLst/>
                          <a:latin typeface="+mn-lt"/>
                          <a:cs typeface="Arial" charset="0"/>
                        </a:rPr>
                        <a:t>Hazard Text Long Range</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rgbClr val="000000"/>
                          </a:solidFill>
                          <a:effectLst/>
                          <a:latin typeface="+mn-lt"/>
                          <a:cs typeface="Arial" charset="0"/>
                        </a:rPr>
                        <a:t>Hazard Text TRACON</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rgbClr val="000000"/>
                          </a:solidFill>
                          <a:effectLst/>
                          <a:latin typeface="+mn-lt"/>
                          <a:cs typeface="Arial" charset="0"/>
                        </a:rPr>
                        <a:t>ITWS Status Information</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rgbClr val="000000"/>
                          </a:solidFill>
                          <a:effectLst/>
                          <a:latin typeface="+mn-lt"/>
                          <a:cs typeface="Arial" charset="0"/>
                        </a:rPr>
                        <a:t>Microburst Automatic Terminal Information Service (ATIS)</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rgbClr val="000000"/>
                          </a:solidFill>
                          <a:effectLst/>
                          <a:latin typeface="+mn-lt"/>
                          <a:cs typeface="Arial" charset="0"/>
                        </a:rPr>
                        <a:t>Runway Configuration</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rgbClr val="000000"/>
                          </a:solidFill>
                          <a:effectLst/>
                          <a:latin typeface="+mn-lt"/>
                          <a:cs typeface="Arial" charset="0"/>
                        </a:rPr>
                        <a:t>Storm Motion 5NM</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rgbClr val="000000"/>
                          </a:solidFill>
                          <a:effectLst/>
                          <a:latin typeface="+mn-lt"/>
                          <a:cs typeface="Arial" charset="0"/>
                        </a:rPr>
                        <a:t>Storm Motion TRACON</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rgbClr val="000000"/>
                          </a:solidFill>
                          <a:effectLst/>
                          <a:latin typeface="+mn-lt"/>
                          <a:cs typeface="Arial" charset="0"/>
                        </a:rPr>
                        <a:t>Terminal Weather Text Special</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rgbClr val="000000"/>
                          </a:solidFill>
                          <a:effectLst/>
                          <a:latin typeface="+mn-lt"/>
                          <a:cs typeface="Arial" charset="0"/>
                        </a:rPr>
                        <a:t>Wind Shear ATIS</a:t>
                      </a:r>
                      <a:endParaRPr kumimoji="0" lang="en-US" sz="900" b="1" i="0" u="none" strike="noStrike" cap="none" normalizeH="0" baseline="0" dirty="0" smtClean="0">
                        <a:ln>
                          <a:noFill/>
                        </a:ln>
                        <a:solidFill>
                          <a:schemeClr val="tx1"/>
                        </a:solidFill>
                        <a:effectLst/>
                        <a:latin typeface="+mn-lt"/>
                        <a:cs typeface="Arial" charset="0"/>
                      </a:endParaRP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2114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mn-lt"/>
                          <a:cs typeface="Arial" charset="0"/>
                        </a:rPr>
                        <a:t>CIWS Data Publication*</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mn-lt"/>
                          <a:cs typeface="Arial" charset="0"/>
                        </a:rPr>
                        <a:t>Provides specialized 3D storm related weather information in the </a:t>
                      </a:r>
                      <a:r>
                        <a:rPr kumimoji="0" lang="en-US" sz="900" b="1" i="0" u="none" strike="noStrike" cap="none" normalizeH="0" baseline="0" dirty="0" err="1" smtClean="0">
                          <a:ln>
                            <a:noFill/>
                          </a:ln>
                          <a:solidFill>
                            <a:srgbClr val="FFFFFF"/>
                          </a:solidFill>
                          <a:effectLst/>
                          <a:latin typeface="+mn-lt"/>
                          <a:cs typeface="Arial" charset="0"/>
                        </a:rPr>
                        <a:t>Enroute</a:t>
                      </a:r>
                      <a:r>
                        <a:rPr kumimoji="0" lang="en-US" sz="900" b="1" i="0" u="none" strike="noStrike" cap="none" normalizeH="0" baseline="0" dirty="0" smtClean="0">
                          <a:ln>
                            <a:noFill/>
                          </a:ln>
                          <a:solidFill>
                            <a:srgbClr val="FFFFFF"/>
                          </a:solidFill>
                          <a:effectLst/>
                          <a:latin typeface="+mn-lt"/>
                          <a:cs typeface="Arial" charset="0"/>
                        </a:rPr>
                        <a:t> area</a:t>
                      </a:r>
                      <a:endParaRPr kumimoji="0" lang="en-US" sz="900" b="1" i="0" u="none" strike="noStrike" cap="none" normalizeH="0" baseline="0" dirty="0" smtClean="0">
                        <a:ln>
                          <a:noFill/>
                        </a:ln>
                        <a:solidFill>
                          <a:schemeClr val="bg1"/>
                        </a:solidFill>
                        <a:effectLst/>
                        <a:latin typeface="+mn-lt"/>
                        <a:cs typeface="Arial" charset="0"/>
                      </a:endParaRPr>
                    </a:p>
                  </a:txBody>
                  <a:tcPr marL="33784" marR="33784" marT="16895" marB="16895"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chemeClr val="tx1"/>
                          </a:solidFill>
                          <a:effectLst/>
                          <a:latin typeface="+mn-lt"/>
                          <a:cs typeface="Arial" charset="0"/>
                        </a:rPr>
                        <a:t> Vertically Integrated Liquid (VIL) Mosaic (1km resolution)</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chemeClr val="tx1"/>
                          </a:solidFill>
                          <a:effectLst/>
                          <a:latin typeface="+mn-lt"/>
                          <a:cs typeface="Arial" charset="0"/>
                        </a:rPr>
                        <a:t>VIL 2-hr. Forecast</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chemeClr val="tx1"/>
                          </a:solidFill>
                          <a:effectLst/>
                          <a:latin typeface="+mn-lt"/>
                          <a:cs typeface="Arial" charset="0"/>
                        </a:rPr>
                        <a:t>Echo Tops Mosaic (1 km resolution)</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chemeClr val="tx1"/>
                          </a:solidFill>
                          <a:effectLst/>
                          <a:latin typeface="+mn-lt"/>
                          <a:cs typeface="Arial" charset="0"/>
                        </a:rPr>
                        <a:t>Echo Tops 2-hr. Forecast</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chemeClr val="tx1"/>
                          </a:solidFill>
                          <a:effectLst/>
                          <a:latin typeface="+mn-lt"/>
                          <a:cs typeface="Arial" charset="0"/>
                        </a:rPr>
                        <a:t>Satellite Mosaic</a:t>
                      </a:r>
                    </a:p>
                  </a:txBody>
                  <a:tcPr marL="33784" marR="33784" marT="16895" marB="16895"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smtClean="0">
                          <a:ln>
                            <a:noFill/>
                          </a:ln>
                          <a:solidFill>
                            <a:schemeClr val="tx1"/>
                          </a:solidFill>
                          <a:effectLst/>
                          <a:latin typeface="+mn-lt"/>
                          <a:cs typeface="Arial" charset="0"/>
                        </a:rPr>
                        <a:t>Storm Info: Echo Top Tags </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smtClean="0">
                          <a:ln>
                            <a:noFill/>
                          </a:ln>
                          <a:solidFill>
                            <a:schemeClr val="tx1"/>
                          </a:solidFill>
                          <a:effectLst/>
                          <a:latin typeface="+mn-lt"/>
                          <a:cs typeface="Arial" charset="0"/>
                        </a:rPr>
                        <a:t>Storm Info: Leading Edges</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smtClean="0">
                          <a:ln>
                            <a:noFill/>
                          </a:ln>
                          <a:solidFill>
                            <a:schemeClr val="tx1"/>
                          </a:solidFill>
                          <a:effectLst/>
                          <a:latin typeface="+mn-lt"/>
                          <a:cs typeface="Arial" charset="0"/>
                        </a:rPr>
                        <a:t>Storm Info: Motion Vectors</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smtClean="0">
                          <a:ln>
                            <a:noFill/>
                          </a:ln>
                          <a:solidFill>
                            <a:schemeClr val="tx1"/>
                          </a:solidFill>
                          <a:effectLst/>
                          <a:latin typeface="+mn-lt"/>
                          <a:cs typeface="Arial" charset="0"/>
                        </a:rPr>
                        <a:t>VIL Forecast Contours (Std. Mode)</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smtClean="0">
                          <a:ln>
                            <a:noFill/>
                          </a:ln>
                          <a:solidFill>
                            <a:schemeClr val="tx1"/>
                          </a:solidFill>
                          <a:effectLst/>
                          <a:latin typeface="+mn-lt"/>
                          <a:cs typeface="Arial" charset="0"/>
                        </a:rPr>
                        <a:t>VIL Forecast Contours (Winter Mode)</a:t>
                      </a: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smtClean="0">
                          <a:ln>
                            <a:noFill/>
                          </a:ln>
                          <a:solidFill>
                            <a:schemeClr val="tx1"/>
                          </a:solidFill>
                          <a:effectLst/>
                          <a:latin typeface="+mn-lt"/>
                          <a:cs typeface="Arial" charset="0"/>
                        </a:rPr>
                        <a:t>Echo Tops Forecast Contours</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smtClean="0">
                          <a:ln>
                            <a:noFill/>
                          </a:ln>
                          <a:solidFill>
                            <a:schemeClr val="tx1"/>
                          </a:solidFill>
                          <a:effectLst/>
                          <a:latin typeface="+mn-lt"/>
                          <a:cs typeface="Arial" charset="0"/>
                        </a:rPr>
                        <a:t>Growth &amp; Decay Contours</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smtClean="0">
                          <a:ln>
                            <a:noFill/>
                          </a:ln>
                          <a:solidFill>
                            <a:schemeClr val="tx1"/>
                          </a:solidFill>
                          <a:effectLst/>
                          <a:latin typeface="+mn-lt"/>
                          <a:cs typeface="Arial" charset="0"/>
                        </a:rPr>
                        <a:t>Forecast Accuracy: Echo Tops</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smtClean="0">
                          <a:ln>
                            <a:noFill/>
                          </a:ln>
                          <a:solidFill>
                            <a:schemeClr val="tx1"/>
                          </a:solidFill>
                          <a:effectLst/>
                          <a:latin typeface="+mn-lt"/>
                          <a:cs typeface="Arial" charset="0"/>
                        </a:rPr>
                        <a:t>Forecast Accuracy: Std. Precip</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smtClean="0">
                          <a:ln>
                            <a:noFill/>
                          </a:ln>
                          <a:solidFill>
                            <a:schemeClr val="tx1"/>
                          </a:solidFill>
                          <a:effectLst/>
                          <a:latin typeface="+mn-lt"/>
                          <a:cs typeface="Arial" charset="0"/>
                        </a:rPr>
                        <a:t>Forecast Accuracy: Winter Precip</a:t>
                      </a: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93334">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000" b="1" i="0" u="none" strike="noStrike" cap="none" normalizeH="0" baseline="0" dirty="0" smtClean="0">
                        <a:ln>
                          <a:noFill/>
                        </a:ln>
                        <a:solidFill>
                          <a:srgbClr val="FFFFFF"/>
                        </a:solidFill>
                        <a:effectLst/>
                        <a:latin typeface="+mn-lt"/>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mn-lt"/>
                          <a:cs typeface="Arial" charset="0"/>
                        </a:rPr>
                        <a:t>WMSCR Publications</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mn-lt"/>
                          <a:cs typeface="Arial" charset="0"/>
                        </a:rPr>
                        <a:t>Provides NWS textual aviation weather products</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900" b="1" i="0" u="none" strike="noStrike" cap="none" normalizeH="0" baseline="0" dirty="0" smtClean="0">
                        <a:ln>
                          <a:noFill/>
                        </a:ln>
                        <a:solidFill>
                          <a:schemeClr val="bg1"/>
                        </a:solidFill>
                        <a:effectLst/>
                        <a:latin typeface="+mn-lt"/>
                        <a:cs typeface="Arial" charset="0"/>
                      </a:endParaRPr>
                    </a:p>
                  </a:txBody>
                  <a:tcPr marL="33784" marR="33784" marT="16895" marB="16895"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smtClean="0">
                          <a:ln>
                            <a:noFill/>
                          </a:ln>
                          <a:solidFill>
                            <a:schemeClr val="tx1"/>
                          </a:solidFill>
                          <a:effectLst/>
                          <a:latin typeface="+mn-lt"/>
                          <a:cs typeface="Arial" charset="0"/>
                        </a:rPr>
                        <a:t>Transmission of voice PIREPs to WMSCR</a:t>
                      </a:r>
                    </a:p>
                  </a:txBody>
                  <a:tcPr marL="33784" marR="33784" marT="16895" marB="16895"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chemeClr val="tx1"/>
                          </a:solidFill>
                          <a:effectLst/>
                          <a:latin typeface="+mn-lt"/>
                          <a:cs typeface="Arial" charset="0"/>
                        </a:rPr>
                        <a:t>Stored PIREPs</a:t>
                      </a: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smtClean="0">
                          <a:ln>
                            <a:noFill/>
                          </a:ln>
                          <a:solidFill>
                            <a:schemeClr val="tx1"/>
                          </a:solidFill>
                          <a:effectLst/>
                          <a:latin typeface="+mn-lt"/>
                          <a:cs typeface="Arial" charset="0"/>
                        </a:rPr>
                        <a:t>Altimeter settings</a:t>
                      </a: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075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mn-lt"/>
                          <a:cs typeface="Arial" charset="0"/>
                        </a:rPr>
                        <a:t>STDDS*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mn-lt"/>
                          <a:cs typeface="Arial" charset="0"/>
                        </a:rPr>
                        <a:t>Collects and publishes data from 100+ airports</a:t>
                      </a:r>
                      <a:endParaRPr kumimoji="0" lang="en-US" sz="900" b="1" i="0" u="none" strike="noStrike" cap="none" normalizeH="0" baseline="0" dirty="0" smtClean="0">
                        <a:ln>
                          <a:noFill/>
                        </a:ln>
                        <a:solidFill>
                          <a:schemeClr val="bg1"/>
                        </a:solidFill>
                        <a:effectLst/>
                        <a:latin typeface="+mn-lt"/>
                        <a:cs typeface="Arial" charset="0"/>
                      </a:endParaRPr>
                    </a:p>
                  </a:txBody>
                  <a:tcPr marL="33784" marR="33784" marT="16895" marB="16895"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75000"/>
                      </a:schemeClr>
                    </a:solidFill>
                  </a:tcPr>
                </a:tc>
                <a:tc>
                  <a:txBody>
                    <a:bodyPr/>
                    <a:lstStyle/>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smtClean="0">
                          <a:ln>
                            <a:noFill/>
                          </a:ln>
                          <a:solidFill>
                            <a:schemeClr val="tx1"/>
                          </a:solidFill>
                          <a:effectLst/>
                          <a:latin typeface="+mn-lt"/>
                          <a:cs typeface="Arial" charset="0"/>
                        </a:rPr>
                        <a:t>ASDE-X streaming data service and Runway visibility data</a:t>
                      </a:r>
                    </a:p>
                  </a:txBody>
                  <a:tcPr marL="33784" marR="33784" marT="16895" marB="16895"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chemeClr val="tx1"/>
                          </a:solidFill>
                          <a:effectLst/>
                          <a:latin typeface="+mn-lt"/>
                          <a:cs typeface="Arial" charset="0"/>
                        </a:rPr>
                        <a:t>Surface Movement Events (SME)</a:t>
                      </a:r>
                      <a:br>
                        <a:rPr kumimoji="0" lang="en-US" sz="900" b="0" i="0" u="none" strike="noStrike" cap="none" normalizeH="0" baseline="0" dirty="0" smtClean="0">
                          <a:ln>
                            <a:noFill/>
                          </a:ln>
                          <a:solidFill>
                            <a:schemeClr val="tx1"/>
                          </a:solidFill>
                          <a:effectLst/>
                          <a:latin typeface="+mn-lt"/>
                          <a:cs typeface="Arial" charset="0"/>
                        </a:rPr>
                      </a:br>
                      <a:r>
                        <a:rPr kumimoji="0" lang="en-US" sz="900" b="0" i="0" u="none" strike="noStrike" cap="none" normalizeH="0" baseline="0" dirty="0" smtClean="0">
                          <a:ln>
                            <a:noFill/>
                          </a:ln>
                          <a:solidFill>
                            <a:schemeClr val="tx1"/>
                          </a:solidFill>
                          <a:effectLst/>
                          <a:latin typeface="+mn-lt"/>
                          <a:cs typeface="Arial" charset="0"/>
                        </a:rPr>
                        <a:t>RVR Data</a:t>
                      </a: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chemeClr val="tx1"/>
                          </a:solidFill>
                          <a:effectLst/>
                          <a:latin typeface="+mn-lt"/>
                          <a:cs typeface="Arial" charset="0"/>
                        </a:rPr>
                        <a:t>Tower Departure Events (TDE)</a:t>
                      </a: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cxnSp>
        <p:nvCxnSpPr>
          <p:cNvPr id="18463" name="Straight Connector 9"/>
          <p:cNvCxnSpPr>
            <a:cxnSpLocks noChangeShapeType="1"/>
          </p:cNvCxnSpPr>
          <p:nvPr/>
        </p:nvCxnSpPr>
        <p:spPr bwMode="auto">
          <a:xfrm>
            <a:off x="8678607" y="760412"/>
            <a:ext cx="0" cy="5106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8464" name="Left Bracket 2"/>
          <p:cNvSpPr>
            <a:spLocks/>
          </p:cNvSpPr>
          <p:nvPr/>
        </p:nvSpPr>
        <p:spPr bwMode="auto">
          <a:xfrm rot="5400000">
            <a:off x="5397473" y="-2581251"/>
            <a:ext cx="169659" cy="6392609"/>
          </a:xfrm>
          <a:prstGeom prst="leftBracket">
            <a:avLst>
              <a:gd name="adj" fmla="val 90963"/>
            </a:avLst>
          </a:prstGeom>
          <a:noFill/>
          <a:ln w="9525">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a:spcBef>
                <a:spcPct val="50000"/>
              </a:spcBef>
              <a:buFontTx/>
              <a:buChar char="•"/>
            </a:pPr>
            <a:endParaRPr lang="en-US"/>
          </a:p>
        </p:txBody>
      </p:sp>
      <p:sp>
        <p:nvSpPr>
          <p:cNvPr id="18465" name="TextBox 8"/>
          <p:cNvSpPr txBox="1">
            <a:spLocks noChangeArrowheads="1"/>
          </p:cNvSpPr>
          <p:nvPr/>
        </p:nvSpPr>
        <p:spPr bwMode="auto">
          <a:xfrm>
            <a:off x="4605119" y="376335"/>
            <a:ext cx="133369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None/>
            </a:pPr>
            <a:r>
              <a:rPr lang="en-US" sz="1400" b="1" dirty="0">
                <a:solidFill>
                  <a:schemeClr val="tx2">
                    <a:lumMod val="75000"/>
                  </a:schemeClr>
                </a:solidFill>
                <a:latin typeface="+mn-lt"/>
              </a:rPr>
              <a:t>SWIM Products</a:t>
            </a:r>
          </a:p>
        </p:txBody>
      </p:sp>
      <p:sp>
        <p:nvSpPr>
          <p:cNvPr id="8" name="TextBox 7"/>
          <p:cNvSpPr txBox="1"/>
          <p:nvPr/>
        </p:nvSpPr>
        <p:spPr bwMode="auto">
          <a:xfrm>
            <a:off x="2819399" y="5867400"/>
            <a:ext cx="3333477" cy="276999"/>
          </a:xfrm>
          <a:prstGeom prst="rect">
            <a:avLst/>
          </a:prstGeom>
          <a:noFill/>
          <a:ln>
            <a:noFill/>
          </a:ln>
          <a:effectLst/>
          <a:extLst/>
        </p:spPr>
        <p:txBody>
          <a:bodyPr wrap="none">
            <a:spAutoFit/>
          </a:bodyPr>
          <a:lstStyle/>
          <a:p>
            <a:pPr>
              <a:buNone/>
              <a:defRPr/>
            </a:pPr>
            <a:r>
              <a:rPr lang="en-US" sz="1200" b="1" dirty="0">
                <a:solidFill>
                  <a:schemeClr val="tx2">
                    <a:lumMod val="75000"/>
                  </a:schemeClr>
                </a:solidFill>
                <a:cs typeface="Arial" pitchFamily="34" charset="0"/>
              </a:rPr>
              <a:t>*Service in development and on-ramping process</a:t>
            </a:r>
          </a:p>
        </p:txBody>
      </p:sp>
      <p:sp>
        <p:nvSpPr>
          <p:cNvPr id="10" name="Slide Number Placeholder 1"/>
          <p:cNvSpPr txBox="1">
            <a:spLocks/>
          </p:cNvSpPr>
          <p:nvPr/>
        </p:nvSpPr>
        <p:spPr>
          <a:xfrm>
            <a:off x="35052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1200" smtClean="0"/>
              <a:pPr/>
              <a:t>24</a:t>
            </a:fld>
            <a:endParaRPr lang="en-US" sz="1200" dirty="0"/>
          </a:p>
        </p:txBody>
      </p:sp>
    </p:spTree>
    <p:extLst>
      <p:ext uri="{BB962C8B-B14F-4D97-AF65-F5344CB8AC3E}">
        <p14:creationId xmlns:p14="http://schemas.microsoft.com/office/powerpoint/2010/main" val="2931690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04800" y="43656"/>
            <a:ext cx="8229600" cy="653257"/>
          </a:xfrm>
        </p:spPr>
        <p:txBody>
          <a:bodyPr/>
          <a:lstStyle/>
          <a:p>
            <a:r>
              <a:rPr lang="en-US" sz="2800" dirty="0" smtClean="0">
                <a:cs typeface="Arial" charset="0"/>
              </a:rPr>
              <a:t>SWIM Product Portfolio (cont.)</a:t>
            </a:r>
          </a:p>
        </p:txBody>
      </p:sp>
      <p:graphicFrame>
        <p:nvGraphicFramePr>
          <p:cNvPr id="4" name="Group 53"/>
          <p:cNvGraphicFramePr>
            <a:graphicFrameLocks noGrp="1"/>
          </p:cNvGraphicFramePr>
          <p:nvPr>
            <p:extLst>
              <p:ext uri="{D42A27DB-BD31-4B8C-83A1-F6EECF244321}">
                <p14:modId xmlns:p14="http://schemas.microsoft.com/office/powerpoint/2010/main" val="438675464"/>
              </p:ext>
            </p:extLst>
          </p:nvPr>
        </p:nvGraphicFramePr>
        <p:xfrm>
          <a:off x="611188" y="652954"/>
          <a:ext cx="8183562" cy="5135452"/>
        </p:xfrm>
        <a:graphic>
          <a:graphicData uri="http://schemas.openxmlformats.org/drawingml/2006/table">
            <a:tbl>
              <a:tblPr/>
              <a:tblGrid>
                <a:gridCol w="1708150"/>
                <a:gridCol w="2792412"/>
                <a:gridCol w="1658938"/>
                <a:gridCol w="2024062"/>
              </a:tblGrid>
              <a:tr h="946528">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900" b="1" i="0" u="none" strike="noStrike" cap="none" normalizeH="0" baseline="0" dirty="0" smtClean="0">
                          <a:ln>
                            <a:noFill/>
                          </a:ln>
                          <a:solidFill>
                            <a:schemeClr val="bg1"/>
                          </a:solidFill>
                          <a:effectLst/>
                          <a:latin typeface="+mn-lt"/>
                          <a:cs typeface="Arial" charset="0"/>
                        </a:rPr>
                        <a:t>Enhanced WINS</a:t>
                      </a:r>
                    </a:p>
                  </a:txBody>
                  <a:tcPr marL="33784" marR="33784" marT="16898" marB="1689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pPr marL="60325" marR="0" lvl="0" indent="0" algn="l" defTabSz="914400" rtl="0" eaLnBrk="1" fontAlgn="base" latinLnBrk="0" hangingPunct="1">
                        <a:lnSpc>
                          <a:spcPct val="114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chemeClr val="tx1"/>
                          </a:solidFill>
                          <a:effectLst/>
                          <a:latin typeface="+mn-lt"/>
                          <a:cs typeface="Times New Roman" charset="0"/>
                        </a:rPr>
                        <a:t>Current Icing Product (CIP) </a:t>
                      </a:r>
                    </a:p>
                    <a:p>
                      <a:pPr marL="60325" marR="0" lvl="0" indent="0" algn="l" defTabSz="914400" rtl="0" eaLnBrk="1" fontAlgn="base" latinLnBrk="0" hangingPunct="1">
                        <a:lnSpc>
                          <a:spcPct val="114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chemeClr val="tx1"/>
                          </a:solidFill>
                          <a:effectLst/>
                          <a:latin typeface="+mn-lt"/>
                          <a:cs typeface="Times New Roman" charset="0"/>
                        </a:rPr>
                        <a:t>Weather Research and Forecasting-Rapid Refresh</a:t>
                      </a:r>
                    </a:p>
                    <a:p>
                      <a:pPr marL="60325" marR="0" lvl="0" indent="0" algn="l" defTabSz="914400" rtl="0" eaLnBrk="1" fontAlgn="base" latinLnBrk="0" hangingPunct="1">
                        <a:lnSpc>
                          <a:spcPct val="114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chemeClr val="tx1"/>
                          </a:solidFill>
                          <a:effectLst/>
                          <a:latin typeface="+mn-lt"/>
                          <a:cs typeface="Times New Roman" charset="0"/>
                        </a:rPr>
                        <a:t>(WRF-RR) Model Data</a:t>
                      </a:r>
                    </a:p>
                    <a:p>
                      <a:pPr marL="60325" marR="0" lvl="0" indent="0" algn="l" defTabSz="914400" rtl="0" eaLnBrk="1" fontAlgn="base" latinLnBrk="0" hangingPunct="1">
                        <a:lnSpc>
                          <a:spcPct val="114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chemeClr val="tx1"/>
                          </a:solidFill>
                          <a:effectLst/>
                          <a:latin typeface="+mn-lt"/>
                          <a:cs typeface="Times New Roman" charset="0"/>
                        </a:rPr>
                        <a:t>North American Mesoscale (NAM) Model Data </a:t>
                      </a:r>
                    </a:p>
                    <a:p>
                      <a:pPr marL="60325" marR="0" lvl="0" indent="0" algn="l" defTabSz="914400" rtl="0" eaLnBrk="1" fontAlgn="base" latinLnBrk="0" hangingPunct="1">
                        <a:lnSpc>
                          <a:spcPct val="114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chemeClr val="tx1"/>
                          </a:solidFill>
                          <a:effectLst/>
                          <a:latin typeface="+mn-lt"/>
                          <a:cs typeface="Times New Roman" charset="0"/>
                        </a:rPr>
                        <a:t>Global Forecast System (GFS) Model Data</a:t>
                      </a:r>
                    </a:p>
                    <a:p>
                      <a:pPr marL="60325" marR="0" lvl="0" indent="0" algn="l" defTabSz="914400" rtl="0" eaLnBrk="1" fontAlgn="base" latinLnBrk="0" hangingPunct="1">
                        <a:lnSpc>
                          <a:spcPct val="114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chemeClr val="tx1"/>
                          </a:solidFill>
                          <a:effectLst/>
                          <a:latin typeface="+mn-lt"/>
                          <a:cs typeface="Times New Roman" charset="0"/>
                        </a:rPr>
                        <a:t>Airmen's Meteorological Information (AIRMET)</a:t>
                      </a:r>
                    </a:p>
                  </a:txBody>
                  <a:tcPr marL="33784" marR="33784" marT="16898" marB="1689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chemeClr val="tx1"/>
                          </a:solidFill>
                          <a:effectLst/>
                          <a:latin typeface="+mn-lt"/>
                          <a:cs typeface="Times New Roman" charset="0"/>
                        </a:rPr>
                        <a:t>National Convective Weather Forecast (NCWF)</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chemeClr val="tx1"/>
                          </a:solidFill>
                          <a:effectLst/>
                          <a:latin typeface="+mn-lt"/>
                          <a:cs typeface="Times New Roman" charset="0"/>
                        </a:rPr>
                        <a:t>National Convective Weather Diagnostic (NCWD) </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chemeClr val="tx1"/>
                          </a:solidFill>
                          <a:effectLst/>
                          <a:latin typeface="+mn-lt"/>
                          <a:cs typeface="Times New Roman" charset="0"/>
                        </a:rPr>
                        <a:t>Aviation Routine Weather Report (METAR) </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chemeClr val="tx1"/>
                          </a:solidFill>
                          <a:effectLst/>
                          <a:latin typeface="+mn-lt"/>
                          <a:cs typeface="Times New Roman" charset="0"/>
                        </a:rPr>
                        <a:t>Significant Meteorological Information (SIGMET)</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chemeClr val="tx1"/>
                          </a:solidFill>
                          <a:effectLst/>
                          <a:latin typeface="+mn-lt"/>
                          <a:cs typeface="Times New Roman" charset="0"/>
                        </a:rPr>
                        <a:t>Collaborative Convective Forecast Product (CCFP)</a:t>
                      </a: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68234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mn-lt"/>
                          <a:cs typeface="Arial" charset="0"/>
                        </a:rPr>
                        <a:t>WARP Publications</a:t>
                      </a:r>
                    </a:p>
                  </a:txBody>
                  <a:tcPr marL="33784" marR="33784" marT="16898" marB="16898"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chemeClr val="tx1"/>
                          </a:solidFill>
                          <a:effectLst/>
                          <a:latin typeface="+mn-lt"/>
                          <a:cs typeface="Arial" charset="0"/>
                        </a:rPr>
                        <a:t>Harris Weather Data Service Product Set (HWDS)</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chemeClr val="tx1"/>
                          </a:solidFill>
                          <a:effectLst/>
                          <a:latin typeface="+mn-lt"/>
                          <a:cs typeface="Arial" charset="0"/>
                        </a:rPr>
                        <a:t>WARP Maintenance and Sustainment Services (WMSS)     </a:t>
                      </a:r>
                    </a:p>
                  </a:txBody>
                  <a:tcPr marL="33784" marR="33784" marT="16898" marB="1689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chemeClr val="tx1"/>
                          </a:solidFill>
                          <a:effectLst/>
                          <a:latin typeface="+mn-lt"/>
                          <a:cs typeface="Arial" charset="0"/>
                        </a:rPr>
                        <a:t>Next Generation Weather Radar (NEXRAD)</a:t>
                      </a: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36834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cs typeface="Arial" charset="0"/>
                        </a:rPr>
                        <a:t>NOTAM Distribution Service*</a:t>
                      </a:r>
                    </a:p>
                  </a:txBody>
                  <a:tcPr marL="33784" marR="33784" marT="16898" marB="16898"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chemeClr val="tx1"/>
                          </a:solidFill>
                          <a:effectLst/>
                          <a:latin typeface="+mn-lt"/>
                          <a:cs typeface="Arial" charset="0"/>
                        </a:rPr>
                        <a:t>Digital NOTAMS AIXM 5.1</a:t>
                      </a:r>
                    </a:p>
                  </a:txBody>
                  <a:tcPr marL="33784" marR="33784" marT="16898" marB="1689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endParaRPr kumimoji="0" lang="en-US" sz="900" b="1" i="0" u="none" strike="noStrike" cap="none" normalizeH="0" baseline="0" smtClean="0">
                        <a:ln>
                          <a:noFill/>
                        </a:ln>
                        <a:solidFill>
                          <a:schemeClr val="tx1"/>
                        </a:solidFill>
                        <a:effectLst/>
                        <a:latin typeface="+mn-lt"/>
                        <a:cs typeface="Arial" charset="0"/>
                      </a:endParaRP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endParaRPr kumimoji="0" lang="en-US" sz="900" b="0" i="0" u="none" strike="noStrike" cap="none" normalizeH="0" baseline="0" smtClean="0">
                        <a:ln>
                          <a:noFill/>
                        </a:ln>
                        <a:solidFill>
                          <a:srgbClr val="000000"/>
                        </a:solidFill>
                        <a:effectLst/>
                        <a:latin typeface="+mn-lt"/>
                        <a:cs typeface="Arial" charset="0"/>
                      </a:endParaRP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8877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cs typeface="Arial" charset="0"/>
                        </a:rPr>
                        <a:t>Time Based Flow Management (TBFM) Information Service*</a:t>
                      </a:r>
                    </a:p>
                  </a:txBody>
                  <a:tcPr marL="33784" marR="33784" marT="16898" marB="16898"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chemeClr val="tx1"/>
                          </a:solidFill>
                          <a:effectLst/>
                          <a:latin typeface="+mn-lt"/>
                          <a:cs typeface="Arial" charset="0"/>
                        </a:rPr>
                        <a:t>TBFM Information Service</a:t>
                      </a:r>
                    </a:p>
                  </a:txBody>
                  <a:tcPr marL="33784" marR="33784" marT="16898" marB="1689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chemeClr val="tx1"/>
                          </a:solidFill>
                          <a:effectLst/>
                          <a:latin typeface="+mn-lt"/>
                          <a:cs typeface="Arial" charset="0"/>
                        </a:rPr>
                        <a:t>Provides metering information about an aircraft: flight plan (relevant subset), Scheduled Time of Arrival (STAs), Estimated Time of Arrival (ETAs), Meter Reference Elements (MREs) Assignments, airport configuration information, per TRACON, satellite airport configurations, etc.</a:t>
                      </a: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endParaRPr kumimoji="0" lang="en-US" sz="900" b="0"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706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cs typeface="Arial" charset="0"/>
                        </a:rPr>
                        <a:t>TFMS Flow Information Publication*</a:t>
                      </a:r>
                    </a:p>
                  </a:txBody>
                  <a:tcPr marL="33784" marR="33784" marT="16898" marB="16898"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rgbClr val="000000"/>
                          </a:solidFill>
                          <a:effectLst/>
                          <a:latin typeface="+mn-lt"/>
                          <a:cs typeface="Arial" charset="0"/>
                        </a:rPr>
                        <a:t>Flow Constrained Area (FCA)</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rgbClr val="000000"/>
                          </a:solidFill>
                          <a:effectLst/>
                          <a:latin typeface="+mn-lt"/>
                          <a:cs typeface="Arial" charset="0"/>
                        </a:rPr>
                        <a:t>Airspace Flow Program (AFP)</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lang="en-US" sz="900" dirty="0" smtClean="0">
                          <a:latin typeface="+mn-lt"/>
                        </a:rPr>
                        <a:t>Aeronautical Situational Display to Industry </a:t>
                      </a:r>
                      <a:r>
                        <a:rPr kumimoji="0" lang="en-US" sz="900" b="0" i="0" u="none" strike="noStrike" cap="none" normalizeH="0" baseline="0" dirty="0" smtClean="0">
                          <a:ln>
                            <a:noFill/>
                          </a:ln>
                          <a:solidFill>
                            <a:schemeClr val="tx1"/>
                          </a:solidFill>
                          <a:effectLst/>
                          <a:latin typeface="+mn-lt"/>
                          <a:cs typeface="Arial" charset="0"/>
                        </a:rPr>
                        <a:t>(ASDI)</a:t>
                      </a:r>
                    </a:p>
                  </a:txBody>
                  <a:tcPr marL="33784" marR="33784" marT="16898" marB="1689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rgbClr val="000000"/>
                          </a:solidFill>
                          <a:effectLst/>
                          <a:latin typeface="+mn-lt"/>
                          <a:cs typeface="Arial" charset="0"/>
                        </a:rPr>
                        <a:t>Ground Delay Program (GDP) </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rgbClr val="000000"/>
                          </a:solidFill>
                          <a:effectLst/>
                          <a:latin typeface="+mn-lt"/>
                          <a:cs typeface="Arial" charset="0"/>
                        </a:rPr>
                        <a:t>Ground Stops (GSs)</a:t>
                      </a:r>
                      <a:endParaRPr kumimoji="0" lang="en-US" sz="900" b="1" i="0" u="none" strike="noStrike" cap="none" normalizeH="0" baseline="0" dirty="0" smtClean="0">
                        <a:ln>
                          <a:noFill/>
                        </a:ln>
                        <a:solidFill>
                          <a:schemeClr val="tx1"/>
                        </a:solidFill>
                        <a:effectLst/>
                        <a:latin typeface="+mn-lt"/>
                        <a:cs typeface="Arial"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rgbClr val="000000"/>
                          </a:solidFill>
                          <a:effectLst/>
                          <a:latin typeface="+mn-lt"/>
                          <a:cs typeface="Arial" charset="0"/>
                        </a:rPr>
                        <a:t>Reroutes</a:t>
                      </a:r>
                    </a:p>
                    <a:p>
                      <a:pPr marL="60325" marR="0" lvl="0" indent="0" algn="l" defTabSz="914400" rtl="0" eaLnBrk="1" fontAlgn="base" latinLnBrk="0" hangingPunct="1">
                        <a:lnSpc>
                          <a:spcPct val="115000"/>
                        </a:lnSpc>
                        <a:spcBef>
                          <a:spcPct val="0"/>
                        </a:spcBef>
                        <a:spcAft>
                          <a:spcPct val="0"/>
                        </a:spcAft>
                        <a:buClrTx/>
                        <a:buSzTx/>
                        <a:buFont typeface="Times New Roman" charset="0"/>
                        <a:buNone/>
                        <a:tabLst>
                          <a:tab pos="457200" algn="l"/>
                        </a:tabLst>
                      </a:pPr>
                      <a:r>
                        <a:rPr kumimoji="0" lang="en-US" sz="900" b="0" i="0" u="none" strike="noStrike" cap="none" normalizeH="0" baseline="0" dirty="0" smtClean="0">
                          <a:ln>
                            <a:noFill/>
                          </a:ln>
                          <a:solidFill>
                            <a:srgbClr val="000000"/>
                          </a:solidFill>
                          <a:effectLst/>
                          <a:latin typeface="+mn-lt"/>
                          <a:cs typeface="Arial" charset="0"/>
                        </a:rPr>
                        <a:t>Advisories</a:t>
                      </a: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1711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cs typeface="Arial" charset="0"/>
                        </a:rPr>
                        <a:t>Flight Data Publication*</a:t>
                      </a:r>
                    </a:p>
                  </a:txBody>
                  <a:tcPr marL="33784" marR="33784" marT="16898" marB="16898"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75000"/>
                      </a:schemeClr>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mn-lt"/>
                          <a:cs typeface="Arial" charset="0"/>
                        </a:rPr>
                        <a:t>Flight Data Publication Service - </a:t>
                      </a:r>
                      <a:r>
                        <a:rPr kumimoji="0" lang="en-US" sz="900" b="0" i="0" u="none" strike="noStrike" cap="none" normalizeH="0" baseline="0" dirty="0" smtClean="0">
                          <a:ln>
                            <a:noFill/>
                          </a:ln>
                          <a:solidFill>
                            <a:srgbClr val="000000"/>
                          </a:solidFill>
                          <a:effectLst/>
                          <a:latin typeface="+mn-lt"/>
                          <a:cs typeface="Arial" charset="0"/>
                        </a:rPr>
                        <a:t>Flight Plan information, Flight Amendment Information, Converted Route Information, Cancellation Information, Departure Information, Aircraft Identification Amendment information, Hold Information, Progress Report Information, Flight Arrival Information, Flight Plan Update Information, Expected Departure Time information, Position Update Information, Tentative flight Plan Information, Tentative Aircraft identification Amendment information, Tentative flight Plan Removal, Tentative Flight Plan Amendment Information, Track Information, Drop Track Information, Interim altitude information, Automated Radar Terminal System (ARTS) Flow control Track/Full Data block Information2, Beacon Code Reassignment, Beacon Code Restricted, Flight Plan Data Bank (FDB) Fourth Line Information, Point Out Information, Inbound Point Out Information, Handoff Status.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mn-lt"/>
                          <a:cs typeface="Arial" charset="0"/>
                        </a:rPr>
                        <a:t>Airspace Data Publication Service - </a:t>
                      </a:r>
                      <a:r>
                        <a:rPr kumimoji="0" lang="en-US" sz="900" b="0" i="0" u="none" strike="noStrike" cap="none" normalizeH="0" baseline="0" dirty="0" smtClean="0">
                          <a:ln>
                            <a:noFill/>
                          </a:ln>
                          <a:solidFill>
                            <a:srgbClr val="000000"/>
                          </a:solidFill>
                          <a:effectLst/>
                          <a:latin typeface="+mn-lt"/>
                          <a:cs typeface="Arial" charset="0"/>
                        </a:rPr>
                        <a:t>Sector Assignment Status, Route Status, Special Activities Airspace (SAA), Altimeter Setting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mn-lt"/>
                          <a:cs typeface="Arial" charset="0"/>
                        </a:rPr>
                        <a:t>Operational Data Publication Service - </a:t>
                      </a:r>
                      <a:r>
                        <a:rPr kumimoji="0" lang="en-US" sz="900" b="0" i="0" u="none" strike="noStrike" cap="none" normalizeH="0" baseline="0" dirty="0" smtClean="0">
                          <a:ln>
                            <a:noFill/>
                          </a:ln>
                          <a:solidFill>
                            <a:srgbClr val="000000"/>
                          </a:solidFill>
                          <a:effectLst/>
                          <a:latin typeface="+mn-lt"/>
                          <a:cs typeface="Arial" charset="0"/>
                        </a:rPr>
                        <a:t>Traffic count Adjustment, Instrument Approach Count Adjustment, Sign In Sign Out, Beacon Code Utilization, Geographic Beacon Code Utilization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mn-lt"/>
                          <a:cs typeface="Arial" charset="0"/>
                        </a:rPr>
                        <a:t>General Information Message Publication Service - </a:t>
                      </a:r>
                      <a:r>
                        <a:rPr kumimoji="0" lang="en-US" sz="900" b="0" i="0" u="none" strike="noStrike" cap="none" normalizeH="0" baseline="0" dirty="0" smtClean="0">
                          <a:ln>
                            <a:noFill/>
                          </a:ln>
                          <a:solidFill>
                            <a:srgbClr val="000000"/>
                          </a:solidFill>
                          <a:effectLst/>
                          <a:latin typeface="+mn-lt"/>
                          <a:cs typeface="Arial" charset="0"/>
                        </a:rPr>
                        <a:t>General Information</a:t>
                      </a:r>
                      <a:endParaRPr kumimoji="0" lang="en-US" sz="900" b="1" i="0" u="none" strike="noStrike" cap="none" normalizeH="0" baseline="0" dirty="0" smtClean="0">
                        <a:ln>
                          <a:noFill/>
                        </a:ln>
                        <a:solidFill>
                          <a:schemeClr val="tx1"/>
                        </a:solidFill>
                        <a:effectLst/>
                        <a:latin typeface="+mn-lt"/>
                        <a:cs typeface="Arial" charset="0"/>
                      </a:endParaRPr>
                    </a:p>
                  </a:txBody>
                  <a:tcPr marL="33784" marR="33784" marT="16898" marB="1689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19486" name="Rectangle 5"/>
          <p:cNvSpPr>
            <a:spLocks noChangeArrowheads="1"/>
          </p:cNvSpPr>
          <p:nvPr/>
        </p:nvSpPr>
        <p:spPr bwMode="auto">
          <a:xfrm>
            <a:off x="114300" y="88900"/>
            <a:ext cx="876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a:spcBef>
                <a:spcPct val="50000"/>
              </a:spcBef>
              <a:buFontTx/>
              <a:buChar char="•"/>
            </a:pPr>
            <a:endParaRPr lang="en-US"/>
          </a:p>
        </p:txBody>
      </p:sp>
      <p:cxnSp>
        <p:nvCxnSpPr>
          <p:cNvPr id="19487" name="Straight Connector 9"/>
          <p:cNvCxnSpPr>
            <a:cxnSpLocks noChangeShapeType="1"/>
          </p:cNvCxnSpPr>
          <p:nvPr/>
        </p:nvCxnSpPr>
        <p:spPr bwMode="auto">
          <a:xfrm>
            <a:off x="8794750" y="696913"/>
            <a:ext cx="0" cy="50784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2" name="TextBox 11"/>
          <p:cNvSpPr txBox="1"/>
          <p:nvPr/>
        </p:nvSpPr>
        <p:spPr bwMode="auto">
          <a:xfrm>
            <a:off x="2678135" y="5775325"/>
            <a:ext cx="3803650" cy="276225"/>
          </a:xfrm>
          <a:prstGeom prst="rect">
            <a:avLst/>
          </a:prstGeom>
          <a:noFill/>
          <a:ln>
            <a:noFill/>
          </a:ln>
          <a:effectLst/>
          <a:extLst/>
        </p:spPr>
        <p:txBody>
          <a:bodyPr wrap="none">
            <a:spAutoFit/>
          </a:bodyPr>
          <a:lstStyle/>
          <a:p>
            <a:pPr>
              <a:buNone/>
              <a:defRPr/>
            </a:pPr>
            <a:r>
              <a:rPr lang="en-US" sz="1200" b="1" dirty="0">
                <a:solidFill>
                  <a:schemeClr val="tx2">
                    <a:lumMod val="75000"/>
                  </a:schemeClr>
                </a:solidFill>
                <a:latin typeface="Arial" pitchFamily="34" charset="0"/>
                <a:cs typeface="Arial" pitchFamily="34" charset="0"/>
              </a:rPr>
              <a:t>*Service in development and on-ramping process</a:t>
            </a:r>
          </a:p>
        </p:txBody>
      </p:sp>
      <p:sp>
        <p:nvSpPr>
          <p:cNvPr id="8" name="Slide Number Placeholder 1"/>
          <p:cNvSpPr txBox="1">
            <a:spLocks/>
          </p:cNvSpPr>
          <p:nvPr/>
        </p:nvSpPr>
        <p:spPr>
          <a:xfrm>
            <a:off x="35052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1200" smtClean="0"/>
              <a:pPr/>
              <a:t>25</a:t>
            </a:fld>
            <a:endParaRPr lang="en-US" sz="1200" dirty="0"/>
          </a:p>
        </p:txBody>
      </p:sp>
    </p:spTree>
    <p:extLst>
      <p:ext uri="{BB962C8B-B14F-4D97-AF65-F5344CB8AC3E}">
        <p14:creationId xmlns:p14="http://schemas.microsoft.com/office/powerpoint/2010/main" val="2430821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5"/>
          <p:cNvSpPr txBox="1">
            <a:spLocks noChangeArrowheads="1"/>
          </p:cNvSpPr>
          <p:nvPr/>
        </p:nvSpPr>
        <p:spPr bwMode="auto">
          <a:xfrm>
            <a:off x="1173163" y="1347788"/>
            <a:ext cx="8001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dirty="0">
                <a:solidFill>
                  <a:srgbClr val="000000"/>
                </a:solidFill>
              </a:rPr>
              <a:t>1 - </a:t>
            </a:r>
            <a:r>
              <a:rPr lang="en-US" sz="2000" b="1" dirty="0">
                <a:solidFill>
                  <a:srgbClr val="000000"/>
                </a:solidFill>
              </a:rPr>
              <a:t>ITWS</a:t>
            </a:r>
          </a:p>
        </p:txBody>
      </p:sp>
      <p:sp>
        <p:nvSpPr>
          <p:cNvPr id="6148" name="TextBox 27"/>
          <p:cNvSpPr txBox="1">
            <a:spLocks noChangeArrowheads="1"/>
          </p:cNvSpPr>
          <p:nvPr/>
        </p:nvSpPr>
        <p:spPr bwMode="auto">
          <a:xfrm>
            <a:off x="2058988" y="1811338"/>
            <a:ext cx="698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00000"/>
                </a:solidFill>
              </a:rPr>
              <a:t>May 2011</a:t>
            </a:r>
          </a:p>
        </p:txBody>
      </p:sp>
      <p:sp>
        <p:nvSpPr>
          <p:cNvPr id="6149" name="TextBox 28"/>
          <p:cNvSpPr txBox="1">
            <a:spLocks noChangeArrowheads="1"/>
          </p:cNvSpPr>
          <p:nvPr/>
        </p:nvSpPr>
        <p:spPr bwMode="auto">
          <a:xfrm>
            <a:off x="2982913" y="1828800"/>
            <a:ext cx="1477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00000"/>
                </a:solidFill>
              </a:rPr>
              <a:t>Status  Review  15Dec2011</a:t>
            </a:r>
          </a:p>
        </p:txBody>
      </p:sp>
      <p:sp>
        <p:nvSpPr>
          <p:cNvPr id="6150" name="TextBox 29"/>
          <p:cNvSpPr txBox="1">
            <a:spLocks noChangeArrowheads="1"/>
          </p:cNvSpPr>
          <p:nvPr/>
        </p:nvSpPr>
        <p:spPr bwMode="auto">
          <a:xfrm>
            <a:off x="2058988" y="2527300"/>
            <a:ext cx="1443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800" dirty="0">
                <a:solidFill>
                  <a:srgbClr val="000000"/>
                </a:solidFill>
              </a:rPr>
              <a:t>Jun 2011 Kickoff</a:t>
            </a:r>
          </a:p>
        </p:txBody>
      </p:sp>
      <p:graphicFrame>
        <p:nvGraphicFramePr>
          <p:cNvPr id="20" name="Table 19"/>
          <p:cNvGraphicFramePr>
            <a:graphicFrameLocks noGrp="1"/>
          </p:cNvGraphicFramePr>
          <p:nvPr>
            <p:extLst>
              <p:ext uri="{D42A27DB-BD31-4B8C-83A1-F6EECF244321}">
                <p14:modId xmlns:p14="http://schemas.microsoft.com/office/powerpoint/2010/main" val="564335838"/>
              </p:ext>
            </p:extLst>
          </p:nvPr>
        </p:nvGraphicFramePr>
        <p:xfrm>
          <a:off x="533400" y="1219200"/>
          <a:ext cx="8238476" cy="4211171"/>
        </p:xfrm>
        <a:graphic>
          <a:graphicData uri="http://schemas.openxmlformats.org/drawingml/2006/table">
            <a:tbl>
              <a:tblPr/>
              <a:tblGrid>
                <a:gridCol w="2725444"/>
                <a:gridCol w="1133537"/>
                <a:gridCol w="1364104"/>
                <a:gridCol w="1457286"/>
                <a:gridCol w="1558105"/>
              </a:tblGrid>
              <a:tr h="6755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rPr>
                        <a:t>Program</a:t>
                      </a:r>
                    </a:p>
                  </a:txBody>
                  <a:tcPr marL="91436" marR="91436"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rPr>
                        <a:t>Discovery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mn-lt"/>
                      </a:endParaRPr>
                    </a:p>
                  </a:txBody>
                  <a:tcPr marL="91436" marR="91436"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rPr>
                        <a:t>Architecture, Requirements</a:t>
                      </a:r>
                    </a:p>
                  </a:txBody>
                  <a:tcPr marL="91436" marR="91436"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rPr>
                        <a:t>Qualification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rPr>
                        <a:t>(Data Arch, Design, HSV test)   </a:t>
                      </a:r>
                    </a:p>
                  </a:txBody>
                  <a:tcPr marL="91436" marR="91436"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rPr>
                        <a:t>Operations Rollout / Cutover</a:t>
                      </a:r>
                    </a:p>
                  </a:txBody>
                  <a:tcPr marL="91436" marR="91436"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r>
              <a:tr h="3912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2">
                              <a:lumMod val="75000"/>
                            </a:schemeClr>
                          </a:solidFill>
                          <a:effectLst/>
                          <a:latin typeface="+mn-lt"/>
                          <a:ea typeface="+mn-ea"/>
                          <a:cs typeface="+mn-cs"/>
                        </a:rPr>
                        <a:t>Terminal Automation Modernization and Replacement (TAMR)</a:t>
                      </a:r>
                    </a:p>
                  </a:txBody>
                  <a:tcPr marL="91436" marR="91436"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2">
                              <a:lumMod val="75000"/>
                            </a:schemeClr>
                          </a:solidFill>
                          <a:effectLst/>
                          <a:latin typeface="+mn-lt"/>
                          <a:ea typeface="+mn-ea"/>
                          <a:cs typeface="+mn-cs"/>
                        </a:rPr>
                        <a:t>In Progress </a:t>
                      </a:r>
                    </a:p>
                  </a:txBody>
                  <a:tcPr marL="91436" marR="91436"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2">
                              <a:lumMod val="75000"/>
                            </a:schemeClr>
                          </a:solidFill>
                          <a:effectLst/>
                          <a:latin typeface="+mn-lt"/>
                          <a:ea typeface="+mn-ea"/>
                          <a:cs typeface="+mn-cs"/>
                        </a:rPr>
                        <a:t>In Progress </a:t>
                      </a:r>
                    </a:p>
                  </a:txBody>
                  <a:tcPr marL="91436" marR="91436"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2">
                              <a:lumMod val="75000"/>
                            </a:schemeClr>
                          </a:solidFill>
                          <a:effectLst/>
                          <a:latin typeface="+mn-lt"/>
                          <a:ea typeface="+mn-ea"/>
                          <a:cs typeface="+mn-cs"/>
                        </a:rPr>
                        <a:t>TBD</a:t>
                      </a:r>
                    </a:p>
                  </a:txBody>
                  <a:tcPr marL="91436" marR="91436"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2">
                              <a:lumMod val="75000"/>
                            </a:schemeClr>
                          </a:solidFill>
                          <a:effectLst/>
                          <a:latin typeface="+mn-lt"/>
                          <a:ea typeface="+mn-ea"/>
                          <a:cs typeface="+mn-cs"/>
                        </a:rPr>
                        <a:t>Sep’15</a:t>
                      </a:r>
                    </a:p>
                  </a:txBody>
                  <a:tcPr marL="91436" marR="91436"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0156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tx2">
                              <a:lumMod val="75000"/>
                            </a:schemeClr>
                          </a:solidFill>
                          <a:effectLst/>
                          <a:latin typeface="+mn-lt"/>
                        </a:rPr>
                        <a:t>Data Comm Network Services (DCNS) Monitoring Service</a:t>
                      </a:r>
                    </a:p>
                  </a:txBody>
                  <a:tcPr marL="91436" marR="91436"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rPr>
                        <a:t>In Progress </a:t>
                      </a:r>
                    </a:p>
                  </a:txBody>
                  <a:tcPr marL="91436" marR="91436"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rPr>
                        <a:t>In Progress </a:t>
                      </a:r>
                    </a:p>
                  </a:txBody>
                  <a:tcPr marL="91436" marR="91436"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rPr>
                        <a:t>TBD</a:t>
                      </a:r>
                    </a:p>
                  </a:txBody>
                  <a:tcPr marL="91436" marR="91436"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rPr>
                        <a:t>2015</a:t>
                      </a:r>
                    </a:p>
                  </a:txBody>
                  <a:tcPr marL="91436" marR="91436"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6755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lumMod val="75000"/>
                            </a:schemeClr>
                          </a:solidFill>
                          <a:effectLst/>
                          <a:latin typeface="+mn-lt"/>
                        </a:rPr>
                        <a:t>NAS Information Display System (NIDS) Consumer</a:t>
                      </a:r>
                    </a:p>
                  </a:txBody>
                  <a:tcPr marL="91436" marR="91436"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rPr>
                        <a:t>In Progress </a:t>
                      </a:r>
                    </a:p>
                  </a:txBody>
                  <a:tcPr marL="91436" marR="91436"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rPr>
                        <a:t>In Progress </a:t>
                      </a:r>
                    </a:p>
                  </a:txBody>
                  <a:tcPr marL="91436" marR="91436"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rPr>
                        <a:t>TBD</a:t>
                      </a:r>
                    </a:p>
                  </a:txBody>
                  <a:tcPr marL="91436" marR="91436"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rPr>
                        <a:t>2015</a:t>
                      </a:r>
                    </a:p>
                  </a:txBody>
                  <a:tcPr marL="91436" marR="91436"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4828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lumMod val="75000"/>
                            </a:schemeClr>
                          </a:solidFill>
                          <a:effectLst/>
                          <a:latin typeface="+mn-lt"/>
                        </a:rPr>
                        <a:t>Aeronautical Information Management (AIM) Segment 2</a:t>
                      </a:r>
                    </a:p>
                  </a:txBody>
                  <a:tcPr marL="91436" marR="91436"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rPr>
                        <a:t>In Progress </a:t>
                      </a:r>
                    </a:p>
                  </a:txBody>
                  <a:tcPr marL="91436" marR="91436"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rPr>
                        <a:t>In Progress </a:t>
                      </a:r>
                    </a:p>
                  </a:txBody>
                  <a:tcPr marL="91436" marR="91436"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rPr>
                        <a:t>TBD</a:t>
                      </a:r>
                    </a:p>
                  </a:txBody>
                  <a:tcPr marL="91436" marR="91436"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rPr>
                        <a:t>2015+</a:t>
                      </a:r>
                    </a:p>
                  </a:txBody>
                  <a:tcPr marL="91436" marR="91436"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4878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lumMod val="75000"/>
                            </a:schemeClr>
                          </a:solidFill>
                          <a:effectLst/>
                          <a:latin typeface="+mn-lt"/>
                        </a:rPr>
                        <a:t>Common Support Services –Weather (CSS-Wx) </a:t>
                      </a:r>
                    </a:p>
                  </a:txBody>
                  <a:tcPr marL="91436" marR="91436"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rPr>
                        <a:t>In Progress </a:t>
                      </a:r>
                    </a:p>
                  </a:txBody>
                  <a:tcPr marL="91436" marR="91436"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rPr>
                        <a:t>In Progress </a:t>
                      </a:r>
                    </a:p>
                  </a:txBody>
                  <a:tcPr marL="91436" marR="91436"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rPr>
                        <a:t>TBD</a:t>
                      </a:r>
                    </a:p>
                  </a:txBody>
                  <a:tcPr marL="91436" marR="91436"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rPr>
                        <a:t>2015+</a:t>
                      </a:r>
                    </a:p>
                  </a:txBody>
                  <a:tcPr marL="91436" marR="91436"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4878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lumMod val="75000"/>
                            </a:schemeClr>
                          </a:solidFill>
                          <a:effectLst/>
                          <a:latin typeface="+mn-lt"/>
                        </a:rPr>
                        <a:t>Terminal Flight Data Manager (TFDM)</a:t>
                      </a:r>
                    </a:p>
                  </a:txBody>
                  <a:tcPr marL="91436" marR="91436"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rPr>
                        <a:t>In Progress </a:t>
                      </a:r>
                    </a:p>
                  </a:txBody>
                  <a:tcPr marL="91436" marR="91436"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rPr>
                        <a:t>In Progress </a:t>
                      </a:r>
                    </a:p>
                  </a:txBody>
                  <a:tcPr marL="91436" marR="91436"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rPr>
                        <a:t>TBD</a:t>
                      </a:r>
                    </a:p>
                  </a:txBody>
                  <a:tcPr marL="91436" marR="91436"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lumMod val="75000"/>
                            </a:schemeClr>
                          </a:solidFill>
                          <a:effectLst/>
                          <a:latin typeface="+mn-lt"/>
                        </a:rPr>
                        <a:t>2015-16</a:t>
                      </a:r>
                    </a:p>
                  </a:txBody>
                  <a:tcPr marL="91436" marR="91436"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bl>
          </a:graphicData>
        </a:graphic>
      </p:graphicFrame>
      <p:sp>
        <p:nvSpPr>
          <p:cNvPr id="3" name="Title 2"/>
          <p:cNvSpPr>
            <a:spLocks noGrp="1"/>
          </p:cNvSpPr>
          <p:nvPr>
            <p:ph type="title"/>
          </p:nvPr>
        </p:nvSpPr>
        <p:spPr>
          <a:xfrm>
            <a:off x="515535" y="88777"/>
            <a:ext cx="7621588" cy="819805"/>
          </a:xfrm>
        </p:spPr>
        <p:txBody>
          <a:bodyPr>
            <a:normAutofit/>
          </a:bodyPr>
          <a:lstStyle/>
          <a:p>
            <a:r>
              <a:rPr lang="en-US" dirty="0" smtClean="0">
                <a:solidFill>
                  <a:srgbClr val="002060"/>
                </a:solidFill>
              </a:rPr>
              <a:t>SWIM Service Planning</a:t>
            </a:r>
            <a:endParaRPr lang="en-US" dirty="0"/>
          </a:p>
        </p:txBody>
      </p:sp>
      <p:sp>
        <p:nvSpPr>
          <p:cNvPr id="8" name="Slide Number Placeholder 1"/>
          <p:cNvSpPr txBox="1">
            <a:spLocks/>
          </p:cNvSpPr>
          <p:nvPr/>
        </p:nvSpPr>
        <p:spPr>
          <a:xfrm>
            <a:off x="35052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1200" smtClean="0"/>
              <a:pPr/>
              <a:t>26</a:t>
            </a:fld>
            <a:endParaRPr lang="en-US" sz="1200" dirty="0"/>
          </a:p>
        </p:txBody>
      </p:sp>
    </p:spTree>
    <p:extLst>
      <p:ext uri="{BB962C8B-B14F-4D97-AF65-F5344CB8AC3E}">
        <p14:creationId xmlns:p14="http://schemas.microsoft.com/office/powerpoint/2010/main" val="116022856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76200"/>
            <a:ext cx="8229600" cy="563562"/>
          </a:xfrm>
        </p:spPr>
        <p:txBody>
          <a:bodyPr/>
          <a:lstStyle/>
          <a:p>
            <a:pPr eaLnBrk="1" hangingPunct="1"/>
            <a:r>
              <a:rPr lang="en-US" sz="2800" dirty="0" smtClean="0">
                <a:cs typeface="Arial" charset="0"/>
              </a:rPr>
              <a:t>Summary of Current SWIM Consumers </a:t>
            </a:r>
          </a:p>
        </p:txBody>
      </p:sp>
      <p:graphicFrame>
        <p:nvGraphicFramePr>
          <p:cNvPr id="6" name="Table 5"/>
          <p:cNvGraphicFramePr>
            <a:graphicFrameLocks noGrp="1"/>
          </p:cNvGraphicFramePr>
          <p:nvPr>
            <p:extLst>
              <p:ext uri="{D42A27DB-BD31-4B8C-83A1-F6EECF244321}">
                <p14:modId xmlns:p14="http://schemas.microsoft.com/office/powerpoint/2010/main" val="4203690388"/>
              </p:ext>
            </p:extLst>
          </p:nvPr>
        </p:nvGraphicFramePr>
        <p:xfrm>
          <a:off x="457200" y="609600"/>
          <a:ext cx="8494889" cy="5467517"/>
        </p:xfrm>
        <a:graphic>
          <a:graphicData uri="http://schemas.openxmlformats.org/drawingml/2006/table">
            <a:tbl>
              <a:tblPr/>
              <a:tblGrid>
                <a:gridCol w="1631245"/>
                <a:gridCol w="2573867"/>
                <a:gridCol w="150152"/>
                <a:gridCol w="1577048"/>
                <a:gridCol w="2562577"/>
              </a:tblGrid>
              <a:tr h="304800">
                <a:tc>
                  <a:txBody>
                    <a:bodyPr/>
                    <a:lstStyle/>
                    <a:p>
                      <a:pPr algn="l" rtl="0" fontAlgn="ctr"/>
                      <a:r>
                        <a:rPr lang="en-US" sz="1400" b="1" i="0" u="none" strike="noStrike" dirty="0">
                          <a:solidFill>
                            <a:srgbClr val="FFFFFF"/>
                          </a:solidFill>
                          <a:effectLst/>
                          <a:latin typeface="Calibri" panose="020F0502020204030204" pitchFamily="34" charset="0"/>
                        </a:rPr>
                        <a:t>Consumer</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pPr algn="l" rtl="0" fontAlgn="ctr"/>
                      <a:r>
                        <a:rPr lang="en-US" sz="1400" b="1" i="0" u="none" strike="noStrike" dirty="0">
                          <a:solidFill>
                            <a:srgbClr val="FFFFFF"/>
                          </a:solidFill>
                          <a:effectLst/>
                          <a:latin typeface="Calibri" panose="020F0502020204030204" pitchFamily="34" charset="0"/>
                        </a:rPr>
                        <a:t>Data Type / Subscription</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pPr algn="l" fontAlgn="ctr"/>
                      <a:r>
                        <a:rPr lang="en-US" sz="1400" b="0" i="0" u="none" strike="noStrike" dirty="0">
                          <a:solidFill>
                            <a:srgbClr val="000000"/>
                          </a:solidFill>
                          <a:effectLst/>
                          <a:latin typeface="Calibri" panose="020F0502020204030204" pitchFamily="34" charset="0"/>
                        </a:rPr>
                        <a:t> </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algn="l" rtl="0" fontAlgn="ctr"/>
                      <a:r>
                        <a:rPr lang="en-US" sz="1400" b="1" i="0" u="none" strike="noStrike" dirty="0">
                          <a:solidFill>
                            <a:srgbClr val="FFFFFF"/>
                          </a:solidFill>
                          <a:effectLst/>
                          <a:latin typeface="Calibri" panose="020F0502020204030204" pitchFamily="34" charset="0"/>
                        </a:rPr>
                        <a:t>Consumer</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pPr algn="l" rtl="0" fontAlgn="ctr"/>
                      <a:r>
                        <a:rPr lang="en-US" sz="1400" b="1" i="0" u="none" strike="noStrike" dirty="0">
                          <a:solidFill>
                            <a:srgbClr val="FFFFFF"/>
                          </a:solidFill>
                          <a:effectLst/>
                          <a:latin typeface="Calibri" panose="020F0502020204030204" pitchFamily="34" charset="0"/>
                        </a:rPr>
                        <a:t>Data Type / Subscription</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r>
              <a:tr h="228600">
                <a:tc gridSpan="2">
                  <a:txBody>
                    <a:bodyPr/>
                    <a:lstStyle/>
                    <a:p>
                      <a:pPr algn="l" rtl="0" fontAlgn="ctr"/>
                      <a:r>
                        <a:rPr lang="en-US" sz="1400" b="1" i="0" u="none" strike="noStrike" dirty="0" smtClean="0">
                          <a:solidFill>
                            <a:srgbClr val="FFFFFF"/>
                          </a:solidFill>
                          <a:effectLst/>
                          <a:latin typeface="Calibri" panose="020F0502020204030204" pitchFamily="34" charset="0"/>
                        </a:rPr>
                        <a:t>  Airlines</a:t>
                      </a:r>
                      <a:endParaRPr lang="en-US"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hMerge="1">
                  <a:txBody>
                    <a:bodyPr/>
                    <a:lstStyle/>
                    <a:p>
                      <a:endParaRPr lang="en-US"/>
                    </a:p>
                  </a:txBody>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algn="l" rtl="0" fontAlgn="ctr"/>
                      <a:r>
                        <a:rPr lang="en-US" sz="1400" b="1" i="0" u="none" strike="noStrike" dirty="0" smtClean="0">
                          <a:solidFill>
                            <a:srgbClr val="FFFFFF"/>
                          </a:solidFill>
                          <a:effectLst/>
                          <a:latin typeface="Calibri" panose="020F0502020204030204" pitchFamily="34" charset="0"/>
                        </a:rPr>
                        <a:t>  Research </a:t>
                      </a:r>
                      <a:r>
                        <a:rPr lang="en-US" sz="1400" b="1" i="0" u="none" strike="noStrike" dirty="0">
                          <a:solidFill>
                            <a:srgbClr val="FFFFFF"/>
                          </a:solidFill>
                          <a:effectLst/>
                          <a:latin typeface="Calibri" panose="020F0502020204030204" pitchFamily="34" charset="0"/>
                        </a:rPr>
                        <a:t>&amp; Development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hMerge="1">
                  <a:txBody>
                    <a:bodyPr/>
                    <a:lstStyle/>
                    <a:p>
                      <a:endParaRPr lang="en-US"/>
                    </a:p>
                  </a:txBody>
                  <a:tcPr/>
                </a:tc>
              </a:tr>
              <a:tr h="228600">
                <a:tc>
                  <a:txBody>
                    <a:bodyPr/>
                    <a:lstStyle/>
                    <a:p>
                      <a:pPr algn="l" rtl="0" fontAlgn="ctr"/>
                      <a:r>
                        <a:rPr lang="en-US" sz="1400" b="1" i="0" u="none" strike="noStrike" dirty="0">
                          <a:solidFill>
                            <a:schemeClr val="tx2">
                              <a:lumMod val="75000"/>
                            </a:schemeClr>
                          </a:solidFill>
                          <a:effectLst/>
                          <a:latin typeface="Calibri" panose="020F0502020204030204" pitchFamily="34" charset="0"/>
                        </a:rPr>
                        <a:t>American Airlines</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algn="l" rtl="0" fontAlgn="ctr"/>
                      <a:r>
                        <a:rPr lang="en-US" sz="1400" b="0" i="0" u="none" strike="noStrike" dirty="0">
                          <a:solidFill>
                            <a:schemeClr val="tx2">
                              <a:lumMod val="75000"/>
                            </a:schemeClr>
                          </a:solidFill>
                          <a:effectLst/>
                          <a:latin typeface="Calibri" panose="020F0502020204030204" pitchFamily="34" charset="0"/>
                        </a:rPr>
                        <a:t>ASDE-X / LGA, BOS, MIA</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l" rtl="0" fontAlgn="ctr"/>
                      <a:r>
                        <a:rPr lang="en-US" sz="1400" b="1" i="0" u="none" strike="noStrike" dirty="0">
                          <a:solidFill>
                            <a:schemeClr val="tx2">
                              <a:lumMod val="75000"/>
                            </a:schemeClr>
                          </a:solidFill>
                          <a:effectLst/>
                          <a:latin typeface="Calibri" panose="020F0502020204030204" pitchFamily="34" charset="0"/>
                        </a:rPr>
                        <a:t>Kent State</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algn="l" rtl="0" fontAlgn="ctr"/>
                      <a:r>
                        <a:rPr lang="en-US" sz="1400" b="0" i="0" u="none" strike="noStrike" dirty="0">
                          <a:solidFill>
                            <a:schemeClr val="tx2">
                              <a:lumMod val="75000"/>
                            </a:schemeClr>
                          </a:solidFill>
                          <a:effectLst/>
                          <a:latin typeface="Calibri" panose="020F0502020204030204" pitchFamily="34" charset="0"/>
                        </a:rPr>
                        <a:t>CIWS / all products</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404013">
                <a:tc>
                  <a:txBody>
                    <a:bodyPr/>
                    <a:lstStyle/>
                    <a:p>
                      <a:pPr algn="l" rtl="0" fontAlgn="ctr"/>
                      <a:r>
                        <a:rPr lang="en-US" sz="1400" b="1" i="0" u="none" strike="noStrike" dirty="0">
                          <a:solidFill>
                            <a:schemeClr val="tx2">
                              <a:lumMod val="75000"/>
                            </a:schemeClr>
                          </a:solidFill>
                          <a:effectLst/>
                          <a:latin typeface="Calibri" panose="020F0502020204030204" pitchFamily="34" charset="0"/>
                        </a:rPr>
                        <a:t>Delta Airlines</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algn="l" rtl="0" fontAlgn="ctr"/>
                      <a:r>
                        <a:rPr lang="en-US" sz="1400" b="0" i="0" u="none" strike="noStrike" dirty="0">
                          <a:solidFill>
                            <a:schemeClr val="tx2">
                              <a:lumMod val="75000"/>
                            </a:schemeClr>
                          </a:solidFill>
                          <a:effectLst/>
                          <a:latin typeface="Calibri" panose="020F0502020204030204" pitchFamily="34" charset="0"/>
                        </a:rPr>
                        <a:t>ASDE-X / LGA </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l" rtl="0" fontAlgn="ctr"/>
                      <a:r>
                        <a:rPr lang="en-US" sz="1400" b="1" i="0" u="none" strike="noStrike" dirty="0">
                          <a:solidFill>
                            <a:schemeClr val="tx2">
                              <a:lumMod val="75000"/>
                            </a:schemeClr>
                          </a:solidFill>
                          <a:effectLst/>
                          <a:latin typeface="Calibri" panose="020F0502020204030204" pitchFamily="34" charset="0"/>
                        </a:rPr>
                        <a:t>MIT - Lincoln Labs</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algn="l" rtl="0" fontAlgn="ctr"/>
                      <a:r>
                        <a:rPr lang="en-US" sz="1400" b="0" i="0" u="none" strike="noStrike" dirty="0">
                          <a:solidFill>
                            <a:schemeClr val="tx2">
                              <a:lumMod val="75000"/>
                            </a:schemeClr>
                          </a:solidFill>
                          <a:effectLst/>
                          <a:latin typeface="Calibri" panose="020F0502020204030204" pitchFamily="34" charset="0"/>
                        </a:rPr>
                        <a:t>ASDE-X / all airports, WMSS NEXRAD</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249555">
                <a:tc>
                  <a:txBody>
                    <a:bodyPr/>
                    <a:lstStyle/>
                    <a:p>
                      <a:pPr algn="l" rtl="0" fontAlgn="ctr"/>
                      <a:r>
                        <a:rPr lang="en-US" sz="1400" b="1" i="0" u="none" strike="noStrike">
                          <a:solidFill>
                            <a:schemeClr val="tx2">
                              <a:lumMod val="75000"/>
                            </a:schemeClr>
                          </a:solidFill>
                          <a:effectLst/>
                          <a:latin typeface="Calibri" panose="020F0502020204030204" pitchFamily="34" charset="0"/>
                        </a:rPr>
                        <a:t>Fedex</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algn="l" rtl="0" fontAlgn="ctr"/>
                      <a:r>
                        <a:rPr lang="en-US" sz="1400" b="0" i="0" u="none" strike="noStrike" dirty="0">
                          <a:solidFill>
                            <a:schemeClr val="tx2">
                              <a:lumMod val="75000"/>
                            </a:schemeClr>
                          </a:solidFill>
                          <a:effectLst/>
                          <a:latin typeface="Calibri" panose="020F0502020204030204" pitchFamily="34" charset="0"/>
                        </a:rPr>
                        <a:t>ASDE-X / MEM </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l" rtl="0" fontAlgn="ctr"/>
                      <a:r>
                        <a:rPr lang="en-US" sz="1400" b="1" i="0" u="none" strike="noStrike" dirty="0">
                          <a:solidFill>
                            <a:schemeClr val="tx2">
                              <a:lumMod val="75000"/>
                            </a:schemeClr>
                          </a:solidFill>
                          <a:effectLst/>
                          <a:latin typeface="Calibri" panose="020F0502020204030204" pitchFamily="34" charset="0"/>
                        </a:rPr>
                        <a:t>MITRE</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algn="l" rtl="0" fontAlgn="ctr"/>
                      <a:r>
                        <a:rPr lang="en-US" sz="1400" b="0" i="0" u="none" strike="noStrike" dirty="0">
                          <a:solidFill>
                            <a:schemeClr val="tx2">
                              <a:lumMod val="75000"/>
                            </a:schemeClr>
                          </a:solidFill>
                          <a:effectLst/>
                          <a:latin typeface="Calibri" panose="020F0502020204030204" pitchFamily="34" charset="0"/>
                        </a:rPr>
                        <a:t>ASDE-X / all airports</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248076">
                <a:tc>
                  <a:txBody>
                    <a:bodyPr/>
                    <a:lstStyle/>
                    <a:p>
                      <a:pPr algn="l" rtl="0" fontAlgn="ctr"/>
                      <a:r>
                        <a:rPr lang="en-US" sz="1400" b="1" i="0" u="none" strike="noStrike" dirty="0">
                          <a:solidFill>
                            <a:schemeClr val="tx2">
                              <a:lumMod val="75000"/>
                            </a:schemeClr>
                          </a:solidFill>
                          <a:effectLst/>
                          <a:latin typeface="Calibri" panose="020F0502020204030204" pitchFamily="34" charset="0"/>
                        </a:rPr>
                        <a:t>JetBlue</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algn="l" rtl="0" fontAlgn="ctr"/>
                      <a:r>
                        <a:rPr lang="en-US" sz="1400" b="0" i="0" u="none" strike="noStrike" dirty="0">
                          <a:solidFill>
                            <a:schemeClr val="tx2">
                              <a:lumMod val="75000"/>
                            </a:schemeClr>
                          </a:solidFill>
                          <a:effectLst/>
                          <a:latin typeface="Calibri" panose="020F0502020204030204" pitchFamily="34" charset="0"/>
                        </a:rPr>
                        <a:t>ASDE-X /all airports</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l" rtl="0" fontAlgn="ctr"/>
                      <a:r>
                        <a:rPr lang="en-US" sz="1400" b="1" i="0" u="none" strike="noStrike" dirty="0">
                          <a:solidFill>
                            <a:schemeClr val="tx2">
                              <a:lumMod val="75000"/>
                            </a:schemeClr>
                          </a:solidFill>
                          <a:effectLst/>
                          <a:latin typeface="Calibri" panose="020F0502020204030204" pitchFamily="34" charset="0"/>
                        </a:rPr>
                        <a:t>Volpe</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algn="l" rtl="0" fontAlgn="ctr"/>
                      <a:r>
                        <a:rPr lang="en-US" sz="1400" b="0" i="0" u="none" strike="noStrike" dirty="0">
                          <a:solidFill>
                            <a:schemeClr val="tx2">
                              <a:lumMod val="75000"/>
                            </a:schemeClr>
                          </a:solidFill>
                          <a:effectLst/>
                          <a:latin typeface="Calibri" panose="020F0502020204030204" pitchFamily="34" charset="0"/>
                        </a:rPr>
                        <a:t>ASDE-X / all airports</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209124">
                <a:tc>
                  <a:txBody>
                    <a:bodyPr/>
                    <a:lstStyle/>
                    <a:p>
                      <a:pPr algn="l" rtl="0" fontAlgn="ctr"/>
                      <a:r>
                        <a:rPr lang="en-US" sz="1400" b="1" i="0" u="none" strike="noStrike">
                          <a:solidFill>
                            <a:schemeClr val="tx2">
                              <a:lumMod val="75000"/>
                            </a:schemeClr>
                          </a:solidFill>
                          <a:effectLst/>
                          <a:latin typeface="Calibri" panose="020F0502020204030204" pitchFamily="34" charset="0"/>
                        </a:rPr>
                        <a:t>United Airlines</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algn="l" rtl="0" fontAlgn="ctr"/>
                      <a:r>
                        <a:rPr lang="en-US" sz="1400" b="0" i="0" u="none" strike="noStrike" dirty="0">
                          <a:solidFill>
                            <a:schemeClr val="tx2">
                              <a:lumMod val="75000"/>
                            </a:schemeClr>
                          </a:solidFill>
                          <a:effectLst/>
                          <a:latin typeface="Calibri" panose="020F0502020204030204" pitchFamily="34" charset="0"/>
                        </a:rPr>
                        <a:t>ASDE-X / all airports</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dirty="0"/>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56928">
                <a:tc>
                  <a:txBody>
                    <a:bodyPr/>
                    <a:lstStyle/>
                    <a:p>
                      <a:pPr algn="l" rtl="0" fontAlgn="ctr"/>
                      <a:r>
                        <a:rPr lang="en-US" sz="1400" b="1" i="0" u="none" strike="noStrike">
                          <a:solidFill>
                            <a:schemeClr val="tx2">
                              <a:lumMod val="75000"/>
                            </a:schemeClr>
                          </a:solidFill>
                          <a:effectLst/>
                          <a:latin typeface="Calibri" panose="020F0502020204030204" pitchFamily="34" charset="0"/>
                        </a:rPr>
                        <a:t>USAIR</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algn="l" rtl="0" fontAlgn="ctr"/>
                      <a:r>
                        <a:rPr lang="en-US" sz="1400" b="0" i="0" u="none" strike="noStrike" dirty="0">
                          <a:solidFill>
                            <a:schemeClr val="tx2">
                              <a:lumMod val="75000"/>
                            </a:schemeClr>
                          </a:solidFill>
                          <a:effectLst/>
                          <a:latin typeface="Calibri" panose="020F0502020204030204" pitchFamily="34" charset="0"/>
                        </a:rPr>
                        <a:t>ASDE-X / PHX, DCA</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algn="l" rtl="0" fontAlgn="ctr"/>
                      <a:r>
                        <a:rPr lang="en-US" sz="1400" b="1" i="0" u="none" strike="noStrike" dirty="0" smtClean="0">
                          <a:solidFill>
                            <a:srgbClr val="FFFFFF"/>
                          </a:solidFill>
                          <a:effectLst/>
                          <a:latin typeface="Calibri" panose="020F0502020204030204" pitchFamily="34" charset="0"/>
                        </a:rPr>
                        <a:t>  Industry</a:t>
                      </a:r>
                      <a:endParaRPr lang="en-US"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hMerge="1">
                  <a:txBody>
                    <a:bodyPr/>
                    <a:lstStyle/>
                    <a:p>
                      <a:endParaRPr lang="en-US"/>
                    </a:p>
                  </a:txBody>
                  <a:tcPr/>
                </a:tc>
              </a:tr>
              <a:tr h="201751">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l" rtl="0" fontAlgn="ctr"/>
                      <a:r>
                        <a:rPr lang="en-US" sz="1400" b="1" i="0" u="none" strike="noStrike" dirty="0">
                          <a:solidFill>
                            <a:schemeClr val="tx2">
                              <a:lumMod val="75000"/>
                            </a:schemeClr>
                          </a:solidFill>
                          <a:effectLst/>
                          <a:latin typeface="Calibri" panose="020F0502020204030204" pitchFamily="34" charset="0"/>
                        </a:rPr>
                        <a:t>Alliance</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algn="l" rtl="0" fontAlgn="ctr"/>
                      <a:r>
                        <a:rPr lang="en-US" sz="1400" b="0" i="0" u="none" strike="noStrike" dirty="0">
                          <a:solidFill>
                            <a:schemeClr val="tx2">
                              <a:lumMod val="75000"/>
                            </a:schemeClr>
                          </a:solidFill>
                          <a:effectLst/>
                          <a:latin typeface="Calibri" panose="020F0502020204030204" pitchFamily="34" charset="0"/>
                        </a:rPr>
                        <a:t>ASDE-X / MEM, ATL, JFK </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222706">
                <a:tc gridSpan="2">
                  <a:txBody>
                    <a:bodyPr/>
                    <a:lstStyle/>
                    <a:p>
                      <a:pPr algn="l" rtl="0" fontAlgn="ctr"/>
                      <a:r>
                        <a:rPr lang="en-US" sz="1400" b="1" i="0" u="none" strike="noStrike" dirty="0" smtClean="0">
                          <a:solidFill>
                            <a:srgbClr val="FFFFFF"/>
                          </a:solidFill>
                          <a:effectLst/>
                          <a:latin typeface="Calibri" panose="020F0502020204030204" pitchFamily="34" charset="0"/>
                        </a:rPr>
                        <a:t>  Airports</a:t>
                      </a:r>
                      <a:r>
                        <a:rPr lang="en-US" sz="1400" b="1" i="0" u="none" strike="noStrike" dirty="0">
                          <a:solidFill>
                            <a:srgbClr val="FFFFFF"/>
                          </a:solidFill>
                          <a:effectLst/>
                          <a:latin typeface="Calibri" panose="020F0502020204030204" pitchFamily="34" charset="0"/>
                        </a:rPr>
                        <a:t>, FAA Facilities, &amp; FAA Programs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hMerge="1">
                  <a:txBody>
                    <a:bodyPr/>
                    <a:lstStyle/>
                    <a:p>
                      <a:endParaRPr lang="en-US"/>
                    </a:p>
                  </a:txBody>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l" rtl="0" fontAlgn="ctr"/>
                      <a:r>
                        <a:rPr lang="en-US" sz="1400" b="1" i="0" u="none" strike="noStrike" dirty="0">
                          <a:solidFill>
                            <a:schemeClr val="tx2">
                              <a:lumMod val="75000"/>
                            </a:schemeClr>
                          </a:solidFill>
                          <a:effectLst/>
                          <a:latin typeface="Calibri" panose="020F0502020204030204" pitchFamily="34" charset="0"/>
                        </a:rPr>
                        <a:t>ARINC</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algn="l" rtl="0" fontAlgn="ctr"/>
                      <a:r>
                        <a:rPr lang="en-US" sz="1400" b="0" i="0" u="none" strike="noStrike" dirty="0">
                          <a:solidFill>
                            <a:schemeClr val="tx2">
                              <a:lumMod val="75000"/>
                            </a:schemeClr>
                          </a:solidFill>
                          <a:effectLst/>
                          <a:latin typeface="Calibri" panose="020F0502020204030204" pitchFamily="34" charset="0"/>
                        </a:rPr>
                        <a:t>CIWS / all products</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80821">
                <a:tc>
                  <a:txBody>
                    <a:bodyPr/>
                    <a:lstStyle/>
                    <a:p>
                      <a:pPr algn="l" rtl="0" fontAlgn="ctr"/>
                      <a:r>
                        <a:rPr lang="en-US" sz="1400" b="1" i="0" u="none" strike="noStrike" dirty="0">
                          <a:solidFill>
                            <a:schemeClr val="tx2">
                              <a:lumMod val="75000"/>
                            </a:schemeClr>
                          </a:solidFill>
                          <a:effectLst/>
                          <a:latin typeface="Calibri" panose="020F0502020204030204" pitchFamily="34" charset="0"/>
                        </a:rPr>
                        <a:t>Atlanta Airport Authority</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algn="l" rtl="0" fontAlgn="ctr"/>
                      <a:r>
                        <a:rPr lang="en-US" sz="1400" b="0" i="0" u="none" strike="noStrike" dirty="0">
                          <a:solidFill>
                            <a:schemeClr val="tx2">
                              <a:lumMod val="75000"/>
                            </a:schemeClr>
                          </a:solidFill>
                          <a:effectLst/>
                          <a:latin typeface="Calibri" panose="020F0502020204030204" pitchFamily="34" charset="0"/>
                        </a:rPr>
                        <a:t>ASDE-X / all airports</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l" rtl="0" fontAlgn="ctr"/>
                      <a:r>
                        <a:rPr lang="en-US" sz="1400" b="1" i="0" u="none" strike="noStrike" dirty="0">
                          <a:solidFill>
                            <a:schemeClr val="tx2">
                              <a:lumMod val="75000"/>
                            </a:schemeClr>
                          </a:solidFill>
                          <a:effectLst/>
                          <a:latin typeface="Calibri" panose="020F0502020204030204" pitchFamily="34" charset="0"/>
                        </a:rPr>
                        <a:t>Lockheed Martin</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algn="l" rtl="0" fontAlgn="ctr"/>
                      <a:r>
                        <a:rPr lang="es-ES" sz="1400" b="0" i="0" u="none" strike="noStrike" dirty="0">
                          <a:solidFill>
                            <a:schemeClr val="tx2">
                              <a:lumMod val="75000"/>
                            </a:schemeClr>
                          </a:solidFill>
                          <a:effectLst/>
                          <a:latin typeface="Calibri" panose="020F0502020204030204" pitchFamily="34" charset="0"/>
                        </a:rPr>
                        <a:t>ASDE-X/ ATL, CLT, MSP, DTW, BOS, IAD, LAS</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600891">
                <a:tc>
                  <a:txBody>
                    <a:bodyPr/>
                    <a:lstStyle/>
                    <a:p>
                      <a:pPr algn="l" rtl="0" fontAlgn="ctr"/>
                      <a:r>
                        <a:rPr lang="en-US" sz="1400" b="1" i="0" u="none" strike="noStrike" dirty="0">
                          <a:solidFill>
                            <a:schemeClr val="tx2">
                              <a:lumMod val="75000"/>
                            </a:schemeClr>
                          </a:solidFill>
                          <a:effectLst/>
                          <a:latin typeface="Calibri" panose="020F0502020204030204" pitchFamily="34" charset="0"/>
                        </a:rPr>
                        <a:t>San Francisco (SFO) Airport Authority</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algn="l" rtl="0" fontAlgn="ctr"/>
                      <a:r>
                        <a:rPr lang="en-US" sz="1400" b="0" i="0" u="none" strike="noStrike" dirty="0">
                          <a:solidFill>
                            <a:schemeClr val="tx2">
                              <a:lumMod val="75000"/>
                            </a:schemeClr>
                          </a:solidFill>
                          <a:effectLst/>
                          <a:latin typeface="Calibri" panose="020F0502020204030204" pitchFamily="34" charset="0"/>
                        </a:rPr>
                        <a:t>SFO Airport Surface Surveillance Capability (ASSC) data</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l" rtl="0" fontAlgn="ctr"/>
                      <a:r>
                        <a:rPr lang="en-US" sz="1400" b="1" i="0" u="none" strike="noStrike">
                          <a:solidFill>
                            <a:schemeClr val="tx2">
                              <a:lumMod val="75000"/>
                            </a:schemeClr>
                          </a:solidFill>
                          <a:effectLst/>
                          <a:latin typeface="Calibri" panose="020F0502020204030204" pitchFamily="34" charset="0"/>
                        </a:rPr>
                        <a:t>MOSAIC  ATM</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algn="l" rtl="0" fontAlgn="ctr"/>
                      <a:r>
                        <a:rPr lang="en-US" sz="1400" b="0" i="0" u="none" strike="noStrike" dirty="0">
                          <a:solidFill>
                            <a:schemeClr val="tx2">
                              <a:lumMod val="75000"/>
                            </a:schemeClr>
                          </a:solidFill>
                          <a:effectLst/>
                          <a:latin typeface="Calibri" panose="020F0502020204030204" pitchFamily="34" charset="0"/>
                        </a:rPr>
                        <a:t>ASDE-X / LGA, JFK, BOS, ATL, PHL, EWR, ORD, IAD, CLT; </a:t>
                      </a:r>
                      <a:br>
                        <a:rPr lang="en-US" sz="1400" b="0" i="0" u="none" strike="noStrike" dirty="0">
                          <a:solidFill>
                            <a:schemeClr val="tx2">
                              <a:lumMod val="75000"/>
                            </a:schemeClr>
                          </a:solidFill>
                          <a:effectLst/>
                          <a:latin typeface="Calibri" panose="020F0502020204030204" pitchFamily="34" charset="0"/>
                        </a:rPr>
                      </a:br>
                      <a:r>
                        <a:rPr lang="en-US" sz="1400" b="0" i="0" u="none" strike="noStrike" dirty="0">
                          <a:solidFill>
                            <a:schemeClr val="tx2">
                              <a:lumMod val="75000"/>
                            </a:schemeClr>
                          </a:solidFill>
                          <a:effectLst/>
                          <a:latin typeface="Calibri" panose="020F0502020204030204" pitchFamily="34" charset="0"/>
                        </a:rPr>
                        <a:t>ITWS / all products</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404013">
                <a:tc>
                  <a:txBody>
                    <a:bodyPr/>
                    <a:lstStyle/>
                    <a:p>
                      <a:pPr algn="l" rtl="0" fontAlgn="ctr"/>
                      <a:r>
                        <a:rPr lang="en-US" sz="1400" b="1" i="0" u="none" strike="noStrike" dirty="0">
                          <a:solidFill>
                            <a:schemeClr val="tx2">
                              <a:lumMod val="75000"/>
                            </a:schemeClr>
                          </a:solidFill>
                          <a:effectLst/>
                          <a:latin typeface="Calibri" panose="020F0502020204030204" pitchFamily="34" charset="0"/>
                        </a:rPr>
                        <a:t>Southern California TRACON</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algn="l" rtl="0" fontAlgn="ctr"/>
                      <a:r>
                        <a:rPr lang="en-US" sz="1400" b="0" i="0" u="none" strike="noStrike" dirty="0">
                          <a:solidFill>
                            <a:schemeClr val="tx2">
                              <a:lumMod val="75000"/>
                            </a:schemeClr>
                          </a:solidFill>
                          <a:effectLst/>
                          <a:latin typeface="Calibri" panose="020F0502020204030204" pitchFamily="34" charset="0"/>
                        </a:rPr>
                        <a:t>ASDE-X / San Diego, Los Angeles, Long Beach airport data</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l" rtl="0" fontAlgn="ctr"/>
                      <a:r>
                        <a:rPr lang="en-US" sz="1400" b="1" i="0" u="none" strike="noStrike" dirty="0" err="1">
                          <a:solidFill>
                            <a:schemeClr val="tx2">
                              <a:lumMod val="75000"/>
                            </a:schemeClr>
                          </a:solidFill>
                          <a:effectLst/>
                          <a:latin typeface="Calibri" panose="020F0502020204030204" pitchFamily="34" charset="0"/>
                        </a:rPr>
                        <a:t>Passur</a:t>
                      </a:r>
                      <a:endParaRPr lang="en-US" sz="1400" b="1" i="0" u="none" strike="noStrike" dirty="0">
                        <a:solidFill>
                          <a:schemeClr val="tx2">
                            <a:lumMod val="75000"/>
                          </a:schemeClr>
                        </a:solidFill>
                        <a:effectLst/>
                        <a:latin typeface="Calibri" panose="020F0502020204030204" pitchFamily="34" charset="0"/>
                      </a:endParaRP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algn="l" rtl="0" fontAlgn="ctr"/>
                      <a:r>
                        <a:rPr lang="en-US" sz="1400" b="0" i="0" u="none" strike="noStrike" dirty="0">
                          <a:solidFill>
                            <a:schemeClr val="tx2">
                              <a:lumMod val="75000"/>
                            </a:schemeClr>
                          </a:solidFill>
                          <a:effectLst/>
                          <a:latin typeface="Calibri" panose="020F0502020204030204" pitchFamily="34" charset="0"/>
                        </a:rPr>
                        <a:t>ASDE-X / all airports / STDDS</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255266">
                <a:tc>
                  <a:txBody>
                    <a:bodyPr/>
                    <a:lstStyle/>
                    <a:p>
                      <a:pPr algn="l" rtl="0" fontAlgn="ctr"/>
                      <a:r>
                        <a:rPr lang="en-US" sz="1400" b="1" i="0" u="none" strike="noStrike" dirty="0">
                          <a:solidFill>
                            <a:schemeClr val="tx2">
                              <a:lumMod val="75000"/>
                            </a:schemeClr>
                          </a:solidFill>
                          <a:effectLst/>
                          <a:latin typeface="Calibri" panose="020F0502020204030204" pitchFamily="34" charset="0"/>
                        </a:rPr>
                        <a:t>CIWS</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algn="l" rtl="0" fontAlgn="ctr"/>
                      <a:r>
                        <a:rPr lang="sv-SE" sz="1400" b="0" i="0" u="none" strike="noStrike" dirty="0">
                          <a:solidFill>
                            <a:schemeClr val="tx2">
                              <a:lumMod val="75000"/>
                            </a:schemeClr>
                          </a:solidFill>
                          <a:effectLst/>
                          <a:latin typeface="Calibri" panose="020F0502020204030204" pitchFamily="34" charset="0"/>
                        </a:rPr>
                        <a:t>WMSS NEXRAD /all radar sites</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l" rtl="0" fontAlgn="ctr"/>
                      <a:r>
                        <a:rPr lang="en-US" sz="1400" b="1" i="0" u="none" strike="noStrike" dirty="0">
                          <a:solidFill>
                            <a:schemeClr val="tx2">
                              <a:lumMod val="75000"/>
                            </a:schemeClr>
                          </a:solidFill>
                          <a:effectLst/>
                          <a:latin typeface="Calibri" panose="020F0502020204030204" pitchFamily="34" charset="0"/>
                        </a:rPr>
                        <a:t>Rockwell Collins</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algn="l" rtl="0" fontAlgn="ctr"/>
                      <a:r>
                        <a:rPr lang="en-US" sz="1400" b="0" i="0" u="none" strike="noStrike" dirty="0">
                          <a:solidFill>
                            <a:schemeClr val="tx2">
                              <a:lumMod val="75000"/>
                            </a:schemeClr>
                          </a:solidFill>
                          <a:effectLst/>
                          <a:latin typeface="Calibri" panose="020F0502020204030204" pitchFamily="34" charset="0"/>
                        </a:rPr>
                        <a:t>CIWS / all products</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255266">
                <a:tc>
                  <a:txBody>
                    <a:bodyPr/>
                    <a:lstStyle/>
                    <a:p>
                      <a:pPr marL="0" algn="l" defTabSz="914400" rtl="0" eaLnBrk="1" fontAlgn="ctr" latinLnBrk="0" hangingPunct="1"/>
                      <a:r>
                        <a:rPr lang="en-US" sz="1400" b="1" i="0" u="none" strike="noStrike" kern="1200" dirty="0">
                          <a:solidFill>
                            <a:schemeClr val="tx2">
                              <a:lumMod val="75000"/>
                            </a:schemeClr>
                          </a:solidFill>
                          <a:effectLst/>
                          <a:latin typeface="Calibri" panose="020F0502020204030204" pitchFamily="34" charset="0"/>
                          <a:ea typeface="+mn-ea"/>
                          <a:cs typeface="+mn-cs"/>
                        </a:rPr>
                        <a:t>CRCT</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algn="l" defTabSz="914400" rtl="0" eaLnBrk="1" fontAlgn="ctr" latinLnBrk="0" hangingPunct="1"/>
                      <a:r>
                        <a:rPr lang="en-US" sz="1400" b="0" i="0" u="none" strike="noStrike" kern="1200" dirty="0">
                          <a:solidFill>
                            <a:schemeClr val="tx2">
                              <a:lumMod val="75000"/>
                            </a:schemeClr>
                          </a:solidFill>
                          <a:effectLst/>
                          <a:latin typeface="Calibri" panose="020F0502020204030204" pitchFamily="34" charset="0"/>
                          <a:ea typeface="+mn-ea"/>
                          <a:cs typeface="+mn-cs"/>
                        </a:rPr>
                        <a:t>ASDE-X / LGA, EWR, JFK </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algn="l" defTabSz="914400" rtl="0" eaLnBrk="1" fontAlgn="ctr" latinLnBrk="0" hangingPunct="1"/>
                      <a:r>
                        <a:rPr lang="en-US" sz="1400" b="1" i="0" u="none" strike="noStrike" kern="1200" dirty="0">
                          <a:solidFill>
                            <a:srgbClr val="000000"/>
                          </a:solidFill>
                          <a:effectLst/>
                          <a:latin typeface="Calibri" panose="020F0502020204030204" pitchFamily="34" charset="0"/>
                          <a:ea typeface="+mn-ea"/>
                          <a:cs typeface="+mn-cs"/>
                        </a:rPr>
                        <a:t> </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algn="l" defTabSz="914400" rtl="0" eaLnBrk="1" fontAlgn="ctr" latinLnBrk="0" hangingPunct="1"/>
                      <a:r>
                        <a:rPr lang="en-US" sz="1400" b="1" i="0" u="none" strike="noStrike" kern="1200" dirty="0">
                          <a:solidFill>
                            <a:schemeClr val="tx2">
                              <a:lumMod val="75000"/>
                            </a:schemeClr>
                          </a:solidFill>
                          <a:effectLst/>
                          <a:latin typeface="Calibri" panose="020F0502020204030204" pitchFamily="34" charset="0"/>
                          <a:ea typeface="+mn-ea"/>
                          <a:cs typeface="+mn-cs"/>
                        </a:rPr>
                        <a:t>Sabre</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algn="l" defTabSz="914400" rtl="0" eaLnBrk="1" fontAlgn="ctr" latinLnBrk="0" hangingPunct="1"/>
                      <a:r>
                        <a:rPr lang="en-US" sz="1400" b="0" i="0" u="none" strike="noStrike" kern="1200" dirty="0">
                          <a:solidFill>
                            <a:schemeClr val="tx2">
                              <a:lumMod val="75000"/>
                            </a:schemeClr>
                          </a:solidFill>
                          <a:effectLst/>
                          <a:latin typeface="Calibri" panose="020F0502020204030204" pitchFamily="34" charset="0"/>
                          <a:ea typeface="+mn-ea"/>
                          <a:cs typeface="+mn-cs"/>
                        </a:rPr>
                        <a:t>ASDE-X / all airports; </a:t>
                      </a:r>
                      <a:r>
                        <a:rPr lang="en-US" sz="1400" b="0" i="0" u="none" strike="noStrike" kern="1200" dirty="0" smtClean="0">
                          <a:solidFill>
                            <a:schemeClr val="tx2">
                              <a:lumMod val="75000"/>
                            </a:schemeClr>
                          </a:solidFill>
                          <a:effectLst/>
                          <a:latin typeface="Calibri" panose="020F0502020204030204" pitchFamily="34" charset="0"/>
                          <a:ea typeface="+mn-ea"/>
                          <a:cs typeface="+mn-cs"/>
                        </a:rPr>
                        <a:t/>
                      </a:r>
                      <a:br>
                        <a:rPr lang="en-US" sz="1400" b="0" i="0" u="none" strike="noStrike" kern="1200" dirty="0" smtClean="0">
                          <a:solidFill>
                            <a:schemeClr val="tx2">
                              <a:lumMod val="75000"/>
                            </a:schemeClr>
                          </a:solidFill>
                          <a:effectLst/>
                          <a:latin typeface="Calibri" panose="020F0502020204030204" pitchFamily="34" charset="0"/>
                          <a:ea typeface="+mn-ea"/>
                          <a:cs typeface="+mn-cs"/>
                        </a:rPr>
                      </a:br>
                      <a:r>
                        <a:rPr lang="en-US" sz="1400" b="0" i="0" u="none" strike="noStrike" kern="1200" dirty="0" smtClean="0">
                          <a:solidFill>
                            <a:schemeClr val="tx2">
                              <a:lumMod val="75000"/>
                            </a:schemeClr>
                          </a:solidFill>
                          <a:effectLst/>
                          <a:latin typeface="Calibri" panose="020F0502020204030204" pitchFamily="34" charset="0"/>
                          <a:ea typeface="+mn-ea"/>
                          <a:cs typeface="+mn-cs"/>
                        </a:rPr>
                        <a:t>ITWS </a:t>
                      </a:r>
                      <a:r>
                        <a:rPr lang="en-US" sz="1400" b="0" i="0" u="none" strike="noStrike" kern="1200" dirty="0">
                          <a:solidFill>
                            <a:schemeClr val="tx2">
                              <a:lumMod val="75000"/>
                            </a:schemeClr>
                          </a:solidFill>
                          <a:effectLst/>
                          <a:latin typeface="Calibri" panose="020F0502020204030204" pitchFamily="34" charset="0"/>
                          <a:ea typeface="+mn-ea"/>
                          <a:cs typeface="+mn-cs"/>
                        </a:rPr>
                        <a:t>/ all products</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255266">
                <a:tc>
                  <a:txBody>
                    <a:bodyPr/>
                    <a:lstStyle/>
                    <a:p>
                      <a:pPr marL="0" algn="l" defTabSz="914400" rtl="0" eaLnBrk="1" fontAlgn="ctr" latinLnBrk="0" hangingPunct="1"/>
                      <a:r>
                        <a:rPr lang="en-US" sz="1400" b="1" i="0" u="none" strike="noStrike" kern="1200" dirty="0">
                          <a:solidFill>
                            <a:schemeClr val="tx2">
                              <a:lumMod val="75000"/>
                            </a:schemeClr>
                          </a:solidFill>
                          <a:effectLst/>
                          <a:latin typeface="Calibri" panose="020F0502020204030204" pitchFamily="34" charset="0"/>
                          <a:ea typeface="+mn-ea"/>
                          <a:cs typeface="+mn-cs"/>
                        </a:rPr>
                        <a:t>OASIS</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algn="l" defTabSz="914400" rtl="0" eaLnBrk="1" fontAlgn="ctr" latinLnBrk="0" hangingPunct="1"/>
                      <a:r>
                        <a:rPr lang="en-US" sz="1400" b="0" i="0" u="none" strike="noStrike" kern="1200" dirty="0">
                          <a:solidFill>
                            <a:schemeClr val="tx2">
                              <a:lumMod val="75000"/>
                            </a:schemeClr>
                          </a:solidFill>
                          <a:effectLst/>
                          <a:latin typeface="Calibri" panose="020F0502020204030204" pitchFamily="34" charset="0"/>
                          <a:ea typeface="+mn-ea"/>
                          <a:cs typeface="+mn-cs"/>
                        </a:rPr>
                        <a:t>HWDS / all products</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algn="l" defTabSz="914400" rtl="0" eaLnBrk="1" fontAlgn="ctr" latinLnBrk="0" hangingPunct="1"/>
                      <a:r>
                        <a:rPr lang="en-US" sz="1400" b="1" i="0" u="none" strike="noStrike" kern="1200" dirty="0">
                          <a:solidFill>
                            <a:srgbClr val="000000"/>
                          </a:solidFill>
                          <a:effectLst/>
                          <a:latin typeface="Calibri" panose="020F0502020204030204" pitchFamily="34" charset="0"/>
                          <a:ea typeface="+mn-ea"/>
                          <a:cs typeface="+mn-cs"/>
                        </a:rPr>
                        <a:t> </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algn="l" defTabSz="914400" rtl="0" eaLnBrk="1" fontAlgn="ctr" latinLnBrk="0" hangingPunct="1"/>
                      <a:r>
                        <a:rPr lang="en-US" sz="1400" b="1" i="0" u="none" strike="noStrike" kern="1200" dirty="0" err="1">
                          <a:solidFill>
                            <a:schemeClr val="tx2">
                              <a:lumMod val="75000"/>
                            </a:schemeClr>
                          </a:solidFill>
                          <a:effectLst/>
                          <a:latin typeface="Calibri" panose="020F0502020204030204" pitchFamily="34" charset="0"/>
                          <a:ea typeface="+mn-ea"/>
                          <a:cs typeface="+mn-cs"/>
                        </a:rPr>
                        <a:t>Sensis</a:t>
                      </a:r>
                      <a:endParaRPr lang="en-US" sz="1400" b="1" i="0" u="none" strike="noStrike" kern="1200" dirty="0">
                        <a:solidFill>
                          <a:schemeClr val="tx2">
                            <a:lumMod val="75000"/>
                          </a:schemeClr>
                        </a:solidFill>
                        <a:effectLst/>
                        <a:latin typeface="Calibri" panose="020F0502020204030204" pitchFamily="34" charset="0"/>
                        <a:ea typeface="+mn-ea"/>
                        <a:cs typeface="+mn-cs"/>
                      </a:endParaRP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algn="l" defTabSz="914400" rtl="0" eaLnBrk="1" fontAlgn="ctr" latinLnBrk="0" hangingPunct="1"/>
                      <a:r>
                        <a:rPr lang="en-US" sz="1400" b="0" i="0" u="none" strike="noStrike" kern="1200" dirty="0">
                          <a:solidFill>
                            <a:schemeClr val="tx2">
                              <a:lumMod val="75000"/>
                            </a:schemeClr>
                          </a:solidFill>
                          <a:effectLst/>
                          <a:latin typeface="Calibri" panose="020F0502020204030204" pitchFamily="34" charset="0"/>
                          <a:ea typeface="+mn-ea"/>
                          <a:cs typeface="+mn-cs"/>
                        </a:rPr>
                        <a:t>ASDE-X / ATL, JFK </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255266">
                <a:tc>
                  <a:txBody>
                    <a:bodyPr/>
                    <a:lstStyle/>
                    <a:p>
                      <a:pPr marL="0" algn="l" defTabSz="914400" rtl="0" eaLnBrk="1" fontAlgn="ctr" latinLnBrk="0" hangingPunct="1"/>
                      <a:r>
                        <a:rPr lang="en-US" sz="1400" b="1" i="0" u="none" strike="noStrike" kern="1200" dirty="0">
                          <a:solidFill>
                            <a:schemeClr val="tx2">
                              <a:lumMod val="75000"/>
                            </a:schemeClr>
                          </a:solidFill>
                          <a:effectLst/>
                          <a:latin typeface="Calibri" panose="020F0502020204030204" pitchFamily="34" charset="0"/>
                          <a:ea typeface="+mn-ea"/>
                          <a:cs typeface="+mn-cs"/>
                        </a:rPr>
                        <a:t>WARP</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algn="l" defTabSz="914400" rtl="0" eaLnBrk="1" fontAlgn="ctr" latinLnBrk="0" hangingPunct="1"/>
                      <a:r>
                        <a:rPr lang="en-US" sz="1400" b="0" i="0" u="none" strike="noStrike" kern="1200" dirty="0">
                          <a:solidFill>
                            <a:schemeClr val="tx2">
                              <a:lumMod val="75000"/>
                            </a:schemeClr>
                          </a:solidFill>
                          <a:effectLst/>
                          <a:latin typeface="Calibri" panose="020F0502020204030204" pitchFamily="34" charset="0"/>
                          <a:ea typeface="+mn-ea"/>
                          <a:cs typeface="+mn-cs"/>
                        </a:rPr>
                        <a:t>Enhanced WINS</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algn="l" defTabSz="914400" rtl="0" eaLnBrk="1" fontAlgn="ctr" latinLnBrk="0" hangingPunct="1"/>
                      <a:r>
                        <a:rPr lang="en-US" sz="1400" b="1" i="0" u="none" strike="noStrike" kern="1200" dirty="0">
                          <a:solidFill>
                            <a:srgbClr val="000000"/>
                          </a:solidFill>
                          <a:effectLst/>
                          <a:latin typeface="Calibri" panose="020F0502020204030204" pitchFamily="34" charset="0"/>
                          <a:ea typeface="+mn-ea"/>
                          <a:cs typeface="+mn-cs"/>
                        </a:rPr>
                        <a:t> </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algn="l" defTabSz="914400" rtl="0" eaLnBrk="1" fontAlgn="ctr" latinLnBrk="0" hangingPunct="1"/>
                      <a:r>
                        <a:rPr lang="en-US" sz="1400" b="1" i="0" u="none" strike="noStrike" kern="1200" dirty="0">
                          <a:solidFill>
                            <a:schemeClr val="tx2">
                              <a:lumMod val="75000"/>
                            </a:schemeClr>
                          </a:solidFill>
                          <a:effectLst/>
                          <a:latin typeface="Calibri" panose="020F0502020204030204" pitchFamily="34" charset="0"/>
                          <a:ea typeface="+mn-ea"/>
                          <a:cs typeface="+mn-cs"/>
                        </a:rPr>
                        <a:t>Veracity</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algn="l" defTabSz="914400" rtl="0" eaLnBrk="1" fontAlgn="ctr" latinLnBrk="0" hangingPunct="1"/>
                      <a:r>
                        <a:rPr lang="en-US" sz="1400" b="0" i="0" u="none" strike="noStrike" kern="1200" dirty="0">
                          <a:solidFill>
                            <a:schemeClr val="tx2">
                              <a:lumMod val="75000"/>
                            </a:schemeClr>
                          </a:solidFill>
                          <a:effectLst/>
                          <a:latin typeface="Calibri" panose="020F0502020204030204" pitchFamily="34" charset="0"/>
                          <a:ea typeface="+mn-ea"/>
                          <a:cs typeface="+mn-cs"/>
                        </a:rPr>
                        <a:t>ASDE-X / LGA</a:t>
                      </a: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bl>
          </a:graphicData>
        </a:graphic>
      </p:graphicFrame>
      <p:sp>
        <p:nvSpPr>
          <p:cNvPr id="5" name="Slide Number Placeholder 1"/>
          <p:cNvSpPr txBox="1">
            <a:spLocks/>
          </p:cNvSpPr>
          <p:nvPr/>
        </p:nvSpPr>
        <p:spPr>
          <a:xfrm>
            <a:off x="35052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1200" smtClean="0"/>
              <a:pPr/>
              <a:t>27</a:t>
            </a:fld>
            <a:endParaRPr lang="en-US" sz="1200" dirty="0"/>
          </a:p>
        </p:txBody>
      </p:sp>
    </p:spTree>
    <p:extLst>
      <p:ext uri="{BB962C8B-B14F-4D97-AF65-F5344CB8AC3E}">
        <p14:creationId xmlns:p14="http://schemas.microsoft.com/office/powerpoint/2010/main" val="17003897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z="3400" smtClean="0"/>
              <a:t>How to become a user of SWIM services</a:t>
            </a:r>
          </a:p>
        </p:txBody>
      </p:sp>
      <p:sp>
        <p:nvSpPr>
          <p:cNvPr id="21507" name="Content Placeholder 2"/>
          <p:cNvSpPr>
            <a:spLocks noGrp="1"/>
          </p:cNvSpPr>
          <p:nvPr>
            <p:ph idx="1"/>
          </p:nvPr>
        </p:nvSpPr>
        <p:spPr>
          <a:xfrm>
            <a:off x="457200" y="1295400"/>
            <a:ext cx="8229600" cy="4525963"/>
          </a:xfrm>
        </p:spPr>
        <p:txBody>
          <a:bodyPr>
            <a:normAutofit fontScale="92500"/>
          </a:bodyPr>
          <a:lstStyle/>
          <a:p>
            <a:pPr eaLnBrk="1" hangingPunct="1"/>
            <a:r>
              <a:rPr lang="en-US" sz="2400" dirty="0" smtClean="0"/>
              <a:t>Getting started…</a:t>
            </a:r>
            <a:endParaRPr lang="en-US" sz="2000" dirty="0" smtClean="0"/>
          </a:p>
          <a:p>
            <a:pPr lvl="1" eaLnBrk="1" hangingPunct="1"/>
            <a:r>
              <a:rPr lang="en-US" sz="2000" dirty="0" smtClean="0"/>
              <a:t>Email your request to: </a:t>
            </a:r>
            <a:br>
              <a:rPr lang="en-US" sz="2000" dirty="0" smtClean="0"/>
            </a:br>
            <a:r>
              <a:rPr lang="en-US" altLang="en-US" u="sng" dirty="0" smtClean="0">
                <a:hlinkClick r:id="rId3"/>
              </a:rPr>
              <a:t>9-AJM-312-EnterpriseEngineeringServices@faa.gov</a:t>
            </a:r>
            <a:r>
              <a:rPr lang="en-US" altLang="en-US" dirty="0" smtClean="0"/>
              <a:t> </a:t>
            </a:r>
            <a:endParaRPr lang="en-US" sz="2000" dirty="0" smtClean="0"/>
          </a:p>
          <a:p>
            <a:pPr lvl="1" eaLnBrk="1" hangingPunct="1"/>
            <a:r>
              <a:rPr lang="en-US" sz="1600" dirty="0" smtClean="0"/>
              <a:t>Contact Andy </a:t>
            </a:r>
            <a:r>
              <a:rPr lang="en-US" sz="1600" dirty="0" err="1" smtClean="0"/>
              <a:t>Isaksen</a:t>
            </a:r>
            <a:r>
              <a:rPr lang="en-US" sz="1600" dirty="0" smtClean="0"/>
              <a:t>, FAA Manager</a:t>
            </a:r>
          </a:p>
          <a:p>
            <a:pPr lvl="2" eaLnBrk="1" hangingPunct="1"/>
            <a:r>
              <a:rPr lang="en-US" sz="1400" dirty="0" smtClean="0"/>
              <a:t>Enterprise Infrastructure Services Team, AJM-312</a:t>
            </a:r>
          </a:p>
          <a:p>
            <a:pPr lvl="2" eaLnBrk="1" hangingPunct="1"/>
            <a:r>
              <a:rPr lang="en-US" sz="1400" dirty="0" smtClean="0"/>
              <a:t>Phone:  609-485-4296 (desk), e-mail:  </a:t>
            </a:r>
            <a:r>
              <a:rPr lang="en-US" sz="1400" dirty="0" smtClean="0">
                <a:hlinkClick r:id="rId4"/>
              </a:rPr>
              <a:t>Andy.Isaksen@faa.gov</a:t>
            </a:r>
            <a:endParaRPr lang="en-US" sz="1400" dirty="0" smtClean="0">
              <a:sym typeface="Wingdings" charset="2"/>
            </a:endParaRPr>
          </a:p>
          <a:p>
            <a:pPr eaLnBrk="1" hangingPunct="1"/>
            <a:r>
              <a:rPr lang="en-US" sz="2400" dirty="0"/>
              <a:t>Two things are needed:</a:t>
            </a:r>
          </a:p>
          <a:p>
            <a:pPr marL="800100" lvl="1" indent="-342900" eaLnBrk="1" hangingPunct="1">
              <a:buFont typeface="+mj-lt"/>
              <a:buAutoNum type="arabicPeriod"/>
            </a:pPr>
            <a:r>
              <a:rPr lang="en-US" sz="1800" dirty="0"/>
              <a:t>Establishing an IP service connection to an FAA network security gateway; and</a:t>
            </a:r>
          </a:p>
          <a:p>
            <a:pPr marL="800100" lvl="1" indent="-342900" eaLnBrk="1" hangingPunct="1">
              <a:buFont typeface="+mj-lt"/>
              <a:buAutoNum type="arabicPeriod"/>
            </a:pPr>
            <a:r>
              <a:rPr lang="en-US" sz="1800" dirty="0"/>
              <a:t>Ensuring your application follows the FAA’s governance policies and standards for producing/consuming SWIM data </a:t>
            </a:r>
            <a:r>
              <a:rPr lang="en-US" sz="1800" dirty="0" smtClean="0"/>
              <a:t>products</a:t>
            </a:r>
          </a:p>
          <a:p>
            <a:pPr marL="457200" lvl="1" indent="0">
              <a:buNone/>
            </a:pPr>
            <a:endParaRPr lang="en-US" sz="1400" dirty="0" smtClean="0"/>
          </a:p>
          <a:p>
            <a:pPr marL="457200" lvl="1" indent="0">
              <a:buNone/>
            </a:pPr>
            <a:r>
              <a:rPr lang="en-US" sz="2400" dirty="0" smtClean="0"/>
              <a:t>Take </a:t>
            </a:r>
            <a:r>
              <a:rPr lang="en-US" sz="2400" dirty="0"/>
              <a:t>advantage of FAA-published user documentation</a:t>
            </a:r>
          </a:p>
          <a:p>
            <a:pPr lvl="2" eaLnBrk="1" hangingPunct="1"/>
            <a:r>
              <a:rPr lang="en-US" dirty="0"/>
              <a:t>Listed on the next slide </a:t>
            </a:r>
            <a:r>
              <a:rPr lang="en-US" dirty="0">
                <a:sym typeface="Wingdings" charset="2"/>
              </a:rPr>
              <a:t> </a:t>
            </a:r>
            <a:endParaRPr lang="en-US" dirty="0" smtClean="0"/>
          </a:p>
        </p:txBody>
      </p:sp>
      <p:sp>
        <p:nvSpPr>
          <p:cNvPr id="4" name="Slide Number Placeholder 1"/>
          <p:cNvSpPr txBox="1">
            <a:spLocks/>
          </p:cNvSpPr>
          <p:nvPr/>
        </p:nvSpPr>
        <p:spPr>
          <a:xfrm>
            <a:off x="35052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1200" smtClean="0"/>
              <a:pPr/>
              <a:t>28</a:t>
            </a:fld>
            <a:endParaRPr lang="en-US" sz="1200" dirty="0"/>
          </a:p>
        </p:txBody>
      </p:sp>
    </p:spTree>
    <p:extLst>
      <p:ext uri="{BB962C8B-B14F-4D97-AF65-F5344CB8AC3E}">
        <p14:creationId xmlns:p14="http://schemas.microsoft.com/office/powerpoint/2010/main" val="28258672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en-US" sz="3600" smtClean="0"/>
              <a:t>FAA Documents Available to SWIM Consumers*</a:t>
            </a:r>
          </a:p>
        </p:txBody>
      </p:sp>
      <p:sp>
        <p:nvSpPr>
          <p:cNvPr id="22531" name="Content Placeholder 2"/>
          <p:cNvSpPr>
            <a:spLocks noGrp="1"/>
          </p:cNvSpPr>
          <p:nvPr>
            <p:ph idx="1"/>
          </p:nvPr>
        </p:nvSpPr>
        <p:spPr>
          <a:xfrm>
            <a:off x="457200" y="1600201"/>
            <a:ext cx="8229600" cy="1981200"/>
          </a:xfrm>
        </p:spPr>
        <p:txBody>
          <a:bodyPr/>
          <a:lstStyle/>
          <a:p>
            <a:r>
              <a:rPr lang="en-US" b="0" dirty="0" smtClean="0"/>
              <a:t>FTI OPIP User Guide </a:t>
            </a:r>
            <a:r>
              <a:rPr lang="en-US" sz="2400" b="0" dirty="0" smtClean="0"/>
              <a:t>(for External Connections)</a:t>
            </a:r>
          </a:p>
          <a:p>
            <a:r>
              <a:rPr lang="en-US" b="0" dirty="0" smtClean="0"/>
              <a:t>SWIM User Guide</a:t>
            </a:r>
          </a:p>
          <a:p>
            <a:r>
              <a:rPr lang="en-US" b="0" dirty="0" smtClean="0"/>
              <a:t>SWIM Jump-start Kit</a:t>
            </a:r>
          </a:p>
          <a:p>
            <a:endParaRPr lang="en-US" dirty="0" smtClean="0"/>
          </a:p>
        </p:txBody>
      </p:sp>
      <p:sp>
        <p:nvSpPr>
          <p:cNvPr id="22532" name="TextBox 4"/>
          <p:cNvSpPr txBox="1">
            <a:spLocks noChangeArrowheads="1"/>
          </p:cNvSpPr>
          <p:nvPr/>
        </p:nvSpPr>
        <p:spPr bwMode="auto">
          <a:xfrm>
            <a:off x="528917" y="3696260"/>
            <a:ext cx="7987553"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buNone/>
            </a:pPr>
            <a:r>
              <a:rPr lang="en-US" sz="1800" dirty="0" smtClean="0">
                <a:latin typeface="+mn-lt"/>
              </a:rPr>
              <a:t>*Available on: </a:t>
            </a:r>
          </a:p>
          <a:p>
            <a:pPr algn="ctr" eaLnBrk="1" hangingPunct="1">
              <a:spcBef>
                <a:spcPts val="0"/>
              </a:spcBef>
              <a:buNone/>
            </a:pPr>
            <a:r>
              <a:rPr lang="en-US" sz="4000" dirty="0" smtClean="0">
                <a:latin typeface="+mn-lt"/>
              </a:rPr>
              <a:t>www.faa.gov/NextGen/SWIM</a:t>
            </a:r>
            <a:endParaRPr lang="en-US" sz="4000" dirty="0">
              <a:latin typeface="+mn-lt"/>
            </a:endParaRPr>
          </a:p>
        </p:txBody>
      </p:sp>
      <p:sp>
        <p:nvSpPr>
          <p:cNvPr id="5" name="Slide Number Placeholder 1"/>
          <p:cNvSpPr txBox="1">
            <a:spLocks/>
          </p:cNvSpPr>
          <p:nvPr/>
        </p:nvSpPr>
        <p:spPr>
          <a:xfrm>
            <a:off x="35052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1200" smtClean="0"/>
              <a:pPr/>
              <a:t>29</a:t>
            </a:fld>
            <a:endParaRPr lang="en-US" sz="1200" dirty="0"/>
          </a:p>
        </p:txBody>
      </p:sp>
    </p:spTree>
    <p:extLst>
      <p:ext uri="{BB962C8B-B14F-4D97-AF65-F5344CB8AC3E}">
        <p14:creationId xmlns:p14="http://schemas.microsoft.com/office/powerpoint/2010/main" val="970366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46405"/>
          <a:stretch/>
        </p:blipFill>
        <p:spPr>
          <a:xfrm>
            <a:off x="869577" y="0"/>
            <a:ext cx="7360355" cy="6096000"/>
          </a:xfrm>
          <a:prstGeom prst="rect">
            <a:avLst/>
          </a:prstGeom>
        </p:spPr>
      </p:pic>
      <p:sp>
        <p:nvSpPr>
          <p:cNvPr id="3" name="Slide Number Placeholder 1"/>
          <p:cNvSpPr txBox="1">
            <a:spLocks/>
          </p:cNvSpPr>
          <p:nvPr/>
        </p:nvSpPr>
        <p:spPr>
          <a:xfrm>
            <a:off x="35052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1200" smtClean="0"/>
              <a:pPr/>
              <a:t>3</a:t>
            </a:fld>
            <a:endParaRPr lang="en-US" sz="1200" dirty="0"/>
          </a:p>
        </p:txBody>
      </p:sp>
    </p:spTree>
    <p:extLst>
      <p:ext uri="{BB962C8B-B14F-4D97-AF65-F5344CB8AC3E}">
        <p14:creationId xmlns:p14="http://schemas.microsoft.com/office/powerpoint/2010/main" val="23609724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4572000" cy="584775"/>
          </a:xfrm>
          <a:prstGeom prst="rect">
            <a:avLst/>
          </a:prstGeom>
        </p:spPr>
        <p:txBody>
          <a:bodyPr>
            <a:spAutoFit/>
          </a:bodyPr>
          <a:lstStyle/>
          <a:p>
            <a:r>
              <a:rPr lang="en-US" sz="3200" dirty="0" smtClean="0">
                <a:solidFill>
                  <a:schemeClr val="tx2">
                    <a:lumMod val="75000"/>
                  </a:schemeClr>
                </a:solidFill>
              </a:rPr>
              <a:t>Questions</a:t>
            </a:r>
            <a:endParaRPr lang="en-US" sz="3200" dirty="0">
              <a:solidFill>
                <a:schemeClr val="tx2">
                  <a:lumMod val="75000"/>
                </a:schemeClr>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951164"/>
            <a:ext cx="7924800" cy="535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p:cNvSpPr txBox="1">
            <a:spLocks/>
          </p:cNvSpPr>
          <p:nvPr/>
        </p:nvSpPr>
        <p:spPr>
          <a:xfrm>
            <a:off x="35052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1200" smtClean="0"/>
              <a:pPr/>
              <a:t>30</a:t>
            </a:fld>
            <a:endParaRPr lang="en-US" sz="1200" dirty="0"/>
          </a:p>
        </p:txBody>
      </p:sp>
    </p:spTree>
    <p:extLst>
      <p:ext uri="{BB962C8B-B14F-4D97-AF65-F5344CB8AC3E}">
        <p14:creationId xmlns:p14="http://schemas.microsoft.com/office/powerpoint/2010/main" val="9757136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4572000" cy="584775"/>
          </a:xfrm>
          <a:prstGeom prst="rect">
            <a:avLst/>
          </a:prstGeom>
        </p:spPr>
        <p:txBody>
          <a:bodyPr>
            <a:spAutoFit/>
          </a:bodyPr>
          <a:lstStyle/>
          <a:p>
            <a:r>
              <a:rPr lang="en-US" sz="3200" dirty="0" smtClean="0">
                <a:solidFill>
                  <a:schemeClr val="tx2">
                    <a:lumMod val="75000"/>
                  </a:schemeClr>
                </a:solidFill>
              </a:rPr>
              <a:t>Contact Information</a:t>
            </a:r>
            <a:endParaRPr lang="en-US" sz="3200" dirty="0">
              <a:solidFill>
                <a:schemeClr val="tx2">
                  <a:lumMod val="75000"/>
                </a:schemeClr>
              </a:solidFill>
            </a:endParaRPr>
          </a:p>
        </p:txBody>
      </p:sp>
      <p:sp>
        <p:nvSpPr>
          <p:cNvPr id="7" name="Slide Number Placeholder 1"/>
          <p:cNvSpPr txBox="1">
            <a:spLocks/>
          </p:cNvSpPr>
          <p:nvPr/>
        </p:nvSpPr>
        <p:spPr>
          <a:xfrm>
            <a:off x="35052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1200" smtClean="0"/>
              <a:pPr/>
              <a:t>31</a:t>
            </a:fld>
            <a:endParaRPr lang="en-US" sz="1200" dirty="0"/>
          </a:p>
        </p:txBody>
      </p:sp>
      <p:sp>
        <p:nvSpPr>
          <p:cNvPr id="5" name="Rectangle 9"/>
          <p:cNvSpPr txBox="1">
            <a:spLocks noChangeArrowheads="1"/>
          </p:cNvSpPr>
          <p:nvPr/>
        </p:nvSpPr>
        <p:spPr>
          <a:xfrm>
            <a:off x="457200" y="1143000"/>
            <a:ext cx="8229600" cy="4914900"/>
          </a:xfrm>
          <a:prstGeom prst="rect">
            <a:avLst/>
          </a:prstGeom>
          <a:ln>
            <a:noFill/>
          </a:ln>
        </p:spPr>
        <p:txBody>
          <a:bodyPr vert="horz" lIns="88896" tIns="50798" rIns="88896" bIns="50798"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2813">
              <a:spcBef>
                <a:spcPts val="425"/>
              </a:spcBef>
              <a:buClr>
                <a:srgbClr val="000000"/>
              </a:buClr>
              <a:buFont typeface="Arial" pitchFamily="34" charset="0"/>
              <a:buNone/>
              <a:defRPr/>
            </a:pPr>
            <a:r>
              <a:rPr lang="en-US" sz="2400" dirty="0" smtClean="0">
                <a:cs typeface="Arial" pitchFamily="34" charset="0"/>
                <a:sym typeface="Arial" pitchFamily="34" charset="0"/>
              </a:rPr>
              <a:t>Jim Robb, SWIM Program Manager </a:t>
            </a:r>
          </a:p>
          <a:p>
            <a:pPr marL="0" indent="0" defTabSz="912813">
              <a:spcBef>
                <a:spcPts val="425"/>
              </a:spcBef>
              <a:buClr>
                <a:srgbClr val="000000"/>
              </a:buClr>
              <a:buFont typeface="Arial" pitchFamily="34" charset="0"/>
              <a:buNone/>
              <a:defRPr/>
            </a:pPr>
            <a:r>
              <a:rPr lang="en-US" sz="2400" dirty="0" smtClean="0">
                <a:cs typeface="Arial" pitchFamily="34" charset="0"/>
                <a:sym typeface="Arial" pitchFamily="34" charset="0"/>
              </a:rPr>
              <a:t>	email: </a:t>
            </a:r>
            <a:r>
              <a:rPr lang="en-US" sz="2400" dirty="0" smtClean="0">
                <a:cs typeface="Arial" pitchFamily="34" charset="0"/>
                <a:sym typeface="Arial" pitchFamily="34" charset="0"/>
                <a:hlinkClick r:id="rId2"/>
              </a:rPr>
              <a:t>jim.robb@faa.gov</a:t>
            </a:r>
            <a:endParaRPr lang="en-US" sz="2400" dirty="0" smtClean="0">
              <a:cs typeface="Arial" pitchFamily="34" charset="0"/>
              <a:sym typeface="Arial" pitchFamily="34" charset="0"/>
            </a:endParaRPr>
          </a:p>
          <a:p>
            <a:pPr marL="0" indent="0">
              <a:spcBef>
                <a:spcPts val="2400"/>
              </a:spcBef>
              <a:buFontTx/>
              <a:buNone/>
            </a:pPr>
            <a:r>
              <a:rPr lang="en-US" altLang="en-US" sz="2400" dirty="0" smtClean="0"/>
              <a:t>Linda Chen, SWIM Flight Data Publication Service Lead</a:t>
            </a:r>
          </a:p>
          <a:p>
            <a:pPr marL="0" indent="0">
              <a:buFontTx/>
              <a:buNone/>
            </a:pPr>
            <a:r>
              <a:rPr lang="en-US" altLang="en-US" sz="2400" dirty="0" smtClean="0"/>
              <a:t>	email: </a:t>
            </a:r>
            <a:r>
              <a:rPr lang="en-US" altLang="en-US" sz="2400" dirty="0" smtClean="0">
                <a:hlinkClick r:id="rId3"/>
              </a:rPr>
              <a:t>linda.chen@faa.gov</a:t>
            </a:r>
            <a:endParaRPr lang="en-US" altLang="en-US" sz="2400" dirty="0" smtClean="0"/>
          </a:p>
          <a:p>
            <a:pPr marL="0" indent="0" defTabSz="912813">
              <a:spcBef>
                <a:spcPts val="2400"/>
              </a:spcBef>
              <a:buClr>
                <a:srgbClr val="000000"/>
              </a:buClr>
              <a:buFont typeface="Arial" pitchFamily="34" charset="0"/>
              <a:buNone/>
              <a:defRPr/>
            </a:pPr>
            <a:r>
              <a:rPr lang="en-US" altLang="en-US" sz="2400" dirty="0" smtClean="0">
                <a:cs typeface="Arial" pitchFamily="34" charset="0"/>
              </a:rPr>
              <a:t>Jeri </a:t>
            </a:r>
            <a:r>
              <a:rPr lang="en-US" altLang="en-US" sz="2400" dirty="0" err="1" smtClean="0">
                <a:cs typeface="Arial" pitchFamily="34" charset="0"/>
              </a:rPr>
              <a:t>Groce</a:t>
            </a:r>
            <a:r>
              <a:rPr lang="en-US" altLang="en-US" sz="2400" dirty="0" smtClean="0">
                <a:cs typeface="Arial" pitchFamily="34" charset="0"/>
              </a:rPr>
              <a:t>, SWIM Terminal Data Distribution System Lead</a:t>
            </a:r>
          </a:p>
          <a:p>
            <a:pPr marL="457200" lvl="1" indent="0">
              <a:buFontTx/>
              <a:buNone/>
            </a:pPr>
            <a:r>
              <a:rPr lang="en-US" altLang="en-US" sz="2400" dirty="0" smtClean="0"/>
              <a:t>	email: </a:t>
            </a:r>
            <a:r>
              <a:rPr lang="en-US" altLang="en-US" sz="2400" dirty="0" smtClean="0">
                <a:hlinkClick r:id="rId4"/>
              </a:rPr>
              <a:t>jeri.groce@faa.gov</a:t>
            </a:r>
            <a:endParaRPr lang="en-US" altLang="en-US" sz="2400" dirty="0" smtClean="0"/>
          </a:p>
          <a:p>
            <a:pPr marL="6350" lvl="1" indent="0">
              <a:spcBef>
                <a:spcPts val="2400"/>
              </a:spcBef>
              <a:buFontTx/>
              <a:buNone/>
            </a:pPr>
            <a:r>
              <a:rPr lang="en-US" altLang="en-US" sz="2400" dirty="0" smtClean="0"/>
              <a:t>Andy </a:t>
            </a:r>
            <a:r>
              <a:rPr lang="en-US" altLang="en-US" sz="2400" dirty="0" err="1" smtClean="0"/>
              <a:t>Isaksen</a:t>
            </a:r>
            <a:r>
              <a:rPr lang="en-US" altLang="en-US" sz="2400" dirty="0" smtClean="0"/>
              <a:t>, Enterprise Engineering Lead</a:t>
            </a:r>
          </a:p>
          <a:p>
            <a:pPr marL="908050" lvl="1" indent="0">
              <a:buFontTx/>
              <a:buNone/>
            </a:pPr>
            <a:r>
              <a:rPr lang="en-US" altLang="en-US" sz="2400" dirty="0" smtClean="0"/>
              <a:t>email: </a:t>
            </a:r>
            <a:r>
              <a:rPr lang="en-US" altLang="en-US" sz="2400" dirty="0" smtClean="0">
                <a:solidFill>
                  <a:schemeClr val="accent5">
                    <a:lumMod val="50000"/>
                  </a:schemeClr>
                </a:solidFill>
                <a:hlinkClick r:id="rId5"/>
              </a:rPr>
              <a:t>andy.isaksen@faa.gov</a:t>
            </a:r>
            <a:endParaRPr lang="en-US" altLang="en-US" sz="2400" dirty="0" smtClean="0">
              <a:solidFill>
                <a:schemeClr val="accent5">
                  <a:lumMod val="50000"/>
                </a:schemeClr>
              </a:solidFill>
            </a:endParaRPr>
          </a:p>
          <a:p>
            <a:pPr marL="908050" lvl="1" indent="0">
              <a:buFontTx/>
              <a:buNone/>
            </a:pPr>
            <a:endParaRPr lang="en-US" altLang="en-US" dirty="0" smtClean="0">
              <a:solidFill>
                <a:schemeClr val="accent5">
                  <a:lumMod val="50000"/>
                </a:schemeClr>
              </a:solidFill>
            </a:endParaRPr>
          </a:p>
          <a:p>
            <a:pPr marL="0" indent="0" defTabSz="912813">
              <a:spcBef>
                <a:spcPts val="425"/>
              </a:spcBef>
              <a:buClr>
                <a:srgbClr val="000000"/>
              </a:buClr>
              <a:buFont typeface="Arial" pitchFamily="34" charset="0"/>
              <a:buNone/>
              <a:defRPr/>
            </a:pPr>
            <a:endParaRPr lang="en-US" sz="2400" dirty="0" smtClean="0">
              <a:cs typeface="Arial" pitchFamily="34" charset="0"/>
              <a:sym typeface="Arial" pitchFamily="34" charset="0"/>
            </a:endParaRPr>
          </a:p>
          <a:p>
            <a:pPr marL="409575" lvl="1" indent="-168275" defTabSz="912813">
              <a:spcBef>
                <a:spcPts val="350"/>
              </a:spcBef>
              <a:buFontTx/>
              <a:buNone/>
              <a:defRPr/>
            </a:pPr>
            <a:endParaRPr lang="en-US" sz="800" dirty="0" smtClean="0">
              <a:cs typeface="Arial" pitchFamily="34" charset="0"/>
              <a:sym typeface="Arial" pitchFamily="34" charset="0"/>
            </a:endParaRPr>
          </a:p>
        </p:txBody>
      </p:sp>
    </p:spTree>
    <p:extLst>
      <p:ext uri="{BB962C8B-B14F-4D97-AF65-F5344CB8AC3E}">
        <p14:creationId xmlns:p14="http://schemas.microsoft.com/office/powerpoint/2010/main" val="4662518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192" y="228600"/>
            <a:ext cx="8229600" cy="563562"/>
          </a:xfrm>
        </p:spPr>
        <p:txBody>
          <a:bodyPr>
            <a:normAutofit fontScale="90000"/>
          </a:bodyPr>
          <a:lstStyle/>
          <a:p>
            <a:r>
              <a:rPr lang="en-US" dirty="0" smtClean="0"/>
              <a:t>SWIM Related Acronyms</a:t>
            </a:r>
            <a:endParaRPr lang="en-US" dirty="0"/>
          </a:p>
        </p:txBody>
      </p:sp>
      <p:sp>
        <p:nvSpPr>
          <p:cNvPr id="3" name="TextBox 2"/>
          <p:cNvSpPr txBox="1"/>
          <p:nvPr/>
        </p:nvSpPr>
        <p:spPr>
          <a:xfrm>
            <a:off x="304800" y="869752"/>
            <a:ext cx="4191578" cy="5132174"/>
          </a:xfrm>
          <a:prstGeom prst="rect">
            <a:avLst/>
          </a:prstGeom>
          <a:noFill/>
        </p:spPr>
        <p:txBody>
          <a:bodyPr wrap="square" rtlCol="0">
            <a:spAutoFit/>
          </a:bodyPr>
          <a:lstStyle/>
          <a:p>
            <a:pPr>
              <a:spcAft>
                <a:spcPts val="300"/>
              </a:spcAft>
              <a:buNone/>
            </a:pPr>
            <a:r>
              <a:rPr lang="en-US" sz="1400" dirty="0"/>
              <a:t>ABRR: Airborne Reroute</a:t>
            </a:r>
          </a:p>
          <a:p>
            <a:pPr>
              <a:spcAft>
                <a:spcPts val="300"/>
              </a:spcAft>
              <a:buNone/>
            </a:pPr>
            <a:r>
              <a:rPr lang="en-US" altLang="en-US" sz="1400" dirty="0" smtClean="0"/>
              <a:t>ADS-B: Automatic </a:t>
            </a:r>
            <a:r>
              <a:rPr lang="en-US" altLang="en-US" sz="1400" dirty="0"/>
              <a:t>Dependent Surveillance-Broadcast</a:t>
            </a:r>
          </a:p>
          <a:p>
            <a:pPr>
              <a:spcAft>
                <a:spcPts val="300"/>
              </a:spcAft>
              <a:buNone/>
            </a:pPr>
            <a:r>
              <a:rPr lang="en-US" altLang="en-US" sz="1400" dirty="0" smtClean="0"/>
              <a:t>AFP</a:t>
            </a:r>
            <a:r>
              <a:rPr lang="en-US" altLang="en-US" sz="1400" dirty="0"/>
              <a:t>: Airspace Flow Program </a:t>
            </a:r>
          </a:p>
          <a:p>
            <a:pPr>
              <a:spcAft>
                <a:spcPts val="300"/>
              </a:spcAft>
              <a:buNone/>
            </a:pPr>
            <a:r>
              <a:rPr lang="en-US" sz="1400" dirty="0"/>
              <a:t>AIM: Aeronautical Information Management</a:t>
            </a:r>
          </a:p>
          <a:p>
            <a:pPr>
              <a:spcAft>
                <a:spcPts val="300"/>
              </a:spcAft>
              <a:buNone/>
            </a:pPr>
            <a:r>
              <a:rPr lang="en-US" sz="1400" dirty="0"/>
              <a:t>AIRMET: Airmen's Meteorological Information </a:t>
            </a:r>
          </a:p>
          <a:p>
            <a:pPr>
              <a:spcAft>
                <a:spcPts val="300"/>
              </a:spcAft>
              <a:buNone/>
            </a:pPr>
            <a:r>
              <a:rPr lang="fr-FR" sz="1400" dirty="0"/>
              <a:t>AIXM: </a:t>
            </a:r>
            <a:r>
              <a:rPr lang="fr-FR" sz="1400" dirty="0" smtClean="0"/>
              <a:t>Aeronautical </a:t>
            </a:r>
            <a:r>
              <a:rPr lang="fr-FR" sz="1400" dirty="0"/>
              <a:t>Information Exchange Model </a:t>
            </a:r>
          </a:p>
          <a:p>
            <a:pPr>
              <a:spcAft>
                <a:spcPts val="300"/>
              </a:spcAft>
              <a:buNone/>
            </a:pPr>
            <a:r>
              <a:rPr lang="en-US" sz="1400" dirty="0"/>
              <a:t>ANSP: Air </a:t>
            </a:r>
            <a:r>
              <a:rPr lang="en-US" sz="1400" dirty="0" smtClean="0"/>
              <a:t>Navigation </a:t>
            </a:r>
            <a:r>
              <a:rPr lang="en-US" sz="1400" dirty="0"/>
              <a:t>Service Provider</a:t>
            </a:r>
            <a:endParaRPr lang="en-US" sz="1400" dirty="0" smtClean="0"/>
          </a:p>
          <a:p>
            <a:pPr>
              <a:spcAft>
                <a:spcPts val="300"/>
              </a:spcAft>
              <a:buNone/>
            </a:pPr>
            <a:r>
              <a:rPr lang="en-US" sz="1400" dirty="0" smtClean="0"/>
              <a:t>AP</a:t>
            </a:r>
            <a:r>
              <a:rPr lang="en-US" sz="1400" dirty="0"/>
              <a:t>: Anomalous Propagation </a:t>
            </a:r>
          </a:p>
          <a:p>
            <a:pPr>
              <a:spcAft>
                <a:spcPts val="300"/>
              </a:spcAft>
              <a:buNone/>
            </a:pPr>
            <a:r>
              <a:rPr lang="en-US" sz="1400" dirty="0"/>
              <a:t>ARTCC</a:t>
            </a:r>
            <a:r>
              <a:rPr lang="en-US" sz="1400" dirty="0" smtClean="0"/>
              <a:t>: Air </a:t>
            </a:r>
            <a:r>
              <a:rPr lang="en-US" sz="1400" dirty="0"/>
              <a:t>Route Traffic Control Centers  </a:t>
            </a:r>
          </a:p>
          <a:p>
            <a:pPr>
              <a:spcAft>
                <a:spcPts val="300"/>
              </a:spcAft>
              <a:buNone/>
            </a:pPr>
            <a:r>
              <a:rPr lang="en-US" sz="1400" dirty="0" smtClean="0"/>
              <a:t>ARTS</a:t>
            </a:r>
            <a:r>
              <a:rPr lang="en-US" sz="1400" dirty="0"/>
              <a:t>: Automated Radar Terminal System </a:t>
            </a:r>
          </a:p>
          <a:p>
            <a:pPr>
              <a:spcAft>
                <a:spcPts val="300"/>
              </a:spcAft>
              <a:buNone/>
            </a:pPr>
            <a:r>
              <a:rPr lang="en-US" sz="1400" dirty="0"/>
              <a:t>ASDE-X: Airport Surface Detection Equipment-Model X </a:t>
            </a:r>
          </a:p>
          <a:p>
            <a:pPr>
              <a:spcAft>
                <a:spcPts val="300"/>
              </a:spcAft>
              <a:buNone/>
            </a:pPr>
            <a:r>
              <a:rPr lang="en-US" sz="1400" dirty="0"/>
              <a:t>ASDI: Aeronautical Situational Display to Industry </a:t>
            </a:r>
          </a:p>
          <a:p>
            <a:pPr>
              <a:spcAft>
                <a:spcPts val="300"/>
              </a:spcAft>
              <a:buNone/>
            </a:pPr>
            <a:r>
              <a:rPr lang="en-US" sz="1400" dirty="0"/>
              <a:t>ASSC: Airport Surface Surveillance Capability </a:t>
            </a:r>
          </a:p>
          <a:p>
            <a:pPr marL="0" indent="0">
              <a:spcAft>
                <a:spcPts val="300"/>
              </a:spcAft>
              <a:buNone/>
            </a:pPr>
            <a:r>
              <a:rPr lang="en-US" sz="1400" dirty="0"/>
              <a:t>ATIS: Automatic Terminal Information Service </a:t>
            </a:r>
          </a:p>
          <a:p>
            <a:pPr>
              <a:spcAft>
                <a:spcPts val="300"/>
              </a:spcAft>
              <a:buNone/>
            </a:pPr>
            <a:r>
              <a:rPr lang="en-US" sz="1400" dirty="0"/>
              <a:t>CCFP: Collaborative Convective Forecast Product </a:t>
            </a:r>
          </a:p>
          <a:p>
            <a:pPr>
              <a:spcAft>
                <a:spcPts val="300"/>
              </a:spcAft>
              <a:buNone/>
            </a:pPr>
            <a:r>
              <a:rPr lang="en-US" altLang="en-US" sz="1400" dirty="0"/>
              <a:t>CDDS: CIWS Data Distribution Service</a:t>
            </a:r>
          </a:p>
          <a:p>
            <a:pPr>
              <a:spcAft>
                <a:spcPts val="300"/>
              </a:spcAft>
              <a:buNone/>
            </a:pPr>
            <a:r>
              <a:rPr lang="en-US" sz="1400" dirty="0"/>
              <a:t>CIP: Current Icing Product </a:t>
            </a:r>
          </a:p>
          <a:p>
            <a:pPr>
              <a:spcAft>
                <a:spcPts val="300"/>
              </a:spcAft>
              <a:buNone/>
            </a:pPr>
            <a:r>
              <a:rPr lang="en-US" altLang="en-US" sz="1400" dirty="0"/>
              <a:t>CIWS: Corridor Integrated Weather System</a:t>
            </a:r>
          </a:p>
          <a:p>
            <a:pPr>
              <a:spcAft>
                <a:spcPts val="300"/>
              </a:spcAft>
              <a:buNone/>
            </a:pPr>
            <a:r>
              <a:rPr lang="en-US" sz="1400" dirty="0"/>
              <a:t>CMS: Common Message Set </a:t>
            </a:r>
            <a:endParaRPr lang="en-US" sz="1400" dirty="0" smtClean="0"/>
          </a:p>
          <a:p>
            <a:pPr>
              <a:spcAft>
                <a:spcPts val="300"/>
              </a:spcAft>
              <a:buNone/>
            </a:pPr>
            <a:r>
              <a:rPr lang="en-US" sz="1400" dirty="0"/>
              <a:t>CSS-</a:t>
            </a:r>
            <a:r>
              <a:rPr lang="en-US" sz="1400" dirty="0" err="1"/>
              <a:t>Wx</a:t>
            </a:r>
            <a:r>
              <a:rPr lang="en-US" sz="1400" dirty="0"/>
              <a:t>: Common Support Services – Weather </a:t>
            </a:r>
          </a:p>
        </p:txBody>
      </p:sp>
      <p:sp>
        <p:nvSpPr>
          <p:cNvPr id="4" name="TextBox 3"/>
          <p:cNvSpPr txBox="1"/>
          <p:nvPr/>
        </p:nvSpPr>
        <p:spPr>
          <a:xfrm>
            <a:off x="4446992" y="869752"/>
            <a:ext cx="4925608" cy="5093702"/>
          </a:xfrm>
          <a:prstGeom prst="rect">
            <a:avLst/>
          </a:prstGeom>
          <a:noFill/>
        </p:spPr>
        <p:txBody>
          <a:bodyPr wrap="square" rtlCol="0">
            <a:spAutoFit/>
          </a:bodyPr>
          <a:lstStyle/>
          <a:p>
            <a:pPr>
              <a:spcAft>
                <a:spcPts val="300"/>
              </a:spcAft>
              <a:buNone/>
            </a:pPr>
            <a:r>
              <a:rPr lang="en-US" sz="1400" dirty="0"/>
              <a:t>DCNS: Data Comm Network Services </a:t>
            </a:r>
          </a:p>
          <a:p>
            <a:pPr>
              <a:spcAft>
                <a:spcPts val="300"/>
              </a:spcAft>
              <a:buNone/>
            </a:pPr>
            <a:r>
              <a:rPr lang="en-US" sz="1400" dirty="0" smtClean="0"/>
              <a:t>DHS: Department of Homeland Security</a:t>
            </a:r>
          </a:p>
          <a:p>
            <a:pPr>
              <a:spcAft>
                <a:spcPts val="300"/>
              </a:spcAft>
              <a:buNone/>
            </a:pPr>
            <a:r>
              <a:rPr lang="en-US" sz="1400" dirty="0" smtClean="0"/>
              <a:t>DoD</a:t>
            </a:r>
            <a:r>
              <a:rPr lang="en-US" sz="1400" dirty="0"/>
              <a:t>: Department of Defense </a:t>
            </a:r>
          </a:p>
          <a:p>
            <a:pPr>
              <a:spcAft>
                <a:spcPts val="300"/>
              </a:spcAft>
              <a:buNone/>
            </a:pPr>
            <a:r>
              <a:rPr lang="en-US" sz="1400" dirty="0" smtClean="0"/>
              <a:t>EDDS: En Route Data Distribution Service</a:t>
            </a:r>
          </a:p>
          <a:p>
            <a:pPr>
              <a:spcAft>
                <a:spcPts val="300"/>
              </a:spcAft>
              <a:buNone/>
            </a:pPr>
            <a:r>
              <a:rPr lang="en-US" sz="1400" dirty="0" smtClean="0"/>
              <a:t>EFSTS</a:t>
            </a:r>
            <a:r>
              <a:rPr lang="en-US" sz="1400" dirty="0"/>
              <a:t>: Electronic Flight Strip Transfer System </a:t>
            </a:r>
          </a:p>
          <a:p>
            <a:pPr>
              <a:spcAft>
                <a:spcPts val="300"/>
              </a:spcAft>
              <a:buNone/>
            </a:pPr>
            <a:r>
              <a:rPr lang="en-US" sz="1400" dirty="0"/>
              <a:t>ERAM</a:t>
            </a:r>
            <a:r>
              <a:rPr lang="en-US" sz="1400" dirty="0" smtClean="0"/>
              <a:t>: </a:t>
            </a:r>
            <a:r>
              <a:rPr lang="en-US" sz="1400" dirty="0"/>
              <a:t>En Route Automation Modernization</a:t>
            </a:r>
          </a:p>
          <a:p>
            <a:pPr>
              <a:spcAft>
                <a:spcPts val="300"/>
              </a:spcAft>
              <a:buNone/>
            </a:pPr>
            <a:r>
              <a:rPr lang="en-US" sz="1400" dirty="0" smtClean="0"/>
              <a:t>ETAs</a:t>
            </a:r>
            <a:r>
              <a:rPr lang="en-US" sz="1400" dirty="0"/>
              <a:t>: Estimated Time of Arrival </a:t>
            </a:r>
          </a:p>
          <a:p>
            <a:pPr>
              <a:spcAft>
                <a:spcPts val="300"/>
              </a:spcAft>
              <a:buNone/>
            </a:pPr>
            <a:r>
              <a:rPr lang="en-US" sz="1400" dirty="0"/>
              <a:t>FCA: Flow Constrained Area </a:t>
            </a:r>
          </a:p>
          <a:p>
            <a:pPr>
              <a:spcAft>
                <a:spcPts val="300"/>
              </a:spcAft>
              <a:buNone/>
            </a:pPr>
            <a:r>
              <a:rPr lang="en-US" sz="1400" dirty="0"/>
              <a:t>FDB: Flight Plan Data Bank </a:t>
            </a:r>
          </a:p>
          <a:p>
            <a:pPr>
              <a:spcAft>
                <a:spcPts val="300"/>
              </a:spcAft>
              <a:buNone/>
            </a:pPr>
            <a:r>
              <a:rPr lang="en-US" sz="1400" dirty="0"/>
              <a:t>FDIO: Flight Data </a:t>
            </a:r>
            <a:r>
              <a:rPr lang="en-US" sz="1400" dirty="0" smtClean="0"/>
              <a:t>Input / Output</a:t>
            </a:r>
            <a:endParaRPr lang="en-US" sz="1400" dirty="0"/>
          </a:p>
          <a:p>
            <a:pPr marL="0" indent="0">
              <a:spcAft>
                <a:spcPts val="300"/>
              </a:spcAft>
              <a:buNone/>
            </a:pPr>
            <a:r>
              <a:rPr lang="en-US" sz="1400" dirty="0"/>
              <a:t>FTI: FAA Telecommunications Infrastructure</a:t>
            </a:r>
            <a:endParaRPr lang="en-US" sz="1400" dirty="0" smtClean="0"/>
          </a:p>
          <a:p>
            <a:pPr marL="0" indent="0">
              <a:spcAft>
                <a:spcPts val="300"/>
              </a:spcAft>
              <a:buNone/>
            </a:pPr>
            <a:r>
              <a:rPr lang="en-US" sz="1400" dirty="0" smtClean="0"/>
              <a:t>GDP</a:t>
            </a:r>
            <a:r>
              <a:rPr lang="en-US" sz="1400" dirty="0"/>
              <a:t>: Ground Delay Program </a:t>
            </a:r>
          </a:p>
          <a:p>
            <a:pPr>
              <a:spcAft>
                <a:spcPts val="300"/>
              </a:spcAft>
              <a:buNone/>
            </a:pPr>
            <a:r>
              <a:rPr lang="en-US" sz="1400" dirty="0"/>
              <a:t>GFS: Global Forecast System </a:t>
            </a:r>
          </a:p>
          <a:p>
            <a:pPr marL="0" indent="0">
              <a:spcAft>
                <a:spcPts val="300"/>
              </a:spcAft>
              <a:buNone/>
            </a:pPr>
            <a:r>
              <a:rPr lang="en-US" sz="1400" dirty="0"/>
              <a:t>GSs: Ground Stops </a:t>
            </a:r>
          </a:p>
          <a:p>
            <a:pPr>
              <a:spcAft>
                <a:spcPts val="300"/>
              </a:spcAft>
              <a:buNone/>
            </a:pPr>
            <a:r>
              <a:rPr lang="en-US" sz="1400" dirty="0"/>
              <a:t>HADDS: </a:t>
            </a:r>
            <a:r>
              <a:rPr lang="en-US" sz="1400" dirty="0" smtClean="0"/>
              <a:t>Host ATM (</a:t>
            </a:r>
            <a:r>
              <a:rPr lang="en-US" sz="1400" dirty="0"/>
              <a:t>Air Traffic </a:t>
            </a:r>
            <a:r>
              <a:rPr lang="en-US" sz="1400" dirty="0" smtClean="0"/>
              <a:t>Management) Data </a:t>
            </a:r>
            <a:r>
              <a:rPr lang="en-US" sz="1400" dirty="0"/>
              <a:t>Distribution System</a:t>
            </a:r>
          </a:p>
          <a:p>
            <a:pPr>
              <a:spcAft>
                <a:spcPts val="300"/>
              </a:spcAft>
              <a:buNone/>
            </a:pPr>
            <a:r>
              <a:rPr lang="en-US" sz="1400" dirty="0"/>
              <a:t>HWDS: Harris Weather Data Service </a:t>
            </a:r>
          </a:p>
          <a:p>
            <a:pPr>
              <a:spcAft>
                <a:spcPts val="300"/>
              </a:spcAft>
              <a:buNone/>
            </a:pPr>
            <a:r>
              <a:rPr lang="en-US" sz="1400" dirty="0"/>
              <a:t>ITWS: Integrated Terminal Weather Service </a:t>
            </a:r>
          </a:p>
          <a:p>
            <a:pPr>
              <a:spcAft>
                <a:spcPts val="300"/>
              </a:spcAft>
              <a:buNone/>
            </a:pPr>
            <a:r>
              <a:rPr lang="en-US" sz="1400" dirty="0"/>
              <a:t>IP: Internet Protocol </a:t>
            </a:r>
          </a:p>
          <a:p>
            <a:pPr>
              <a:spcAft>
                <a:spcPts val="300"/>
              </a:spcAft>
              <a:buNone/>
            </a:pPr>
            <a:r>
              <a:rPr lang="en-US" sz="1400" dirty="0"/>
              <a:t>JMS: Java Message Service</a:t>
            </a:r>
          </a:p>
        </p:txBody>
      </p:sp>
      <p:sp>
        <p:nvSpPr>
          <p:cNvPr id="9" name="Slide Number Placeholder 1"/>
          <p:cNvSpPr txBox="1">
            <a:spLocks/>
          </p:cNvSpPr>
          <p:nvPr/>
        </p:nvSpPr>
        <p:spPr>
          <a:xfrm>
            <a:off x="35052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1200" smtClean="0"/>
              <a:pPr/>
              <a:t>32</a:t>
            </a:fld>
            <a:endParaRPr lang="en-US" sz="1200" dirty="0"/>
          </a:p>
        </p:txBody>
      </p:sp>
    </p:spTree>
    <p:extLst>
      <p:ext uri="{BB962C8B-B14F-4D97-AF65-F5344CB8AC3E}">
        <p14:creationId xmlns:p14="http://schemas.microsoft.com/office/powerpoint/2010/main" val="21240686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86247" y="761792"/>
            <a:ext cx="3780953" cy="5371560"/>
          </a:xfrm>
          <a:prstGeom prst="rect">
            <a:avLst/>
          </a:prstGeom>
        </p:spPr>
        <p:txBody>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300"/>
              </a:spcBef>
              <a:buNone/>
            </a:pPr>
            <a:r>
              <a:rPr lang="en-US" sz="1400" b="0" kern="0" dirty="0">
                <a:solidFill>
                  <a:srgbClr val="000000"/>
                </a:solidFill>
              </a:rPr>
              <a:t>METAR: Aviation Routine Weather Report </a:t>
            </a:r>
          </a:p>
          <a:p>
            <a:pPr marL="0" indent="0">
              <a:spcBef>
                <a:spcPts val="300"/>
              </a:spcBef>
              <a:buNone/>
            </a:pPr>
            <a:r>
              <a:rPr lang="en-US" sz="1400" b="0" kern="0" dirty="0">
                <a:solidFill>
                  <a:srgbClr val="000000"/>
                </a:solidFill>
              </a:rPr>
              <a:t>MREs: Meter Reference Elements </a:t>
            </a:r>
          </a:p>
          <a:p>
            <a:pPr marL="0" indent="0">
              <a:spcBef>
                <a:spcPts val="300"/>
              </a:spcBef>
              <a:buNone/>
            </a:pPr>
            <a:r>
              <a:rPr lang="en-US" sz="1400" b="0" kern="0" dirty="0" smtClean="0">
                <a:solidFill>
                  <a:srgbClr val="000000"/>
                </a:solidFill>
              </a:rPr>
              <a:t>NAM: North American Mesoscale </a:t>
            </a:r>
          </a:p>
          <a:p>
            <a:pPr marL="0" indent="0">
              <a:spcBef>
                <a:spcPts val="300"/>
              </a:spcBef>
              <a:buNone/>
            </a:pPr>
            <a:r>
              <a:rPr lang="en-US" sz="1400" b="0" kern="0" dirty="0" smtClean="0">
                <a:solidFill>
                  <a:srgbClr val="000000"/>
                </a:solidFill>
              </a:rPr>
              <a:t>NCWD</a:t>
            </a:r>
            <a:r>
              <a:rPr lang="en-US" sz="1400" b="0" kern="0" dirty="0">
                <a:solidFill>
                  <a:srgbClr val="000000"/>
                </a:solidFill>
              </a:rPr>
              <a:t>: National Convective Weather Diagnostic</a:t>
            </a:r>
          </a:p>
          <a:p>
            <a:pPr marL="0" indent="0">
              <a:spcBef>
                <a:spcPts val="300"/>
              </a:spcBef>
              <a:buNone/>
            </a:pPr>
            <a:r>
              <a:rPr lang="en-US" sz="1400" b="0" kern="0" dirty="0">
                <a:solidFill>
                  <a:srgbClr val="000000"/>
                </a:solidFill>
              </a:rPr>
              <a:t>NCWF: National Convective Weather Forecast </a:t>
            </a:r>
          </a:p>
          <a:p>
            <a:pPr marL="0" indent="0">
              <a:spcBef>
                <a:spcPts val="300"/>
              </a:spcBef>
              <a:buNone/>
            </a:pPr>
            <a:r>
              <a:rPr lang="en-US" sz="1400" b="0" kern="0" dirty="0">
                <a:solidFill>
                  <a:srgbClr val="000000"/>
                </a:solidFill>
              </a:rPr>
              <a:t>NDS: NOTAM Distribution Service</a:t>
            </a:r>
          </a:p>
          <a:p>
            <a:pPr marL="0" indent="0">
              <a:spcBef>
                <a:spcPts val="300"/>
              </a:spcBef>
              <a:buNone/>
            </a:pPr>
            <a:r>
              <a:rPr lang="en-US" sz="1400" b="0" kern="0" dirty="0">
                <a:solidFill>
                  <a:srgbClr val="000000"/>
                </a:solidFill>
              </a:rPr>
              <a:t>NEMS: NAS Enterprise Messaging Service </a:t>
            </a:r>
          </a:p>
          <a:p>
            <a:pPr marL="0" indent="0">
              <a:spcBef>
                <a:spcPts val="300"/>
              </a:spcBef>
              <a:buNone/>
            </a:pPr>
            <a:r>
              <a:rPr lang="en-US" sz="1400" b="0" kern="0" dirty="0">
                <a:solidFill>
                  <a:srgbClr val="000000"/>
                </a:solidFill>
              </a:rPr>
              <a:t>NESG: NAS Enterprise Security Gateway</a:t>
            </a:r>
          </a:p>
          <a:p>
            <a:pPr marL="0" indent="0">
              <a:spcBef>
                <a:spcPts val="300"/>
              </a:spcBef>
              <a:buNone/>
            </a:pPr>
            <a:r>
              <a:rPr lang="en-US" sz="1400" b="0" kern="0" dirty="0">
                <a:solidFill>
                  <a:srgbClr val="000000"/>
                </a:solidFill>
              </a:rPr>
              <a:t>NEXRAD: Next Generation Weather Radar </a:t>
            </a:r>
          </a:p>
          <a:p>
            <a:pPr marL="0" indent="0">
              <a:spcBef>
                <a:spcPts val="300"/>
              </a:spcBef>
              <a:buNone/>
            </a:pPr>
            <a:r>
              <a:rPr lang="en-US" sz="1400" b="0" kern="0" dirty="0">
                <a:solidFill>
                  <a:srgbClr val="000000"/>
                </a:solidFill>
              </a:rPr>
              <a:t>NIDS: NAS Information Display System </a:t>
            </a:r>
          </a:p>
          <a:p>
            <a:pPr marL="0" indent="0">
              <a:spcBef>
                <a:spcPts val="300"/>
              </a:spcBef>
              <a:buNone/>
            </a:pPr>
            <a:r>
              <a:rPr lang="en-US" sz="1400" b="0" kern="0" dirty="0">
                <a:solidFill>
                  <a:srgbClr val="000000"/>
                </a:solidFill>
              </a:rPr>
              <a:t>NOTAMs: Notices to Airmen </a:t>
            </a:r>
          </a:p>
          <a:p>
            <a:pPr marL="0" indent="0">
              <a:spcBef>
                <a:spcPts val="300"/>
              </a:spcBef>
              <a:buNone/>
            </a:pPr>
            <a:r>
              <a:rPr lang="en-US" sz="1400" b="0" kern="0" dirty="0">
                <a:solidFill>
                  <a:srgbClr val="000000"/>
                </a:solidFill>
              </a:rPr>
              <a:t>NVS: NAS Voice System</a:t>
            </a:r>
          </a:p>
          <a:p>
            <a:pPr marL="0" indent="0">
              <a:spcBef>
                <a:spcPts val="300"/>
              </a:spcBef>
              <a:buNone/>
            </a:pPr>
            <a:r>
              <a:rPr lang="en-US" sz="1400" b="0" kern="0" dirty="0">
                <a:solidFill>
                  <a:srgbClr val="000000"/>
                </a:solidFill>
              </a:rPr>
              <a:t>NWP: NextGen Weather Processor </a:t>
            </a:r>
          </a:p>
          <a:p>
            <a:pPr marL="0" indent="0">
              <a:spcBef>
                <a:spcPts val="300"/>
              </a:spcBef>
              <a:buNone/>
            </a:pPr>
            <a:r>
              <a:rPr lang="en-US" sz="1400" b="0" kern="0" dirty="0" smtClean="0">
                <a:solidFill>
                  <a:srgbClr val="000000"/>
                </a:solidFill>
              </a:rPr>
              <a:t>OGC: Open Geospatial Consortium </a:t>
            </a:r>
          </a:p>
          <a:p>
            <a:pPr marL="0" indent="0">
              <a:spcBef>
                <a:spcPts val="300"/>
              </a:spcBef>
              <a:buNone/>
            </a:pPr>
            <a:r>
              <a:rPr lang="en-US" sz="1400" b="0" kern="0" dirty="0" smtClean="0">
                <a:solidFill>
                  <a:srgbClr val="000000"/>
                </a:solidFill>
              </a:rPr>
              <a:t>PDRR</a:t>
            </a:r>
            <a:r>
              <a:rPr lang="en-US" sz="1400" b="0" kern="0" dirty="0">
                <a:solidFill>
                  <a:srgbClr val="000000"/>
                </a:solidFill>
              </a:rPr>
              <a:t>: Pre Departure Reroute</a:t>
            </a:r>
          </a:p>
          <a:p>
            <a:pPr marL="0" indent="0">
              <a:spcBef>
                <a:spcPts val="300"/>
              </a:spcBef>
              <a:buNone/>
            </a:pPr>
            <a:r>
              <a:rPr lang="en-US" sz="1400" b="0" kern="0" dirty="0">
                <a:solidFill>
                  <a:srgbClr val="000000"/>
                </a:solidFill>
              </a:rPr>
              <a:t>PIREP: Pilot report</a:t>
            </a:r>
          </a:p>
          <a:p>
            <a:pPr marL="0" indent="0">
              <a:spcBef>
                <a:spcPts val="300"/>
              </a:spcBef>
              <a:buNone/>
            </a:pPr>
            <a:r>
              <a:rPr lang="en-US" sz="1400" b="0" kern="0" dirty="0" smtClean="0">
                <a:solidFill>
                  <a:srgbClr val="000000"/>
                </a:solidFill>
              </a:rPr>
              <a:t>RVR</a:t>
            </a:r>
            <a:r>
              <a:rPr lang="en-US" sz="1400" b="0" kern="0" dirty="0">
                <a:solidFill>
                  <a:srgbClr val="000000"/>
                </a:solidFill>
              </a:rPr>
              <a:t>: Runway Visual Range </a:t>
            </a:r>
          </a:p>
          <a:p>
            <a:pPr marL="0" indent="0">
              <a:spcBef>
                <a:spcPts val="300"/>
              </a:spcBef>
              <a:buNone/>
            </a:pPr>
            <a:r>
              <a:rPr lang="en-US" sz="1400" b="0" kern="0" dirty="0">
                <a:solidFill>
                  <a:srgbClr val="000000"/>
                </a:solidFill>
              </a:rPr>
              <a:t>SAA: Special Activities Airspace </a:t>
            </a:r>
          </a:p>
          <a:p>
            <a:pPr marL="0" indent="0">
              <a:spcBef>
                <a:spcPts val="300"/>
              </a:spcBef>
              <a:buNone/>
            </a:pPr>
            <a:r>
              <a:rPr lang="en-US" sz="1400" b="0" kern="0" dirty="0">
                <a:solidFill>
                  <a:srgbClr val="000000"/>
                </a:solidFill>
              </a:rPr>
              <a:t>SEP: Storm Extrapolated Positions </a:t>
            </a:r>
          </a:p>
          <a:p>
            <a:pPr marL="0" indent="0">
              <a:spcBef>
                <a:spcPts val="300"/>
              </a:spcBef>
              <a:buNone/>
            </a:pPr>
            <a:r>
              <a:rPr lang="en-US" sz="1400" b="0" kern="0" dirty="0">
                <a:solidFill>
                  <a:srgbClr val="000000"/>
                </a:solidFill>
              </a:rPr>
              <a:t>SFDPS: SWIM Flight Data Publication Service </a:t>
            </a:r>
          </a:p>
        </p:txBody>
      </p:sp>
      <p:sp>
        <p:nvSpPr>
          <p:cNvPr id="6" name="Rectangle 5"/>
          <p:cNvSpPr/>
          <p:nvPr/>
        </p:nvSpPr>
        <p:spPr>
          <a:xfrm>
            <a:off x="4572000" y="680676"/>
            <a:ext cx="4572000" cy="1174937"/>
          </a:xfrm>
          <a:prstGeom prst="rect">
            <a:avLst/>
          </a:prstGeom>
        </p:spPr>
        <p:txBody>
          <a:bodyPr>
            <a:spAutoFit/>
          </a:bodyPr>
          <a:lstStyle/>
          <a:p>
            <a:pPr>
              <a:buNone/>
            </a:pPr>
            <a:endParaRPr lang="en-US" altLang="en-US" sz="1050" b="1" dirty="0">
              <a:cs typeface="Arial" charset="0"/>
            </a:endParaRPr>
          </a:p>
          <a:p>
            <a:pPr>
              <a:buNone/>
            </a:pPr>
            <a:endParaRPr lang="en-US" altLang="en-US" sz="1050" b="1" dirty="0" smtClean="0">
              <a:cs typeface="Arial" charset="0"/>
            </a:endParaRPr>
          </a:p>
          <a:p>
            <a:pPr>
              <a:buNone/>
            </a:pPr>
            <a:endParaRPr lang="en-US" sz="1050" dirty="0">
              <a:solidFill>
                <a:srgbClr val="00003E"/>
              </a:solidFill>
              <a:latin typeface="Arial" panose="020B0604020202020204" pitchFamily="34" charset="0"/>
              <a:cs typeface="Arial" panose="020B0604020202020204" pitchFamily="34" charset="0"/>
            </a:endParaRPr>
          </a:p>
          <a:p>
            <a:pPr>
              <a:buNone/>
            </a:pPr>
            <a:endParaRPr lang="en-US" altLang="en-US" sz="1050" b="1" dirty="0"/>
          </a:p>
          <a:p>
            <a:pPr>
              <a:spcBef>
                <a:spcPct val="20000"/>
              </a:spcBef>
              <a:buNone/>
            </a:pPr>
            <a:endParaRPr lang="en-US" sz="1050" dirty="0">
              <a:solidFill>
                <a:srgbClr val="000000"/>
              </a:solidFill>
              <a:latin typeface="Arial"/>
            </a:endParaRPr>
          </a:p>
        </p:txBody>
      </p:sp>
      <p:sp>
        <p:nvSpPr>
          <p:cNvPr id="8" name="Rectangle 7"/>
          <p:cNvSpPr/>
          <p:nvPr/>
        </p:nvSpPr>
        <p:spPr>
          <a:xfrm>
            <a:off x="4343400" y="761792"/>
            <a:ext cx="4676582" cy="6109365"/>
          </a:xfrm>
          <a:prstGeom prst="rect">
            <a:avLst/>
          </a:prstGeom>
        </p:spPr>
        <p:txBody>
          <a:bodyPr wrap="square">
            <a:spAutoFit/>
          </a:bodyPr>
          <a:lstStyle/>
          <a:p>
            <a:pPr>
              <a:spcBef>
                <a:spcPts val="300"/>
              </a:spcBef>
              <a:buNone/>
            </a:pPr>
            <a:r>
              <a:rPr lang="en-US" sz="1400" kern="0" dirty="0">
                <a:solidFill>
                  <a:srgbClr val="000000"/>
                </a:solidFill>
              </a:rPr>
              <a:t>SIGMET: Significant Meteorological Information </a:t>
            </a:r>
          </a:p>
          <a:p>
            <a:pPr>
              <a:spcBef>
                <a:spcPts val="300"/>
              </a:spcBef>
              <a:buNone/>
            </a:pPr>
            <a:r>
              <a:rPr lang="en-US" sz="1400" kern="0" dirty="0">
                <a:solidFill>
                  <a:srgbClr val="000000"/>
                </a:solidFill>
              </a:rPr>
              <a:t>SM: Storm Motion </a:t>
            </a:r>
          </a:p>
          <a:p>
            <a:pPr>
              <a:spcBef>
                <a:spcPts val="300"/>
              </a:spcBef>
              <a:buNone/>
            </a:pPr>
            <a:r>
              <a:rPr lang="en-US" sz="1400" kern="0" dirty="0" smtClean="0">
                <a:solidFill>
                  <a:srgbClr val="000000"/>
                </a:solidFill>
              </a:rPr>
              <a:t>SME</a:t>
            </a:r>
            <a:r>
              <a:rPr lang="en-US" sz="1400" kern="0" dirty="0">
                <a:solidFill>
                  <a:srgbClr val="000000"/>
                </a:solidFill>
              </a:rPr>
              <a:t>: Surface Movement Events </a:t>
            </a:r>
          </a:p>
          <a:p>
            <a:pPr>
              <a:spcBef>
                <a:spcPts val="300"/>
              </a:spcBef>
              <a:buNone/>
            </a:pPr>
            <a:r>
              <a:rPr lang="en-US" sz="1400" kern="0" dirty="0">
                <a:solidFill>
                  <a:srgbClr val="000000"/>
                </a:solidFill>
              </a:rPr>
              <a:t>STAs: Scheduled Time of Arrival</a:t>
            </a:r>
          </a:p>
          <a:p>
            <a:pPr>
              <a:spcBef>
                <a:spcPts val="300"/>
              </a:spcBef>
              <a:buNone/>
            </a:pPr>
            <a:r>
              <a:rPr lang="en-US" sz="1400" kern="0" dirty="0">
                <a:solidFill>
                  <a:srgbClr val="000000"/>
                </a:solidFill>
              </a:rPr>
              <a:t>STDDS: SWIM Terminal Data Distribution System</a:t>
            </a:r>
            <a:endParaRPr lang="en-US" sz="1400" kern="0" dirty="0" smtClean="0">
              <a:solidFill>
                <a:srgbClr val="000000"/>
              </a:solidFill>
            </a:endParaRPr>
          </a:p>
          <a:p>
            <a:pPr>
              <a:spcBef>
                <a:spcPts val="300"/>
              </a:spcBef>
              <a:buNone/>
            </a:pPr>
            <a:r>
              <a:rPr lang="en-US" sz="1400" kern="0" dirty="0" smtClean="0">
                <a:solidFill>
                  <a:srgbClr val="000000"/>
                </a:solidFill>
              </a:rPr>
              <a:t>SUA</a:t>
            </a:r>
            <a:r>
              <a:rPr lang="en-US" sz="1400" kern="0" dirty="0">
                <a:solidFill>
                  <a:srgbClr val="000000"/>
                </a:solidFill>
              </a:rPr>
              <a:t>: Special Use Airspace </a:t>
            </a:r>
          </a:p>
          <a:p>
            <a:pPr>
              <a:spcBef>
                <a:spcPts val="300"/>
              </a:spcBef>
              <a:buNone/>
            </a:pPr>
            <a:r>
              <a:rPr lang="en-US" sz="1400" kern="0" dirty="0">
                <a:solidFill>
                  <a:srgbClr val="000000"/>
                </a:solidFill>
              </a:rPr>
              <a:t>TAMR: Terminal Automation Modernization and Replacement</a:t>
            </a:r>
          </a:p>
          <a:p>
            <a:pPr>
              <a:spcBef>
                <a:spcPts val="300"/>
              </a:spcBef>
              <a:buNone/>
            </a:pPr>
            <a:r>
              <a:rPr lang="en-US" sz="1400" kern="0" dirty="0">
                <a:solidFill>
                  <a:srgbClr val="000000"/>
                </a:solidFill>
              </a:rPr>
              <a:t>TDE: Tower Departure Events </a:t>
            </a:r>
          </a:p>
          <a:p>
            <a:pPr>
              <a:spcBef>
                <a:spcPts val="300"/>
              </a:spcBef>
              <a:buNone/>
            </a:pPr>
            <a:r>
              <a:rPr lang="en-US" sz="1400" kern="0" dirty="0">
                <a:solidFill>
                  <a:srgbClr val="000000"/>
                </a:solidFill>
              </a:rPr>
              <a:t>TBFM: Time-Based Flow Management </a:t>
            </a:r>
            <a:endParaRPr lang="en-US" sz="1400" kern="0" dirty="0" smtClean="0">
              <a:solidFill>
                <a:srgbClr val="000000"/>
              </a:solidFill>
            </a:endParaRPr>
          </a:p>
          <a:p>
            <a:pPr>
              <a:spcBef>
                <a:spcPts val="300"/>
              </a:spcBef>
              <a:buNone/>
            </a:pPr>
            <a:r>
              <a:rPr lang="en-US" sz="1400" kern="0" dirty="0" smtClean="0">
                <a:solidFill>
                  <a:srgbClr val="000000"/>
                </a:solidFill>
              </a:rPr>
              <a:t>TDLS</a:t>
            </a:r>
            <a:r>
              <a:rPr lang="en-US" sz="1400" kern="0" dirty="0">
                <a:solidFill>
                  <a:srgbClr val="000000"/>
                </a:solidFill>
              </a:rPr>
              <a:t>: Tower Data Link Services </a:t>
            </a:r>
          </a:p>
          <a:p>
            <a:pPr>
              <a:spcBef>
                <a:spcPts val="300"/>
              </a:spcBef>
              <a:buNone/>
            </a:pPr>
            <a:r>
              <a:rPr lang="en-US" sz="1400" kern="0" dirty="0">
                <a:solidFill>
                  <a:srgbClr val="000000"/>
                </a:solidFill>
              </a:rPr>
              <a:t>TFDM: Terminal Flight Data Manager</a:t>
            </a:r>
          </a:p>
          <a:p>
            <a:pPr>
              <a:spcBef>
                <a:spcPts val="300"/>
              </a:spcBef>
              <a:buNone/>
            </a:pPr>
            <a:r>
              <a:rPr lang="en-US" sz="1400" kern="0" dirty="0">
                <a:solidFill>
                  <a:srgbClr val="000000"/>
                </a:solidFill>
              </a:rPr>
              <a:t>TFMS: Traffic Flow Management System </a:t>
            </a:r>
          </a:p>
          <a:p>
            <a:pPr lvl="0">
              <a:spcBef>
                <a:spcPts val="300"/>
              </a:spcBef>
              <a:buNone/>
            </a:pPr>
            <a:r>
              <a:rPr lang="en-US" sz="1400" kern="0" dirty="0" smtClean="0">
                <a:solidFill>
                  <a:srgbClr val="000000"/>
                </a:solidFill>
              </a:rPr>
              <a:t>VIL</a:t>
            </a:r>
            <a:r>
              <a:rPr lang="en-US" sz="1400" kern="0" dirty="0">
                <a:solidFill>
                  <a:srgbClr val="000000"/>
                </a:solidFill>
              </a:rPr>
              <a:t>: Vertically Integrated Liquid </a:t>
            </a:r>
          </a:p>
          <a:p>
            <a:pPr lvl="0">
              <a:spcBef>
                <a:spcPts val="300"/>
              </a:spcBef>
              <a:buNone/>
            </a:pPr>
            <a:r>
              <a:rPr lang="en-US" sz="1400" kern="0" dirty="0">
                <a:solidFill>
                  <a:srgbClr val="000000"/>
                </a:solidFill>
              </a:rPr>
              <a:t>WARP: Weather and Radar Processor</a:t>
            </a:r>
            <a:endParaRPr lang="en-US" sz="1400" kern="0" dirty="0" smtClean="0">
              <a:solidFill>
                <a:srgbClr val="000000"/>
              </a:solidFill>
            </a:endParaRPr>
          </a:p>
          <a:p>
            <a:pPr lvl="0">
              <a:spcBef>
                <a:spcPts val="300"/>
              </a:spcBef>
              <a:buNone/>
            </a:pPr>
            <a:r>
              <a:rPr lang="en-US" sz="1400" kern="0" dirty="0">
                <a:solidFill>
                  <a:srgbClr val="000000"/>
                </a:solidFill>
              </a:rPr>
              <a:t>WFS: Web Feature Service</a:t>
            </a:r>
          </a:p>
          <a:p>
            <a:pPr lvl="0">
              <a:spcBef>
                <a:spcPts val="300"/>
              </a:spcBef>
              <a:buNone/>
            </a:pPr>
            <a:r>
              <a:rPr lang="en-US" sz="1400" kern="0" dirty="0">
                <a:solidFill>
                  <a:srgbClr val="000000"/>
                </a:solidFill>
              </a:rPr>
              <a:t>WMSCR: Weather Message Switching Center Replacement</a:t>
            </a:r>
            <a:endParaRPr lang="en-US" sz="1400" kern="0" dirty="0" smtClean="0">
              <a:solidFill>
                <a:srgbClr val="000000"/>
              </a:solidFill>
            </a:endParaRPr>
          </a:p>
          <a:p>
            <a:pPr lvl="0">
              <a:spcBef>
                <a:spcPts val="300"/>
              </a:spcBef>
              <a:buNone/>
            </a:pPr>
            <a:r>
              <a:rPr lang="en-US" sz="1400" kern="0" dirty="0" smtClean="0">
                <a:solidFill>
                  <a:srgbClr val="000000"/>
                </a:solidFill>
              </a:rPr>
              <a:t>WMSS</a:t>
            </a:r>
            <a:r>
              <a:rPr lang="en-US" sz="1400" kern="0" dirty="0">
                <a:solidFill>
                  <a:srgbClr val="000000"/>
                </a:solidFill>
              </a:rPr>
              <a:t>: WARP Maintenance and Sustainment Services</a:t>
            </a:r>
          </a:p>
          <a:p>
            <a:pPr lvl="0">
              <a:spcBef>
                <a:spcPts val="300"/>
              </a:spcBef>
              <a:buNone/>
            </a:pPr>
            <a:r>
              <a:rPr lang="en-US" sz="1400" kern="0" dirty="0">
                <a:solidFill>
                  <a:srgbClr val="000000"/>
                </a:solidFill>
              </a:rPr>
              <a:t>WRF-RR: Weather Research and Forecasting-Rapid Refresh</a:t>
            </a:r>
          </a:p>
          <a:p>
            <a:pPr lvl="0">
              <a:spcBef>
                <a:spcPts val="300"/>
              </a:spcBef>
              <a:buNone/>
            </a:pPr>
            <a:r>
              <a:rPr lang="en-US" sz="1400" kern="0" dirty="0">
                <a:solidFill>
                  <a:srgbClr val="000000"/>
                </a:solidFill>
              </a:rPr>
              <a:t>WSR-88D: Weather Surveillance Radar – 1988 Doppler </a:t>
            </a:r>
          </a:p>
          <a:p>
            <a:pPr lvl="0">
              <a:spcBef>
                <a:spcPts val="300"/>
              </a:spcBef>
              <a:buNone/>
            </a:pPr>
            <a:r>
              <a:rPr lang="en-US" sz="1400" kern="0" dirty="0">
                <a:solidFill>
                  <a:srgbClr val="000000"/>
                </a:solidFill>
              </a:rPr>
              <a:t>XML</a:t>
            </a:r>
            <a:r>
              <a:rPr lang="en-US" sz="1400" kern="0" dirty="0" smtClean="0">
                <a:solidFill>
                  <a:srgbClr val="000000"/>
                </a:solidFill>
              </a:rPr>
              <a:t>: </a:t>
            </a:r>
            <a:r>
              <a:rPr lang="en-US" sz="1400" dirty="0"/>
              <a:t>Extensible Markup Language</a:t>
            </a:r>
            <a:r>
              <a:rPr lang="en-US" sz="1400" kern="0" dirty="0" smtClean="0">
                <a:solidFill>
                  <a:srgbClr val="000000"/>
                </a:solidFill>
              </a:rPr>
              <a:t> </a:t>
            </a:r>
            <a:endParaRPr lang="en-US" sz="1400" kern="0" dirty="0">
              <a:solidFill>
                <a:srgbClr val="000000"/>
              </a:solidFill>
            </a:endParaRPr>
          </a:p>
          <a:p>
            <a:pPr lvl="0">
              <a:spcBef>
                <a:spcPts val="300"/>
              </a:spcBef>
              <a:buNone/>
            </a:pPr>
            <a:endParaRPr lang="en-US" sz="1400" kern="0" dirty="0">
              <a:solidFill>
                <a:srgbClr val="000000"/>
              </a:solidFill>
            </a:endParaRPr>
          </a:p>
          <a:p>
            <a:pPr lvl="0">
              <a:spcBef>
                <a:spcPts val="300"/>
              </a:spcBef>
              <a:buNone/>
            </a:pPr>
            <a:endParaRPr lang="en-US" sz="1400" kern="0" dirty="0">
              <a:solidFill>
                <a:srgbClr val="000000"/>
              </a:solidFill>
            </a:endParaRPr>
          </a:p>
          <a:p>
            <a:pPr lvl="0">
              <a:spcBef>
                <a:spcPts val="300"/>
              </a:spcBef>
              <a:buNone/>
            </a:pPr>
            <a:r>
              <a:rPr lang="en-US" sz="1400" kern="0" dirty="0">
                <a:solidFill>
                  <a:srgbClr val="000000"/>
                </a:solidFill>
              </a:rPr>
              <a:t/>
            </a:r>
            <a:br>
              <a:rPr lang="en-US" sz="1400" kern="0" dirty="0">
                <a:solidFill>
                  <a:srgbClr val="000000"/>
                </a:solidFill>
              </a:rPr>
            </a:br>
            <a:endParaRPr lang="en-US" sz="1400" kern="0" dirty="0">
              <a:solidFill>
                <a:srgbClr val="000000"/>
              </a:solidFill>
            </a:endParaRPr>
          </a:p>
        </p:txBody>
      </p:sp>
      <p:sp>
        <p:nvSpPr>
          <p:cNvPr id="9" name="Title 1"/>
          <p:cNvSpPr>
            <a:spLocks noGrp="1"/>
          </p:cNvSpPr>
          <p:nvPr>
            <p:ph type="title"/>
          </p:nvPr>
        </p:nvSpPr>
        <p:spPr>
          <a:xfrm>
            <a:off x="457200" y="117114"/>
            <a:ext cx="8229600" cy="563562"/>
          </a:xfrm>
        </p:spPr>
        <p:txBody>
          <a:bodyPr>
            <a:normAutofit fontScale="90000"/>
          </a:bodyPr>
          <a:lstStyle/>
          <a:p>
            <a:r>
              <a:rPr lang="en-US" dirty="0" smtClean="0"/>
              <a:t>SWIM Related Acronyms (cont.) </a:t>
            </a:r>
            <a:endParaRPr lang="en-US" dirty="0"/>
          </a:p>
        </p:txBody>
      </p:sp>
      <p:sp>
        <p:nvSpPr>
          <p:cNvPr id="2" name="Slide Number Placeholder 1"/>
          <p:cNvSpPr>
            <a:spLocks noGrp="1"/>
          </p:cNvSpPr>
          <p:nvPr>
            <p:ph type="sldNum" sz="quarter" idx="4294967295"/>
          </p:nvPr>
        </p:nvSpPr>
        <p:spPr>
          <a:xfrm>
            <a:off x="3505200" y="6324600"/>
            <a:ext cx="2133600" cy="365125"/>
          </a:xfrm>
        </p:spPr>
        <p:txBody>
          <a:bodyPr/>
          <a:lstStyle/>
          <a:p>
            <a:fld id="{30593AC8-C928-4384-ADC3-85EBF3B358E7}" type="slidenum">
              <a:rPr lang="en-US" sz="1200" smtClean="0"/>
              <a:pPr/>
              <a:t>33</a:t>
            </a:fld>
            <a:endParaRPr lang="en-US" sz="1200" dirty="0"/>
          </a:p>
        </p:txBody>
      </p:sp>
    </p:spTree>
    <p:extLst>
      <p:ext uri="{BB962C8B-B14F-4D97-AF65-F5344CB8AC3E}">
        <p14:creationId xmlns:p14="http://schemas.microsoft.com/office/powerpoint/2010/main" val="10687304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Backup Slides</a:t>
            </a:r>
            <a:endParaRPr lang="en-US" dirty="0"/>
          </a:p>
        </p:txBody>
      </p:sp>
      <p:sp>
        <p:nvSpPr>
          <p:cNvPr id="4" name="Slide Number Placeholder 1"/>
          <p:cNvSpPr>
            <a:spLocks noGrp="1"/>
          </p:cNvSpPr>
          <p:nvPr>
            <p:ph type="sldNum" sz="quarter" idx="4294967295"/>
          </p:nvPr>
        </p:nvSpPr>
        <p:spPr>
          <a:xfrm>
            <a:off x="3505200" y="6324600"/>
            <a:ext cx="2133600" cy="365125"/>
          </a:xfrm>
        </p:spPr>
        <p:txBody>
          <a:bodyPr/>
          <a:lstStyle/>
          <a:p>
            <a:fld id="{30593AC8-C928-4384-ADC3-85EBF3B358E7}" type="slidenum">
              <a:rPr lang="en-US" sz="1200" smtClean="0"/>
              <a:pPr/>
              <a:t>34</a:t>
            </a:fld>
            <a:endParaRPr lang="en-US" sz="1200" dirty="0"/>
          </a:p>
        </p:txBody>
      </p:sp>
    </p:spTree>
    <p:extLst>
      <p:ext uri="{BB962C8B-B14F-4D97-AF65-F5344CB8AC3E}">
        <p14:creationId xmlns:p14="http://schemas.microsoft.com/office/powerpoint/2010/main" val="2161986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marL="225425" indent="-225425">
              <a:defRPr/>
            </a:pPr>
            <a:r>
              <a:rPr lang="en-US" altLang="en-US" dirty="0">
                <a:cs typeface="Times New Roman" pitchFamily="18" charset="0"/>
              </a:rPr>
              <a:t>SWIM Terminal Data Distribution System (STDDS)</a:t>
            </a:r>
          </a:p>
        </p:txBody>
      </p:sp>
      <p:sp>
        <p:nvSpPr>
          <p:cNvPr id="3075" name="Rectangle 3"/>
          <p:cNvSpPr>
            <a:spLocks noGrp="1" noChangeArrowheads="1"/>
          </p:cNvSpPr>
          <p:nvPr>
            <p:ph idx="1"/>
          </p:nvPr>
        </p:nvSpPr>
        <p:spPr>
          <a:xfrm>
            <a:off x="429250" y="990600"/>
            <a:ext cx="8229600" cy="457200"/>
          </a:xfrm>
        </p:spPr>
        <p:txBody>
          <a:bodyPr/>
          <a:lstStyle/>
          <a:p>
            <a:pPr marL="0" indent="0">
              <a:buNone/>
              <a:defRPr/>
            </a:pPr>
            <a:r>
              <a:rPr lang="en-US" altLang="en-US" sz="1800" dirty="0" smtClean="0">
                <a:cs typeface="Times New Roman" pitchFamily="18" charset="0"/>
              </a:rPr>
              <a:t>Deployed to 38 sites: </a:t>
            </a:r>
          </a:p>
          <a:p>
            <a:pPr marL="225425" indent="-225425">
              <a:defRPr/>
            </a:pPr>
            <a:endParaRPr lang="en-US" altLang="en-US" sz="1800" dirty="0">
              <a:cs typeface="Times New Roman" pitchFamily="18" charset="0"/>
            </a:endParaRPr>
          </a:p>
          <a:p>
            <a:pPr marL="225425" indent="-225425">
              <a:defRPr/>
            </a:pPr>
            <a:endParaRPr lang="en-US" altLang="en-US" sz="1800" dirty="0" smtClean="0">
              <a:cs typeface="Times New Roman" pitchFamily="18" charset="0"/>
            </a:endParaRPr>
          </a:p>
          <a:p>
            <a:pPr marL="225425" indent="-225425">
              <a:defRPr/>
            </a:pPr>
            <a:endParaRPr lang="en-US" altLang="en-US" sz="1800" dirty="0">
              <a:cs typeface="Times New Roman" pitchFamily="18" charset="0"/>
            </a:endParaRPr>
          </a:p>
          <a:p>
            <a:pPr marL="225425" indent="-225425">
              <a:defRPr/>
            </a:pPr>
            <a:endParaRPr lang="en-US" altLang="en-US" sz="1800" dirty="0" smtClean="0">
              <a:cs typeface="Times New Roman" pitchFamily="18" charset="0"/>
            </a:endParaRPr>
          </a:p>
          <a:p>
            <a:pPr marL="225425" indent="-225425">
              <a:defRPr/>
            </a:pPr>
            <a:endParaRPr lang="en-US" altLang="en-US" sz="1800" dirty="0">
              <a:cs typeface="Times New Roman" pitchFamily="18" charset="0"/>
            </a:endParaRPr>
          </a:p>
          <a:p>
            <a:pPr marL="225425" indent="-225425">
              <a:defRPr/>
            </a:pPr>
            <a:endParaRPr lang="en-US" altLang="en-US" sz="1800" dirty="0" smtClean="0">
              <a:cs typeface="Times New Roman" pitchFamily="18" charset="0"/>
            </a:endParaRPr>
          </a:p>
          <a:p>
            <a:pPr>
              <a:defRPr/>
            </a:pPr>
            <a:endParaRPr lang="en-US" altLang="en-US" sz="1800" dirty="0" smtClean="0">
              <a:cs typeface="Times New Roman" pitchFamily="18" charset="0"/>
            </a:endParaRPr>
          </a:p>
          <a:p>
            <a:pPr marL="0" indent="0">
              <a:buFontTx/>
              <a:buNone/>
              <a:defRPr/>
            </a:pPr>
            <a:endParaRPr lang="en-US" altLang="en-US" sz="1800" dirty="0" smtClean="0">
              <a:cs typeface="Times New Roman" pitchFamily="18" charset="0"/>
            </a:endParaRPr>
          </a:p>
          <a:p>
            <a:pPr marL="225425" indent="-225425">
              <a:defRPr/>
            </a:pPr>
            <a:endParaRPr lang="en-US" altLang="en-US" sz="1800" dirty="0">
              <a:cs typeface="Times New Roman" pitchFamily="18" charset="0"/>
            </a:endParaRPr>
          </a:p>
          <a:p>
            <a:pPr marL="225425" indent="-225425">
              <a:defRPr/>
            </a:pPr>
            <a:endParaRPr lang="en-US" altLang="en-US" sz="1800" dirty="0" smtClean="0">
              <a:cs typeface="Times New Roman" pitchFamily="18" charset="0"/>
            </a:endParaRPr>
          </a:p>
          <a:p>
            <a:pPr marL="225425" indent="-225425">
              <a:defRPr/>
            </a:pPr>
            <a:endParaRPr lang="en-US" altLang="en-US" sz="1600" dirty="0">
              <a:cs typeface="Times New Roman" pitchFamily="18" charset="0"/>
            </a:endParaRPr>
          </a:p>
          <a:p>
            <a:pPr marL="225425" indent="-225425">
              <a:defRPr/>
            </a:pPr>
            <a:endParaRPr lang="en-US" altLang="en-US" sz="1600" dirty="0" smtClean="0">
              <a:cs typeface="Times New Roman" pitchFamily="18" charset="0"/>
            </a:endParaRPr>
          </a:p>
          <a:p>
            <a:pPr marL="225425" indent="-225425">
              <a:defRPr/>
            </a:pPr>
            <a:endParaRPr lang="en-US" altLang="en-US" sz="1600" dirty="0">
              <a:cs typeface="Times New Roman" pitchFamily="18" charset="0"/>
            </a:endParaRPr>
          </a:p>
          <a:p>
            <a:pPr marL="225425" indent="-225425">
              <a:defRPr/>
            </a:pPr>
            <a:endParaRPr lang="en-US" altLang="en-US" sz="1600" dirty="0" smtClean="0">
              <a:cs typeface="Times New Roman" pitchFamily="18" charset="0"/>
            </a:endParaRPr>
          </a:p>
          <a:p>
            <a:pPr marL="225425" indent="-225425">
              <a:defRPr/>
            </a:pPr>
            <a:endParaRPr lang="en-US" altLang="en-US" sz="1600" dirty="0">
              <a:cs typeface="Times New Roman" pitchFamily="18" charset="0"/>
            </a:endParaRPr>
          </a:p>
          <a:p>
            <a:pPr marL="225425" indent="-225425">
              <a:defRPr/>
            </a:pPr>
            <a:endParaRPr lang="en-US" altLang="en-US" sz="1600" dirty="0" smtClean="0">
              <a:cs typeface="Times New Roman" pitchFamily="18" charset="0"/>
            </a:endParaRPr>
          </a:p>
          <a:p>
            <a:pPr marL="225425" indent="-225425">
              <a:defRPr/>
            </a:pPr>
            <a:endParaRPr lang="en-US" altLang="en-US" sz="1600" dirty="0">
              <a:cs typeface="Times New Roman" pitchFamily="18" charset="0"/>
            </a:endParaRPr>
          </a:p>
          <a:p>
            <a:pPr marL="225425" indent="-225425">
              <a:defRPr/>
            </a:pPr>
            <a:endParaRPr lang="en-US" altLang="en-US" sz="1600" dirty="0" smtClean="0">
              <a:cs typeface="Times New Roman" pitchFamily="18" charset="0"/>
            </a:endParaRPr>
          </a:p>
          <a:p>
            <a:pPr marL="225425" indent="-225425">
              <a:defRPr/>
            </a:pPr>
            <a:endParaRPr lang="en-US" altLang="en-US" sz="1600" dirty="0" smtClean="0"/>
          </a:p>
          <a:p>
            <a:pPr marL="463550" lvl="2">
              <a:defRPr/>
            </a:pPr>
            <a:endParaRPr lang="en-US" altLang="en-US" sz="1350" dirty="0" smtClean="0"/>
          </a:p>
          <a:p>
            <a:pPr marL="463550" lvl="2">
              <a:defRPr/>
            </a:pPr>
            <a:endParaRPr lang="en-US" altLang="en-US" sz="2200" dirty="0" smtClean="0"/>
          </a:p>
        </p:txBody>
      </p:sp>
      <p:sp>
        <p:nvSpPr>
          <p:cNvPr id="25604" name="TextBox 1"/>
          <p:cNvSpPr txBox="1">
            <a:spLocks noChangeArrowheads="1"/>
          </p:cNvSpPr>
          <p:nvPr/>
        </p:nvSpPr>
        <p:spPr bwMode="auto">
          <a:xfrm>
            <a:off x="3727450" y="1600200"/>
            <a:ext cx="2263775"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defRPr>
            </a:lvl1pPr>
            <a:lvl2pPr marL="2857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lvl="1" eaLnBrk="1" hangingPunct="1">
              <a:spcBef>
                <a:spcPts val="250"/>
              </a:spcBef>
              <a:buFont typeface="Wingdings" pitchFamily="2" charset="2"/>
              <a:buChar char="§"/>
              <a:defRPr/>
            </a:pPr>
            <a:r>
              <a:rPr lang="en-US" altLang="en-US" sz="1400" dirty="0" smtClean="0">
                <a:latin typeface="+mn-lt"/>
              </a:rPr>
              <a:t>P50 (Phoenix)</a:t>
            </a:r>
          </a:p>
          <a:p>
            <a:pPr lvl="1" eaLnBrk="1" hangingPunct="1">
              <a:spcBef>
                <a:spcPts val="250"/>
              </a:spcBef>
              <a:buFont typeface="Wingdings" pitchFamily="2" charset="2"/>
              <a:buChar char="§"/>
              <a:defRPr/>
            </a:pPr>
            <a:r>
              <a:rPr lang="en-US" altLang="en-US" sz="1400" dirty="0" smtClean="0">
                <a:latin typeface="+mn-lt"/>
              </a:rPr>
              <a:t>M98 (Minneapolis)</a:t>
            </a:r>
          </a:p>
          <a:p>
            <a:pPr lvl="1" eaLnBrk="1" hangingPunct="1">
              <a:spcBef>
                <a:spcPts val="250"/>
              </a:spcBef>
              <a:buFont typeface="Wingdings" pitchFamily="2" charset="2"/>
              <a:buChar char="§"/>
              <a:defRPr/>
            </a:pPr>
            <a:r>
              <a:rPr lang="en-US" altLang="en-US" sz="1400" dirty="0" smtClean="0">
                <a:latin typeface="+mn-lt"/>
              </a:rPr>
              <a:t>MKE (Milwaukee)</a:t>
            </a:r>
          </a:p>
          <a:p>
            <a:pPr lvl="1" eaLnBrk="1" hangingPunct="1">
              <a:spcBef>
                <a:spcPts val="250"/>
              </a:spcBef>
              <a:buFont typeface="Wingdings" pitchFamily="2" charset="2"/>
              <a:buChar char="§"/>
              <a:defRPr/>
            </a:pPr>
            <a:r>
              <a:rPr lang="en-US" altLang="en-US" sz="1400" dirty="0" smtClean="0">
                <a:latin typeface="+mn-lt"/>
              </a:rPr>
              <a:t>D21 (Detroit)</a:t>
            </a:r>
          </a:p>
          <a:p>
            <a:pPr lvl="1" eaLnBrk="1" hangingPunct="1">
              <a:spcBef>
                <a:spcPts val="250"/>
              </a:spcBef>
              <a:buFont typeface="Wingdings" pitchFamily="2" charset="2"/>
              <a:buChar char="§"/>
              <a:defRPr/>
            </a:pPr>
            <a:r>
              <a:rPr lang="en-US" altLang="en-US" sz="1400" dirty="0" smtClean="0">
                <a:latin typeface="+mn-lt"/>
              </a:rPr>
              <a:t>MEM (Memphis)</a:t>
            </a:r>
          </a:p>
          <a:p>
            <a:pPr lvl="1" eaLnBrk="1" hangingPunct="1">
              <a:spcBef>
                <a:spcPts val="250"/>
              </a:spcBef>
              <a:buFont typeface="Wingdings" pitchFamily="2" charset="2"/>
              <a:buChar char="§"/>
              <a:defRPr/>
            </a:pPr>
            <a:r>
              <a:rPr lang="en-US" altLang="en-US" sz="1400" dirty="0" smtClean="0">
                <a:latin typeface="+mn-lt"/>
                <a:cs typeface="Times New Roman" pitchFamily="18" charset="0"/>
              </a:rPr>
              <a:t>D01 (Denver TRACON)</a:t>
            </a:r>
          </a:p>
          <a:p>
            <a:pPr lvl="1" eaLnBrk="1" hangingPunct="1">
              <a:spcBef>
                <a:spcPts val="250"/>
              </a:spcBef>
              <a:buFont typeface="Wingdings" pitchFamily="2" charset="2"/>
              <a:buChar char="§"/>
              <a:defRPr/>
            </a:pPr>
            <a:r>
              <a:rPr lang="en-US" altLang="en-US" sz="1400" dirty="0" smtClean="0">
                <a:latin typeface="+mn-lt"/>
              </a:rPr>
              <a:t>BUF (Buffalo/ Niagara) </a:t>
            </a:r>
          </a:p>
          <a:p>
            <a:pPr lvl="1" eaLnBrk="1" hangingPunct="1">
              <a:spcBef>
                <a:spcPts val="250"/>
              </a:spcBef>
              <a:buFont typeface="Wingdings" pitchFamily="2" charset="2"/>
              <a:buChar char="§"/>
              <a:defRPr/>
            </a:pPr>
            <a:r>
              <a:rPr lang="en-US" sz="1400" dirty="0" smtClean="0">
                <a:latin typeface="+mn-lt"/>
              </a:rPr>
              <a:t>MCO (Orlando) </a:t>
            </a:r>
          </a:p>
          <a:p>
            <a:pPr lvl="1" eaLnBrk="1" hangingPunct="1">
              <a:spcBef>
                <a:spcPts val="250"/>
              </a:spcBef>
              <a:buFont typeface="Wingdings" pitchFamily="2" charset="2"/>
              <a:buChar char="§"/>
              <a:defRPr/>
            </a:pPr>
            <a:r>
              <a:rPr lang="en-US" sz="1400" dirty="0" smtClean="0">
                <a:latin typeface="+mn-lt"/>
              </a:rPr>
              <a:t>R90 (Omaha)</a:t>
            </a:r>
          </a:p>
          <a:p>
            <a:pPr lvl="1" eaLnBrk="1" hangingPunct="1">
              <a:spcBef>
                <a:spcPts val="250"/>
              </a:spcBef>
              <a:buFont typeface="Wingdings" pitchFamily="2" charset="2"/>
              <a:buChar char="§"/>
              <a:defRPr/>
            </a:pPr>
            <a:r>
              <a:rPr lang="en-US" altLang="en-US" sz="1400" dirty="0">
                <a:latin typeface="+mn-lt"/>
              </a:rPr>
              <a:t>PHL (Philadelphia)</a:t>
            </a:r>
          </a:p>
          <a:p>
            <a:pPr lvl="1" eaLnBrk="1" hangingPunct="1">
              <a:spcBef>
                <a:spcPts val="250"/>
              </a:spcBef>
              <a:buFont typeface="Wingdings" pitchFamily="2" charset="2"/>
              <a:buChar char="§"/>
              <a:defRPr/>
            </a:pPr>
            <a:r>
              <a:rPr lang="en-US" altLang="en-US" sz="1400" dirty="0">
                <a:latin typeface="+mn-lt"/>
              </a:rPr>
              <a:t>HCF (Honolulu)</a:t>
            </a:r>
          </a:p>
          <a:p>
            <a:pPr lvl="1" eaLnBrk="1" hangingPunct="1">
              <a:spcBef>
                <a:spcPts val="250"/>
              </a:spcBef>
              <a:buFont typeface="Wingdings" pitchFamily="2" charset="2"/>
              <a:buChar char="§"/>
              <a:defRPr/>
            </a:pPr>
            <a:r>
              <a:rPr lang="en-US" altLang="en-US" sz="1400" dirty="0">
                <a:latin typeface="+mn-lt"/>
              </a:rPr>
              <a:t>A90 (Boston)</a:t>
            </a:r>
          </a:p>
          <a:p>
            <a:pPr lvl="1" eaLnBrk="1" hangingPunct="1">
              <a:spcBef>
                <a:spcPts val="250"/>
              </a:spcBef>
              <a:buFont typeface="Wingdings" pitchFamily="2" charset="2"/>
              <a:buChar char="§"/>
              <a:defRPr/>
            </a:pPr>
            <a:r>
              <a:rPr lang="en-US" altLang="en-US" sz="1400" dirty="0">
                <a:latin typeface="+mn-lt"/>
              </a:rPr>
              <a:t>SDF (Louisville</a:t>
            </a:r>
            <a:r>
              <a:rPr lang="en-US" altLang="en-US" sz="1400" dirty="0" smtClean="0">
                <a:latin typeface="+mn-lt"/>
              </a:rPr>
              <a:t>)</a:t>
            </a:r>
            <a:endParaRPr lang="en-US" altLang="en-US" sz="1400" dirty="0">
              <a:latin typeface="+mn-lt"/>
            </a:endParaRPr>
          </a:p>
        </p:txBody>
      </p:sp>
      <p:sp>
        <p:nvSpPr>
          <p:cNvPr id="25605" name="TextBox 4"/>
          <p:cNvSpPr txBox="1">
            <a:spLocks noChangeArrowheads="1"/>
          </p:cNvSpPr>
          <p:nvPr/>
        </p:nvSpPr>
        <p:spPr bwMode="auto">
          <a:xfrm>
            <a:off x="512762" y="1600200"/>
            <a:ext cx="2992101"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charset="0"/>
              </a:defRPr>
            </a:lvl1pPr>
            <a:lvl2pPr marL="2857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lvl="1" eaLnBrk="1" hangingPunct="1">
              <a:spcBef>
                <a:spcPts val="250"/>
              </a:spcBef>
              <a:buFont typeface="Wingdings" pitchFamily="2" charset="2"/>
              <a:buChar char="§"/>
              <a:defRPr/>
            </a:pPr>
            <a:r>
              <a:rPr lang="en-US" sz="1400" dirty="0" smtClean="0">
                <a:latin typeface="+mn-lt"/>
              </a:rPr>
              <a:t>Y90 (Yankee TRACON) </a:t>
            </a:r>
          </a:p>
          <a:p>
            <a:pPr lvl="1" eaLnBrk="1" hangingPunct="1">
              <a:spcBef>
                <a:spcPts val="250"/>
              </a:spcBef>
              <a:buFont typeface="Wingdings" pitchFamily="2" charset="2"/>
              <a:buChar char="§"/>
              <a:defRPr/>
            </a:pPr>
            <a:r>
              <a:rPr lang="en-US" sz="1400" dirty="0" smtClean="0">
                <a:latin typeface="+mn-lt"/>
              </a:rPr>
              <a:t>MIA (Miami)</a:t>
            </a:r>
          </a:p>
          <a:p>
            <a:pPr lvl="1" eaLnBrk="1" hangingPunct="1">
              <a:spcBef>
                <a:spcPts val="250"/>
              </a:spcBef>
              <a:buFont typeface="Wingdings" pitchFamily="2" charset="2"/>
              <a:buChar char="§"/>
              <a:defRPr/>
            </a:pPr>
            <a:r>
              <a:rPr lang="en-US" altLang="en-US" sz="1400" dirty="0" smtClean="0">
                <a:latin typeface="+mn-lt"/>
                <a:cs typeface="Times New Roman" pitchFamily="18" charset="0"/>
              </a:rPr>
              <a:t>SCT (Southern California TRACON)</a:t>
            </a:r>
          </a:p>
          <a:p>
            <a:pPr lvl="1" eaLnBrk="1" hangingPunct="1">
              <a:spcBef>
                <a:spcPts val="250"/>
              </a:spcBef>
              <a:buFont typeface="Wingdings" pitchFamily="2" charset="2"/>
              <a:buChar char="§"/>
              <a:defRPr/>
            </a:pPr>
            <a:r>
              <a:rPr lang="en-US" altLang="en-US" sz="1400" dirty="0" smtClean="0">
                <a:latin typeface="+mn-lt"/>
                <a:cs typeface="Times New Roman" pitchFamily="18" charset="0"/>
              </a:rPr>
              <a:t>SLC (Salt Lake City TRACON)</a:t>
            </a:r>
          </a:p>
          <a:p>
            <a:pPr lvl="1" eaLnBrk="1" hangingPunct="1">
              <a:spcBef>
                <a:spcPts val="250"/>
              </a:spcBef>
              <a:buFont typeface="Wingdings" pitchFamily="2" charset="2"/>
              <a:buChar char="§"/>
              <a:defRPr/>
            </a:pPr>
            <a:r>
              <a:rPr lang="en-US" altLang="en-US" sz="1400" dirty="0" smtClean="0">
                <a:latin typeface="+mn-lt"/>
                <a:cs typeface="Times New Roman" pitchFamily="18" charset="0"/>
              </a:rPr>
              <a:t>D10 (Dallas)</a:t>
            </a:r>
          </a:p>
          <a:p>
            <a:pPr lvl="1" eaLnBrk="1" hangingPunct="1">
              <a:spcBef>
                <a:spcPts val="250"/>
              </a:spcBef>
              <a:buFont typeface="Wingdings" pitchFamily="2" charset="2"/>
              <a:buChar char="§"/>
              <a:defRPr/>
            </a:pPr>
            <a:r>
              <a:rPr lang="en-US" altLang="en-US" sz="1400" dirty="0" smtClean="0">
                <a:latin typeface="+mn-lt"/>
                <a:cs typeface="Times New Roman" pitchFamily="18" charset="0"/>
              </a:rPr>
              <a:t>N90 (New York TRACON)</a:t>
            </a:r>
          </a:p>
          <a:p>
            <a:pPr lvl="1" eaLnBrk="1" hangingPunct="1">
              <a:spcBef>
                <a:spcPts val="250"/>
              </a:spcBef>
              <a:buFont typeface="Wingdings" pitchFamily="2" charset="2"/>
              <a:buChar char="§"/>
              <a:defRPr/>
            </a:pPr>
            <a:r>
              <a:rPr lang="en-US" altLang="en-US" sz="1400" dirty="0" smtClean="0">
                <a:latin typeface="+mn-lt"/>
                <a:cs typeface="Times New Roman" pitchFamily="18" charset="0"/>
              </a:rPr>
              <a:t>C90 (Chicago TRACON)</a:t>
            </a:r>
          </a:p>
          <a:p>
            <a:pPr lvl="1" eaLnBrk="1" hangingPunct="1">
              <a:spcBef>
                <a:spcPts val="250"/>
              </a:spcBef>
              <a:buFont typeface="Wingdings" pitchFamily="2" charset="2"/>
              <a:buChar char="§"/>
              <a:defRPr/>
            </a:pPr>
            <a:r>
              <a:rPr lang="en-US" altLang="en-US" sz="1400" dirty="0" smtClean="0">
                <a:latin typeface="+mn-lt"/>
                <a:cs typeface="Times New Roman" pitchFamily="18" charset="0"/>
              </a:rPr>
              <a:t>T75 (St. Louis)</a:t>
            </a:r>
          </a:p>
          <a:p>
            <a:pPr lvl="1" eaLnBrk="1" hangingPunct="1">
              <a:spcBef>
                <a:spcPts val="250"/>
              </a:spcBef>
              <a:buFont typeface="Wingdings" pitchFamily="2" charset="2"/>
              <a:buChar char="§"/>
              <a:defRPr/>
            </a:pPr>
            <a:r>
              <a:rPr lang="en-US" altLang="en-US" sz="1400" dirty="0" smtClean="0">
                <a:latin typeface="+mn-lt"/>
                <a:cs typeface="Times New Roman" pitchFamily="18" charset="0"/>
              </a:rPr>
              <a:t>PVD (Providence)</a:t>
            </a:r>
          </a:p>
          <a:p>
            <a:pPr lvl="1" eaLnBrk="1" hangingPunct="1">
              <a:spcBef>
                <a:spcPts val="250"/>
              </a:spcBef>
              <a:buFont typeface="Wingdings" pitchFamily="2" charset="2"/>
              <a:buChar char="§"/>
              <a:defRPr/>
            </a:pPr>
            <a:r>
              <a:rPr lang="en-US" altLang="en-US" sz="1400" dirty="0" smtClean="0">
                <a:latin typeface="+mn-lt"/>
                <a:cs typeface="Times New Roman" pitchFamily="18" charset="0"/>
              </a:rPr>
              <a:t>NCT (Northern California TRACON)</a:t>
            </a:r>
          </a:p>
          <a:p>
            <a:pPr lvl="1" eaLnBrk="1" hangingPunct="1">
              <a:spcBef>
                <a:spcPts val="250"/>
              </a:spcBef>
              <a:buFont typeface="Wingdings" pitchFamily="2" charset="2"/>
              <a:buChar char="§"/>
              <a:defRPr/>
            </a:pPr>
            <a:r>
              <a:rPr lang="en-US" altLang="en-US" sz="1400" dirty="0" smtClean="0">
                <a:latin typeface="+mn-lt"/>
                <a:cs typeface="Times New Roman" pitchFamily="18" charset="0"/>
              </a:rPr>
              <a:t>IND (Indianapolis)</a:t>
            </a:r>
          </a:p>
          <a:p>
            <a:pPr lvl="1" eaLnBrk="1" hangingPunct="1">
              <a:spcBef>
                <a:spcPts val="250"/>
              </a:spcBef>
              <a:buFont typeface="Wingdings" pitchFamily="2" charset="2"/>
              <a:buChar char="§"/>
              <a:defRPr/>
            </a:pPr>
            <a:r>
              <a:rPr lang="en-US" altLang="en-US" sz="1400" dirty="0">
                <a:latin typeface="+mn-lt"/>
              </a:rPr>
              <a:t>JAX (Jacksonville)</a:t>
            </a:r>
          </a:p>
          <a:p>
            <a:pPr lvl="1" eaLnBrk="1" hangingPunct="1">
              <a:spcBef>
                <a:spcPts val="250"/>
              </a:spcBef>
              <a:buFont typeface="Wingdings" pitchFamily="2" charset="2"/>
              <a:buChar char="§"/>
              <a:defRPr/>
            </a:pPr>
            <a:r>
              <a:rPr lang="en-US" altLang="en-US" sz="1400" dirty="0">
                <a:latin typeface="+mn-lt"/>
              </a:rPr>
              <a:t>PCT (Potomac</a:t>
            </a:r>
            <a:r>
              <a:rPr lang="en-US" altLang="en-US" sz="1400" dirty="0" smtClean="0">
                <a:latin typeface="+mn-lt"/>
              </a:rPr>
              <a:t>)</a:t>
            </a:r>
            <a:endParaRPr lang="en-US" altLang="en-US" sz="1400" dirty="0">
              <a:latin typeface="+mn-lt"/>
            </a:endParaRPr>
          </a:p>
        </p:txBody>
      </p:sp>
      <p:sp>
        <p:nvSpPr>
          <p:cNvPr id="25606" name="TextBox 5"/>
          <p:cNvSpPr txBox="1">
            <a:spLocks noChangeArrowheads="1"/>
          </p:cNvSpPr>
          <p:nvPr/>
        </p:nvSpPr>
        <p:spPr bwMode="auto">
          <a:xfrm>
            <a:off x="6400800" y="1600200"/>
            <a:ext cx="2143536" cy="360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charset="0"/>
              </a:defRPr>
            </a:lvl1pPr>
            <a:lvl2pPr marL="2857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lvl="1" eaLnBrk="1" hangingPunct="1">
              <a:spcBef>
                <a:spcPts val="250"/>
              </a:spcBef>
              <a:buFont typeface="Wingdings" pitchFamily="2" charset="2"/>
              <a:buChar char="§"/>
              <a:defRPr/>
            </a:pPr>
            <a:r>
              <a:rPr lang="en-US" altLang="en-US" sz="1400" dirty="0" smtClean="0">
                <a:latin typeface="+mn-lt"/>
              </a:rPr>
              <a:t>90 (Houston TRACON)</a:t>
            </a:r>
          </a:p>
          <a:p>
            <a:pPr lvl="1" eaLnBrk="1" hangingPunct="1">
              <a:spcBef>
                <a:spcPts val="250"/>
              </a:spcBef>
              <a:buFont typeface="Wingdings" pitchFamily="2" charset="2"/>
              <a:buChar char="§"/>
              <a:defRPr/>
            </a:pPr>
            <a:r>
              <a:rPr lang="en-US" altLang="en-US" sz="1400" dirty="0" smtClean="0">
                <a:latin typeface="+mn-lt"/>
              </a:rPr>
              <a:t>MCI (Kansas City)</a:t>
            </a:r>
          </a:p>
          <a:p>
            <a:pPr lvl="1" eaLnBrk="1" hangingPunct="1">
              <a:spcBef>
                <a:spcPts val="250"/>
              </a:spcBef>
              <a:buFont typeface="Wingdings" pitchFamily="2" charset="2"/>
              <a:buChar char="§"/>
              <a:defRPr/>
            </a:pPr>
            <a:r>
              <a:rPr lang="en-US" altLang="en-US" sz="1400" dirty="0" smtClean="0">
                <a:latin typeface="+mn-lt"/>
              </a:rPr>
              <a:t>S46 (Seattle TRACON)</a:t>
            </a:r>
          </a:p>
          <a:p>
            <a:pPr lvl="1" eaLnBrk="1" hangingPunct="1">
              <a:spcBef>
                <a:spcPts val="250"/>
              </a:spcBef>
              <a:buFont typeface="Wingdings" pitchFamily="2" charset="2"/>
              <a:buChar char="§"/>
              <a:defRPr/>
            </a:pPr>
            <a:r>
              <a:rPr lang="en-US" altLang="en-US" sz="1400" dirty="0" smtClean="0">
                <a:latin typeface="+mn-lt"/>
              </a:rPr>
              <a:t>CLT (Charlotte)</a:t>
            </a:r>
          </a:p>
          <a:p>
            <a:pPr lvl="1" eaLnBrk="1" hangingPunct="1">
              <a:spcBef>
                <a:spcPts val="250"/>
              </a:spcBef>
              <a:buFont typeface="Wingdings" pitchFamily="2" charset="2"/>
              <a:buChar char="§"/>
              <a:defRPr/>
            </a:pPr>
            <a:r>
              <a:rPr lang="en-US" altLang="en-US" sz="1400" dirty="0" smtClean="0">
                <a:latin typeface="+mn-lt"/>
                <a:cs typeface="Times New Roman" pitchFamily="18" charset="0"/>
              </a:rPr>
              <a:t>ABQ (Albuquerque)</a:t>
            </a:r>
          </a:p>
          <a:p>
            <a:pPr lvl="1" eaLnBrk="1" hangingPunct="1">
              <a:spcBef>
                <a:spcPts val="250"/>
              </a:spcBef>
              <a:buFont typeface="Wingdings" pitchFamily="2" charset="2"/>
              <a:buChar char="§"/>
              <a:defRPr/>
            </a:pPr>
            <a:r>
              <a:rPr lang="en-US" sz="1400" dirty="0" smtClean="0">
                <a:latin typeface="+mn-lt"/>
              </a:rPr>
              <a:t>CMH (Columbus)</a:t>
            </a:r>
          </a:p>
          <a:p>
            <a:pPr lvl="1" eaLnBrk="1" hangingPunct="1">
              <a:spcBef>
                <a:spcPts val="250"/>
              </a:spcBef>
              <a:buFont typeface="Wingdings" pitchFamily="2" charset="2"/>
              <a:buChar char="§"/>
              <a:defRPr/>
            </a:pPr>
            <a:r>
              <a:rPr lang="en-US" sz="1400" dirty="0" smtClean="0">
                <a:latin typeface="+mn-lt"/>
              </a:rPr>
              <a:t>PIT (Pittsburgh) </a:t>
            </a:r>
          </a:p>
          <a:p>
            <a:pPr lvl="1" eaLnBrk="1" hangingPunct="1">
              <a:spcBef>
                <a:spcPts val="250"/>
              </a:spcBef>
              <a:buFont typeface="Wingdings" pitchFamily="2" charset="2"/>
              <a:buChar char="§"/>
              <a:defRPr/>
            </a:pPr>
            <a:r>
              <a:rPr lang="en-US" sz="1400" dirty="0" smtClean="0">
                <a:latin typeface="+mn-lt"/>
              </a:rPr>
              <a:t>P80 (Portland)</a:t>
            </a:r>
          </a:p>
          <a:p>
            <a:pPr lvl="1" eaLnBrk="1" hangingPunct="1">
              <a:spcBef>
                <a:spcPts val="250"/>
              </a:spcBef>
              <a:buFont typeface="Wingdings" pitchFamily="2" charset="2"/>
              <a:buChar char="§"/>
              <a:defRPr/>
            </a:pPr>
            <a:r>
              <a:rPr lang="en-US" sz="1400" dirty="0" smtClean="0">
                <a:latin typeface="+mn-lt"/>
              </a:rPr>
              <a:t>TPA (Tampa)</a:t>
            </a:r>
          </a:p>
          <a:p>
            <a:pPr lvl="1" eaLnBrk="1" hangingPunct="1">
              <a:spcBef>
                <a:spcPts val="250"/>
              </a:spcBef>
              <a:buFont typeface="Wingdings" pitchFamily="2" charset="2"/>
              <a:buChar char="§"/>
              <a:defRPr/>
            </a:pPr>
            <a:r>
              <a:rPr lang="en-US" sz="1400" dirty="0">
                <a:latin typeface="+mn-lt"/>
              </a:rPr>
              <a:t>ANC (Anchorage</a:t>
            </a:r>
            <a:r>
              <a:rPr lang="en-US" sz="1400" dirty="0" smtClean="0">
                <a:latin typeface="+mn-lt"/>
              </a:rPr>
              <a:t>)</a:t>
            </a:r>
          </a:p>
          <a:p>
            <a:pPr lvl="1" eaLnBrk="1" hangingPunct="1">
              <a:spcBef>
                <a:spcPts val="250"/>
              </a:spcBef>
              <a:buFont typeface="Wingdings" pitchFamily="2" charset="2"/>
              <a:buChar char="§"/>
              <a:defRPr/>
            </a:pPr>
            <a:r>
              <a:rPr lang="en-US" sz="1400" dirty="0" smtClean="0">
                <a:latin typeface="+mn-lt"/>
              </a:rPr>
              <a:t>RDU (Raleigh/Durham)</a:t>
            </a:r>
          </a:p>
          <a:p>
            <a:pPr lvl="1" eaLnBrk="1" hangingPunct="1">
              <a:spcBef>
                <a:spcPts val="250"/>
              </a:spcBef>
              <a:buFont typeface="Wingdings" pitchFamily="2" charset="2"/>
              <a:buChar char="§"/>
              <a:defRPr/>
            </a:pPr>
            <a:r>
              <a:rPr lang="en-US" sz="1400" dirty="0" smtClean="0">
                <a:latin typeface="+mn-lt"/>
              </a:rPr>
              <a:t>A80 (Atlanta)</a:t>
            </a:r>
          </a:p>
          <a:p>
            <a:pPr lvl="1" eaLnBrk="1" hangingPunct="1">
              <a:spcBef>
                <a:spcPts val="250"/>
              </a:spcBef>
              <a:buFont typeface="Wingdings" pitchFamily="2" charset="2"/>
              <a:buChar char="§"/>
              <a:defRPr/>
            </a:pPr>
            <a:endParaRPr lang="en-US" altLang="en-US" sz="1400" dirty="0" smtClean="0">
              <a:latin typeface="+mn-lt"/>
              <a:cs typeface="Times New Roman" pitchFamily="18" charset="0"/>
            </a:endParaRPr>
          </a:p>
          <a:p>
            <a:pPr lvl="1" eaLnBrk="1" hangingPunct="1">
              <a:spcBef>
                <a:spcPts val="250"/>
              </a:spcBef>
              <a:buFont typeface="Wingdings" pitchFamily="2" charset="2"/>
              <a:buChar char="§"/>
              <a:defRPr/>
            </a:pPr>
            <a:endParaRPr lang="en-US" altLang="en-US" sz="1400" dirty="0" smtClean="0">
              <a:solidFill>
                <a:srgbClr val="0070C0"/>
              </a:solidFill>
              <a:latin typeface="+mn-lt"/>
            </a:endParaRPr>
          </a:p>
        </p:txBody>
      </p:sp>
      <p:sp>
        <p:nvSpPr>
          <p:cNvPr id="8" name="Slide Number Placeholder 1"/>
          <p:cNvSpPr txBox="1">
            <a:spLocks/>
          </p:cNvSpPr>
          <p:nvPr/>
        </p:nvSpPr>
        <p:spPr>
          <a:xfrm>
            <a:off x="35052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1200" smtClean="0"/>
              <a:pPr/>
              <a:t>35</a:t>
            </a:fld>
            <a:endParaRPr lang="en-US" sz="1200" dirty="0"/>
          </a:p>
        </p:txBody>
      </p:sp>
    </p:spTree>
    <p:extLst>
      <p:ext uri="{BB962C8B-B14F-4D97-AF65-F5344CB8AC3E}">
        <p14:creationId xmlns:p14="http://schemas.microsoft.com/office/powerpoint/2010/main" val="2917308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1" y="0"/>
            <a:ext cx="4437529" cy="6858000"/>
          </a:xfrm>
          <a:prstGeom prst="rect">
            <a:avLst/>
          </a:prstGeom>
        </p:spPr>
      </p:pic>
      <p:sp>
        <p:nvSpPr>
          <p:cNvPr id="4" name="Content Placeholder 2"/>
          <p:cNvSpPr txBox="1">
            <a:spLocks/>
          </p:cNvSpPr>
          <p:nvPr/>
        </p:nvSpPr>
        <p:spPr>
          <a:xfrm>
            <a:off x="4876800" y="1447800"/>
            <a:ext cx="4267200" cy="4540623"/>
          </a:xfrm>
          <a:prstGeom prst="rect">
            <a:avLst/>
          </a:prstGeom>
        </p:spPr>
        <p:txBody>
          <a:bodyPr/>
          <a:lstStyle/>
          <a:p>
            <a:pPr marL="228600" indent="-228600" eaLnBrk="0" hangingPunct="0">
              <a:spcBef>
                <a:spcPts val="3600"/>
              </a:spcBef>
              <a:buFontTx/>
              <a:buChar char="•"/>
              <a:defRPr/>
            </a:pPr>
            <a:r>
              <a:rPr lang="en-US" sz="2000" kern="0" dirty="0">
                <a:latin typeface="+mn-lt"/>
                <a:ea typeface="ＭＳ Ｐゴシック" charset="-128"/>
                <a:cs typeface="+mn-cs"/>
              </a:rPr>
              <a:t>Replaces unique interfaces with modern standards-based data exchange</a:t>
            </a:r>
          </a:p>
          <a:p>
            <a:pPr marL="228600" indent="-228600" eaLnBrk="0" hangingPunct="0">
              <a:spcBef>
                <a:spcPts val="3600"/>
              </a:spcBef>
              <a:buFontTx/>
              <a:buChar char="•"/>
              <a:defRPr/>
            </a:pPr>
            <a:r>
              <a:rPr lang="en-US" sz="2000" kern="0" dirty="0">
                <a:latin typeface="+mn-lt"/>
                <a:ea typeface="ＭＳ Ｐゴシック" charset="-128"/>
                <a:cs typeface="+mn-cs"/>
              </a:rPr>
              <a:t>Provides SWIM users access to information without directly connecting to another system</a:t>
            </a:r>
          </a:p>
          <a:p>
            <a:pPr marL="228600" indent="-228600" eaLnBrk="0" hangingPunct="0">
              <a:spcBef>
                <a:spcPts val="3600"/>
              </a:spcBef>
              <a:buFontTx/>
              <a:buChar char="•"/>
              <a:defRPr/>
            </a:pPr>
            <a:r>
              <a:rPr lang="en-US" sz="2000" kern="0" dirty="0">
                <a:latin typeface="+mn-lt"/>
                <a:ea typeface="ＭＳ Ｐゴシック" charset="-128"/>
                <a:cs typeface="+mn-cs"/>
              </a:rPr>
              <a:t>Provides enterprise security for incoming and outgoing data</a:t>
            </a:r>
          </a:p>
        </p:txBody>
      </p:sp>
      <p:sp>
        <p:nvSpPr>
          <p:cNvPr id="5" name="Slide Number Placeholder 1"/>
          <p:cNvSpPr txBox="1">
            <a:spLocks/>
          </p:cNvSpPr>
          <p:nvPr/>
        </p:nvSpPr>
        <p:spPr>
          <a:xfrm>
            <a:off x="35052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1200" smtClean="0"/>
              <a:pPr/>
              <a:t>4</a:t>
            </a:fld>
            <a:endParaRPr lang="en-US" sz="1200" dirty="0"/>
          </a:p>
        </p:txBody>
      </p:sp>
    </p:spTree>
    <p:extLst>
      <p:ext uri="{BB962C8B-B14F-4D97-AF65-F5344CB8AC3E}">
        <p14:creationId xmlns:p14="http://schemas.microsoft.com/office/powerpoint/2010/main" val="3040119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ln/>
        </p:spPr>
        <p:txBody>
          <a:bodyPr>
            <a:normAutofit fontScale="90000"/>
          </a:bodyPr>
          <a:lstStyle/>
          <a:p>
            <a:r>
              <a:rPr lang="en-US" sz="3600" dirty="0" smtClean="0">
                <a:latin typeface="+mn-lt"/>
                <a:cs typeface="Arial" charset="0"/>
              </a:rPr>
              <a:t>SWIM: </a:t>
            </a:r>
            <a:r>
              <a:rPr lang="en-US" sz="2400" b="0" dirty="0" smtClean="0">
                <a:latin typeface="+mn-lt"/>
              </a:rPr>
              <a:t>Information </a:t>
            </a:r>
            <a:r>
              <a:rPr lang="en-US" sz="2400" b="0" dirty="0">
                <a:latin typeface="+mn-lt"/>
              </a:rPr>
              <a:t>Access to </a:t>
            </a:r>
            <a:r>
              <a:rPr lang="en-US" sz="2400" b="0" dirty="0" smtClean="0">
                <a:latin typeface="+mn-lt"/>
              </a:rPr>
              <a:t>Transform </a:t>
            </a:r>
            <a:r>
              <a:rPr lang="en-US" sz="2400" b="0" dirty="0">
                <a:latin typeface="+mn-lt"/>
              </a:rPr>
              <a:t>the Aviation Community </a:t>
            </a:r>
            <a:endParaRPr lang="en-US" sz="3200" dirty="0" smtClean="0">
              <a:latin typeface="+mn-lt"/>
              <a:cs typeface="Arial" charset="0"/>
            </a:endParaRPr>
          </a:p>
        </p:txBody>
      </p:sp>
      <p:sp>
        <p:nvSpPr>
          <p:cNvPr id="16391" name="TextBox 11"/>
          <p:cNvSpPr txBox="1">
            <a:spLocks noChangeArrowheads="1"/>
          </p:cNvSpPr>
          <p:nvPr/>
        </p:nvSpPr>
        <p:spPr bwMode="auto">
          <a:xfrm>
            <a:off x="829473" y="5080748"/>
            <a:ext cx="2949846" cy="830996"/>
          </a:xfrm>
          <a:prstGeom prst="rect">
            <a:avLst/>
          </a:prstGeom>
          <a:solidFill>
            <a:srgbClr val="1D2F68"/>
          </a:solidFill>
          <a:ln w="9525">
            <a:solidFill>
              <a:schemeClr val="bg1"/>
            </a:solidFill>
            <a:round/>
            <a:headEnd/>
            <a:tailEnd/>
          </a:ln>
          <a:effectLst/>
          <a:scene3d>
            <a:camera prst="orthographicFront"/>
            <a:lightRig rig="threePt" dir="t"/>
          </a:scene3d>
          <a:sp3d extrusionH="76200" contourW="12700" prstMaterial="matte">
            <a:bevelT/>
            <a:extrusionClr>
              <a:schemeClr val="bg1"/>
            </a:extrusionClr>
            <a:contourClr>
              <a:srgbClr val="1D2F68"/>
            </a:contourClr>
          </a:sp3d>
        </p:spPr>
        <p:txBody>
          <a:bodyPr anchor="ctr"/>
          <a:lstStyle>
            <a:defPPr>
              <a:defRPr lang="en-US"/>
            </a:defPPr>
            <a:lvl1pPr eaLnBrk="0" hangingPunct="0">
              <a:defRPr>
                <a:latin typeface="Times New Roman" charset="0"/>
              </a:defRPr>
            </a:lvl1pPr>
          </a:lstStyle>
          <a:p>
            <a:pPr algn="ctr" eaLnBrk="1" hangingPunct="1">
              <a:spcBef>
                <a:spcPts val="1200"/>
              </a:spcBef>
              <a:buNone/>
            </a:pPr>
            <a:r>
              <a:rPr lang="en-US" sz="1200" b="1" dirty="0">
                <a:solidFill>
                  <a:schemeClr val="bg1"/>
                </a:solidFill>
                <a:latin typeface="Arial" charset="0"/>
                <a:cs typeface="Arial" charset="0"/>
              </a:rPr>
              <a:t>Legacy operating environment:</a:t>
            </a:r>
          </a:p>
          <a:p>
            <a:pPr algn="ctr" eaLnBrk="1" hangingPunct="1">
              <a:spcBef>
                <a:spcPts val="600"/>
              </a:spcBef>
              <a:buNone/>
            </a:pPr>
            <a:r>
              <a:rPr lang="en-US" sz="1200" dirty="0">
                <a:solidFill>
                  <a:schemeClr val="bg1"/>
                </a:solidFill>
                <a:latin typeface="Arial" charset="0"/>
                <a:cs typeface="Arial" charset="0"/>
              </a:rPr>
              <a:t>Point-to-point connections</a:t>
            </a:r>
          </a:p>
        </p:txBody>
      </p:sp>
      <p:sp>
        <p:nvSpPr>
          <p:cNvPr id="16392" name="TextBox 12"/>
          <p:cNvSpPr txBox="1">
            <a:spLocks noChangeArrowheads="1"/>
          </p:cNvSpPr>
          <p:nvPr/>
        </p:nvSpPr>
        <p:spPr bwMode="auto">
          <a:xfrm>
            <a:off x="5293523" y="5080748"/>
            <a:ext cx="2949846" cy="830997"/>
          </a:xfrm>
          <a:prstGeom prst="rect">
            <a:avLst/>
          </a:prstGeom>
          <a:solidFill>
            <a:srgbClr val="1D2F68"/>
          </a:solidFill>
          <a:ln w="9525">
            <a:solidFill>
              <a:schemeClr val="bg1"/>
            </a:solidFill>
            <a:round/>
            <a:headEnd/>
            <a:tailEnd/>
          </a:ln>
          <a:effectLst/>
          <a:scene3d>
            <a:camera prst="orthographicFront"/>
            <a:lightRig rig="threePt" dir="t"/>
          </a:scene3d>
          <a:sp3d extrusionH="76200" contourW="12700" prstMaterial="matte">
            <a:bevelT/>
            <a:extrusionClr>
              <a:schemeClr val="bg1"/>
            </a:extrusionClr>
            <a:contourClr>
              <a:srgbClr val="1D2F68"/>
            </a:contourClr>
          </a:sp3d>
        </p:spPr>
        <p:txBody>
          <a:bodyPr anchor="ctr"/>
          <a:lstStyle>
            <a:defPPr>
              <a:defRPr lang="en-US"/>
            </a:defPPr>
            <a:lvl1pPr algn="ctr" eaLnBrk="1" hangingPunct="1">
              <a:spcBef>
                <a:spcPts val="1200"/>
              </a:spcBef>
              <a:buNone/>
              <a:defRPr sz="1200" b="1">
                <a:solidFill>
                  <a:schemeClr val="bg1"/>
                </a:solidFill>
                <a:cs typeface="Arial" charset="0"/>
              </a:defRPr>
            </a:lvl1pPr>
          </a:lstStyle>
          <a:p>
            <a:r>
              <a:rPr lang="en-US" dirty="0"/>
              <a:t>SWIM operating environment:</a:t>
            </a:r>
          </a:p>
          <a:p>
            <a:pPr>
              <a:spcBef>
                <a:spcPts val="600"/>
              </a:spcBef>
            </a:pPr>
            <a:r>
              <a:rPr lang="en-US" b="0" dirty="0"/>
              <a:t>Data Exchange</a:t>
            </a:r>
          </a:p>
          <a:p>
            <a:pPr>
              <a:spcBef>
                <a:spcPts val="0"/>
              </a:spcBef>
            </a:pPr>
            <a:r>
              <a:rPr lang="en-US" b="0" dirty="0"/>
              <a:t>(Published once, consumed by many)</a:t>
            </a:r>
          </a:p>
        </p:txBody>
      </p:sp>
      <p:sp>
        <p:nvSpPr>
          <p:cNvPr id="9" name="Slide Number Placeholder 1"/>
          <p:cNvSpPr txBox="1">
            <a:spLocks/>
          </p:cNvSpPr>
          <p:nvPr/>
        </p:nvSpPr>
        <p:spPr>
          <a:xfrm>
            <a:off x="35052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1200" smtClean="0"/>
              <a:pPr/>
              <a:t>5</a:t>
            </a:fld>
            <a:endParaRPr lang="en-US" sz="12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79" y="1752600"/>
            <a:ext cx="8650242" cy="3105918"/>
          </a:xfrm>
          <a:prstGeom prst="rect">
            <a:avLst/>
          </a:prstGeom>
        </p:spPr>
      </p:pic>
    </p:spTree>
    <p:extLst>
      <p:ext uri="{BB962C8B-B14F-4D97-AF65-F5344CB8AC3E}">
        <p14:creationId xmlns:p14="http://schemas.microsoft.com/office/powerpoint/2010/main" val="1956104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pPr algn="ctr" eaLnBrk="1" hangingPunct="1"/>
            <a:r>
              <a:rPr lang="en-US" dirty="0" smtClean="0"/>
              <a:t>NextGen Information Sharing Architecture</a:t>
            </a:r>
            <a:endParaRPr lang="en-US" dirty="0" smtClean="0">
              <a:solidFill>
                <a:schemeClr val="tx1"/>
              </a:solidFill>
            </a:endParaRPr>
          </a:p>
        </p:txBody>
      </p:sp>
      <p:sp>
        <p:nvSpPr>
          <p:cNvPr id="9" name="TextBox 8"/>
          <p:cNvSpPr txBox="1"/>
          <p:nvPr/>
        </p:nvSpPr>
        <p:spPr>
          <a:xfrm>
            <a:off x="6950075" y="2489956"/>
            <a:ext cx="1737360" cy="738664"/>
          </a:xfrm>
          <a:prstGeom prst="rect">
            <a:avLst/>
          </a:prstGeom>
          <a:noFill/>
        </p:spPr>
        <p:txBody>
          <a:bodyPr wrap="square">
            <a:spAutoFit/>
          </a:bodyPr>
          <a:lstStyle/>
          <a:p>
            <a:pPr eaLnBrk="0" hangingPunct="0">
              <a:spcBef>
                <a:spcPts val="0"/>
              </a:spcBef>
              <a:buFontTx/>
              <a:buNone/>
              <a:defRPr/>
            </a:pPr>
            <a:r>
              <a:rPr lang="en-US" sz="1400" b="1" dirty="0">
                <a:solidFill>
                  <a:schemeClr val="tx2">
                    <a:lumMod val="75000"/>
                  </a:schemeClr>
                </a:solidFill>
                <a:latin typeface="+mn-lt"/>
                <a:cs typeface="Arial" pitchFamily="34" charset="0"/>
              </a:rPr>
              <a:t>Common Support:</a:t>
            </a:r>
          </a:p>
          <a:p>
            <a:pPr eaLnBrk="0" hangingPunct="0">
              <a:spcBef>
                <a:spcPts val="0"/>
              </a:spcBef>
              <a:buFontTx/>
              <a:buNone/>
              <a:defRPr/>
            </a:pPr>
            <a:r>
              <a:rPr lang="en-US" sz="1400" dirty="0">
                <a:solidFill>
                  <a:schemeClr val="tx2">
                    <a:lumMod val="75000"/>
                  </a:schemeClr>
                </a:solidFill>
                <a:latin typeface="+mn-lt"/>
                <a:cs typeface="Arial" pitchFamily="34" charset="0"/>
              </a:rPr>
              <a:t>Data Standards &amp; </a:t>
            </a:r>
            <a:br>
              <a:rPr lang="en-US" sz="1400" dirty="0">
                <a:solidFill>
                  <a:schemeClr val="tx2">
                    <a:lumMod val="75000"/>
                  </a:schemeClr>
                </a:solidFill>
                <a:latin typeface="+mn-lt"/>
                <a:cs typeface="Arial" pitchFamily="34" charset="0"/>
              </a:rPr>
            </a:br>
            <a:r>
              <a:rPr lang="en-US" sz="1400" dirty="0">
                <a:solidFill>
                  <a:schemeClr val="tx2">
                    <a:lumMod val="75000"/>
                  </a:schemeClr>
                </a:solidFill>
                <a:latin typeface="+mn-lt"/>
                <a:cs typeface="Arial" pitchFamily="34" charset="0"/>
              </a:rPr>
              <a:t>Harmonization</a:t>
            </a:r>
          </a:p>
        </p:txBody>
      </p:sp>
      <p:sp>
        <p:nvSpPr>
          <p:cNvPr id="14" name="TextBox 13"/>
          <p:cNvSpPr txBox="1"/>
          <p:nvPr/>
        </p:nvSpPr>
        <p:spPr>
          <a:xfrm>
            <a:off x="6949440" y="1435625"/>
            <a:ext cx="1737360" cy="954107"/>
          </a:xfrm>
          <a:prstGeom prst="rect">
            <a:avLst/>
          </a:prstGeom>
          <a:noFill/>
        </p:spPr>
        <p:txBody>
          <a:bodyPr wrap="square">
            <a:spAutoFit/>
          </a:bodyPr>
          <a:lstStyle/>
          <a:p>
            <a:pPr>
              <a:spcBef>
                <a:spcPts val="0"/>
              </a:spcBef>
              <a:buFontTx/>
              <a:buNone/>
              <a:defRPr/>
            </a:pPr>
            <a:r>
              <a:rPr lang="en-US" sz="1400" b="1" dirty="0">
                <a:solidFill>
                  <a:schemeClr val="tx2">
                    <a:lumMod val="75000"/>
                  </a:schemeClr>
                </a:solidFill>
                <a:latin typeface="+mn-lt"/>
                <a:cs typeface="Arial" pitchFamily="34" charset="0"/>
              </a:rPr>
              <a:t>Mission Services/ </a:t>
            </a:r>
          </a:p>
          <a:p>
            <a:pPr>
              <a:spcBef>
                <a:spcPts val="0"/>
              </a:spcBef>
              <a:buFontTx/>
              <a:buNone/>
              <a:defRPr/>
            </a:pPr>
            <a:r>
              <a:rPr lang="en-US" sz="1400" b="1" dirty="0">
                <a:solidFill>
                  <a:schemeClr val="tx2">
                    <a:lumMod val="75000"/>
                  </a:schemeClr>
                </a:solidFill>
                <a:latin typeface="+mn-lt"/>
                <a:cs typeface="Arial" pitchFamily="34" charset="0"/>
              </a:rPr>
              <a:t>Application Layer:</a:t>
            </a:r>
          </a:p>
          <a:p>
            <a:pPr>
              <a:spcBef>
                <a:spcPts val="0"/>
              </a:spcBef>
              <a:buFontTx/>
              <a:buNone/>
              <a:defRPr/>
            </a:pPr>
            <a:r>
              <a:rPr lang="en-US" sz="1400" dirty="0">
                <a:solidFill>
                  <a:schemeClr val="tx2">
                    <a:lumMod val="75000"/>
                  </a:schemeClr>
                </a:solidFill>
                <a:latin typeface="+mn-lt"/>
                <a:cs typeface="Arial" pitchFamily="34" charset="0"/>
              </a:rPr>
              <a:t>FDPS, STDDS, </a:t>
            </a:r>
            <a:r>
              <a:rPr lang="en-US" sz="1400" dirty="0" smtClean="0">
                <a:solidFill>
                  <a:schemeClr val="tx2">
                    <a:lumMod val="75000"/>
                  </a:schemeClr>
                </a:solidFill>
                <a:latin typeface="+mn-lt"/>
                <a:cs typeface="Arial" pitchFamily="34" charset="0"/>
              </a:rPr>
              <a:t>ITWS, AIM, </a:t>
            </a:r>
            <a:r>
              <a:rPr lang="en-US" sz="1400" dirty="0">
                <a:solidFill>
                  <a:schemeClr val="tx2">
                    <a:lumMod val="75000"/>
                  </a:schemeClr>
                </a:solidFill>
                <a:latin typeface="+mn-lt"/>
                <a:cs typeface="Arial" pitchFamily="34" charset="0"/>
              </a:rPr>
              <a:t>etc.</a:t>
            </a:r>
          </a:p>
        </p:txBody>
      </p:sp>
      <p:cxnSp>
        <p:nvCxnSpPr>
          <p:cNvPr id="8200" name="Straight Arrow Connector 14"/>
          <p:cNvCxnSpPr>
            <a:cxnSpLocks noChangeShapeType="1"/>
          </p:cNvCxnSpPr>
          <p:nvPr/>
        </p:nvCxnSpPr>
        <p:spPr bwMode="auto">
          <a:xfrm flipH="1">
            <a:off x="6308725" y="3757813"/>
            <a:ext cx="641350" cy="0"/>
          </a:xfrm>
          <a:prstGeom prst="straightConnector1">
            <a:avLst/>
          </a:prstGeom>
          <a:noFill/>
          <a:ln w="28575" algn="ctr">
            <a:solidFill>
              <a:srgbClr val="1D2F68"/>
            </a:solidFill>
            <a:round/>
            <a:headEnd/>
            <a:tailEnd type="arrow" w="med" len="med"/>
          </a:ln>
        </p:spPr>
      </p:cxnSp>
      <p:sp>
        <p:nvSpPr>
          <p:cNvPr id="16" name="TextBox 15"/>
          <p:cNvSpPr txBox="1"/>
          <p:nvPr/>
        </p:nvSpPr>
        <p:spPr>
          <a:xfrm>
            <a:off x="6949440" y="3395488"/>
            <a:ext cx="1737360" cy="728837"/>
          </a:xfrm>
          <a:prstGeom prst="rect">
            <a:avLst/>
          </a:prstGeom>
          <a:noFill/>
        </p:spPr>
        <p:txBody>
          <a:bodyPr wrap="square">
            <a:noAutofit/>
          </a:bodyPr>
          <a:lstStyle/>
          <a:p>
            <a:pPr eaLnBrk="0" hangingPunct="0">
              <a:spcBef>
                <a:spcPts val="0"/>
              </a:spcBef>
              <a:buFontTx/>
              <a:buNone/>
              <a:defRPr/>
            </a:pPr>
            <a:r>
              <a:rPr lang="en-US" sz="1400" b="1" dirty="0" smtClean="0">
                <a:solidFill>
                  <a:schemeClr val="tx2">
                    <a:lumMod val="75000"/>
                  </a:schemeClr>
                </a:solidFill>
                <a:latin typeface="+mn-lt"/>
                <a:cs typeface="Arial" pitchFamily="34" charset="0"/>
              </a:rPr>
              <a:t>Enterprise Messaging:</a:t>
            </a:r>
            <a:endParaRPr lang="en-US" sz="1400" b="1" dirty="0">
              <a:solidFill>
                <a:schemeClr val="tx2">
                  <a:lumMod val="75000"/>
                </a:schemeClr>
              </a:solidFill>
              <a:latin typeface="+mn-lt"/>
              <a:cs typeface="Arial" pitchFamily="34" charset="0"/>
            </a:endParaRPr>
          </a:p>
          <a:p>
            <a:pPr eaLnBrk="0" hangingPunct="0">
              <a:spcBef>
                <a:spcPts val="0"/>
              </a:spcBef>
              <a:buFontTx/>
              <a:buNone/>
              <a:defRPr/>
            </a:pPr>
            <a:r>
              <a:rPr lang="en-US" sz="1400" dirty="0">
                <a:solidFill>
                  <a:schemeClr val="tx2">
                    <a:lumMod val="75000"/>
                  </a:schemeClr>
                </a:solidFill>
                <a:latin typeface="+mn-lt"/>
                <a:cs typeface="Arial" pitchFamily="34" charset="0"/>
              </a:rPr>
              <a:t>SWIM Core </a:t>
            </a:r>
            <a:r>
              <a:rPr lang="en-US" sz="1400" dirty="0" smtClean="0">
                <a:solidFill>
                  <a:schemeClr val="tx2">
                    <a:lumMod val="75000"/>
                  </a:schemeClr>
                </a:solidFill>
                <a:latin typeface="+mn-lt"/>
                <a:cs typeface="Arial" pitchFamily="34" charset="0"/>
              </a:rPr>
              <a:t>Services</a:t>
            </a:r>
            <a:endParaRPr lang="en-US" sz="1400" dirty="0">
              <a:solidFill>
                <a:schemeClr val="tx2">
                  <a:lumMod val="75000"/>
                </a:schemeClr>
              </a:solidFill>
              <a:latin typeface="+mn-lt"/>
              <a:cs typeface="Arial" pitchFamily="34" charset="0"/>
            </a:endParaRPr>
          </a:p>
        </p:txBody>
      </p:sp>
      <p:sp>
        <p:nvSpPr>
          <p:cNvPr id="18" name="TextBox 17"/>
          <p:cNvSpPr txBox="1"/>
          <p:nvPr/>
        </p:nvSpPr>
        <p:spPr>
          <a:xfrm>
            <a:off x="6949440" y="4179263"/>
            <a:ext cx="1737360" cy="1169551"/>
          </a:xfrm>
          <a:prstGeom prst="rect">
            <a:avLst/>
          </a:prstGeom>
          <a:noFill/>
        </p:spPr>
        <p:txBody>
          <a:bodyPr wrap="square">
            <a:spAutoFit/>
          </a:bodyPr>
          <a:lstStyle/>
          <a:p>
            <a:pPr eaLnBrk="0" hangingPunct="0">
              <a:spcBef>
                <a:spcPts val="0"/>
              </a:spcBef>
              <a:buFontTx/>
              <a:buNone/>
              <a:defRPr/>
            </a:pPr>
            <a:endParaRPr lang="en-US" sz="1400" b="1" dirty="0" smtClean="0">
              <a:solidFill>
                <a:schemeClr val="tx2">
                  <a:lumMod val="75000"/>
                </a:schemeClr>
              </a:solidFill>
              <a:latin typeface="+mn-lt"/>
              <a:cs typeface="Arial" pitchFamily="34" charset="0"/>
            </a:endParaRPr>
          </a:p>
          <a:p>
            <a:pPr eaLnBrk="0" hangingPunct="0">
              <a:spcBef>
                <a:spcPts val="0"/>
              </a:spcBef>
              <a:buFontTx/>
              <a:buNone/>
              <a:defRPr/>
            </a:pPr>
            <a:r>
              <a:rPr lang="en-US" sz="1400" b="1" dirty="0" smtClean="0">
                <a:solidFill>
                  <a:schemeClr val="tx2">
                    <a:lumMod val="75000"/>
                  </a:schemeClr>
                </a:solidFill>
                <a:latin typeface="+mn-lt"/>
                <a:cs typeface="Arial" pitchFamily="34" charset="0"/>
              </a:rPr>
              <a:t>Physical Network:</a:t>
            </a:r>
            <a:endParaRPr lang="en-US" sz="1400" b="1" dirty="0">
              <a:solidFill>
                <a:schemeClr val="tx2">
                  <a:lumMod val="75000"/>
                </a:schemeClr>
              </a:solidFill>
              <a:latin typeface="+mn-lt"/>
              <a:cs typeface="Arial" pitchFamily="34" charset="0"/>
            </a:endParaRPr>
          </a:p>
          <a:p>
            <a:pPr eaLnBrk="0" hangingPunct="0">
              <a:spcBef>
                <a:spcPts val="0"/>
              </a:spcBef>
              <a:buFontTx/>
              <a:buNone/>
              <a:defRPr/>
            </a:pPr>
            <a:r>
              <a:rPr lang="en-US" sz="1400" dirty="0">
                <a:solidFill>
                  <a:schemeClr val="tx2">
                    <a:lumMod val="75000"/>
                  </a:schemeClr>
                </a:solidFill>
                <a:latin typeface="+mn-lt"/>
                <a:cs typeface="Arial" pitchFamily="34" charset="0"/>
              </a:rPr>
              <a:t>FTI </a:t>
            </a:r>
            <a:r>
              <a:rPr lang="en-US" sz="1400" dirty="0" smtClean="0">
                <a:solidFill>
                  <a:schemeClr val="tx2">
                    <a:lumMod val="75000"/>
                  </a:schemeClr>
                </a:solidFill>
                <a:latin typeface="+mn-lt"/>
                <a:cs typeface="Arial" pitchFamily="34" charset="0"/>
              </a:rPr>
              <a:t>Operational IP network provides secure transport</a:t>
            </a:r>
            <a:endParaRPr lang="en-US" sz="1400" dirty="0">
              <a:solidFill>
                <a:schemeClr val="tx2">
                  <a:lumMod val="75000"/>
                </a:schemeClr>
              </a:solidFill>
              <a:latin typeface="+mn-lt"/>
              <a:cs typeface="Arial" pitchFamily="34" charset="0"/>
            </a:endParaRPr>
          </a:p>
        </p:txBody>
      </p:sp>
      <p:sp>
        <p:nvSpPr>
          <p:cNvPr id="13" name="Slide Number Placeholder 1"/>
          <p:cNvSpPr txBox="1">
            <a:spLocks/>
          </p:cNvSpPr>
          <p:nvPr/>
        </p:nvSpPr>
        <p:spPr>
          <a:xfrm>
            <a:off x="35052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1200" smtClean="0"/>
              <a:pPr/>
              <a:t>6</a:t>
            </a:fld>
            <a:endParaRPr lang="en-US" sz="12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9" y="1299988"/>
            <a:ext cx="6597581" cy="4191000"/>
          </a:xfrm>
          <a:prstGeom prst="rect">
            <a:avLst/>
          </a:prstGeom>
        </p:spPr>
      </p:pic>
      <p:cxnSp>
        <p:nvCxnSpPr>
          <p:cNvPr id="17" name="Straight Arrow Connector 14"/>
          <p:cNvCxnSpPr>
            <a:cxnSpLocks noChangeShapeType="1"/>
          </p:cNvCxnSpPr>
          <p:nvPr/>
        </p:nvCxnSpPr>
        <p:spPr bwMode="auto">
          <a:xfrm flipH="1">
            <a:off x="6308725" y="4876800"/>
            <a:ext cx="641350" cy="0"/>
          </a:xfrm>
          <a:prstGeom prst="straightConnector1">
            <a:avLst/>
          </a:prstGeom>
          <a:noFill/>
          <a:ln w="28575" algn="ctr">
            <a:solidFill>
              <a:srgbClr val="1D2F68"/>
            </a:solidFill>
            <a:round/>
            <a:headEnd/>
            <a:tailEnd type="arrow" w="med" len="med"/>
          </a:ln>
        </p:spPr>
      </p:cxnSp>
      <p:cxnSp>
        <p:nvCxnSpPr>
          <p:cNvPr id="19" name="Straight Arrow Connector 14"/>
          <p:cNvCxnSpPr>
            <a:cxnSpLocks noChangeShapeType="1"/>
          </p:cNvCxnSpPr>
          <p:nvPr/>
        </p:nvCxnSpPr>
        <p:spPr bwMode="auto">
          <a:xfrm flipH="1">
            <a:off x="6308725" y="2859288"/>
            <a:ext cx="641350" cy="0"/>
          </a:xfrm>
          <a:prstGeom prst="straightConnector1">
            <a:avLst/>
          </a:prstGeom>
          <a:noFill/>
          <a:ln w="28575" algn="ctr">
            <a:solidFill>
              <a:srgbClr val="1D2F68"/>
            </a:solidFill>
            <a:round/>
            <a:headEnd/>
            <a:tailEnd type="arrow" w="med" len="med"/>
          </a:ln>
        </p:spPr>
      </p:cxnSp>
      <p:cxnSp>
        <p:nvCxnSpPr>
          <p:cNvPr id="20" name="Straight Arrow Connector 14"/>
          <p:cNvCxnSpPr>
            <a:cxnSpLocks noChangeShapeType="1"/>
          </p:cNvCxnSpPr>
          <p:nvPr/>
        </p:nvCxnSpPr>
        <p:spPr bwMode="auto">
          <a:xfrm flipH="1">
            <a:off x="6308725" y="1919675"/>
            <a:ext cx="641350" cy="0"/>
          </a:xfrm>
          <a:prstGeom prst="straightConnector1">
            <a:avLst/>
          </a:prstGeom>
          <a:noFill/>
          <a:ln w="28575" algn="ctr">
            <a:solidFill>
              <a:srgbClr val="1D2F68"/>
            </a:solidFill>
            <a:round/>
            <a:headEnd/>
            <a:tailEnd type="arrow" w="med" len="med"/>
          </a:ln>
        </p:spPr>
      </p:cxnSp>
    </p:spTree>
    <p:extLst>
      <p:ext uri="{BB962C8B-B14F-4D97-AF65-F5344CB8AC3E}">
        <p14:creationId xmlns:p14="http://schemas.microsoft.com/office/powerpoint/2010/main" val="377368636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Grp="1" noChangeArrowheads="1"/>
          </p:cNvSpPr>
          <p:nvPr>
            <p:ph type="title"/>
          </p:nvPr>
        </p:nvSpPr>
        <p:spPr bwMode="auto">
          <a:xfrm>
            <a:off x="457200" y="79367"/>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2800" b="1">
                <a:solidFill>
                  <a:schemeClr val="tx1"/>
                </a:solidFill>
                <a:latin typeface="Arial" charset="0"/>
                <a:ea typeface="ＭＳ Ｐゴシック" pitchFamily="34" charset="-128"/>
              </a:defRPr>
            </a:lvl1pPr>
            <a:lvl2pPr marL="742950" indent="-285750" defTabSz="457200" eaLnBrk="0" hangingPunct="0">
              <a:spcBef>
                <a:spcPct val="20000"/>
              </a:spcBef>
              <a:buChar char="–"/>
              <a:defRPr sz="2400">
                <a:solidFill>
                  <a:schemeClr val="tx1"/>
                </a:solidFill>
                <a:latin typeface="Arial" charset="0"/>
                <a:ea typeface="ＭＳ Ｐゴシック" pitchFamily="34" charset="-128"/>
              </a:defRPr>
            </a:lvl2pPr>
            <a:lvl3pPr marL="1143000" indent="-228600" defTabSz="457200" eaLnBrk="0" hangingPunct="0">
              <a:spcBef>
                <a:spcPct val="20000"/>
              </a:spcBef>
              <a:buChar char="•"/>
              <a:defRPr sz="2000">
                <a:solidFill>
                  <a:schemeClr val="tx1"/>
                </a:solidFill>
                <a:latin typeface="Arial" charset="0"/>
                <a:ea typeface="ＭＳ Ｐゴシック" pitchFamily="34" charset="-128"/>
              </a:defRPr>
            </a:lvl3pPr>
            <a:lvl4pPr marL="1600200" indent="-228600" defTabSz="457200" eaLnBrk="0" hangingPunct="0">
              <a:spcBef>
                <a:spcPct val="20000"/>
              </a:spcBef>
              <a:buChar char="–"/>
              <a:defRPr>
                <a:solidFill>
                  <a:schemeClr val="tx1"/>
                </a:solidFill>
                <a:latin typeface="Arial" charset="0"/>
                <a:ea typeface="ＭＳ Ｐゴシック" pitchFamily="34" charset="-128"/>
              </a:defRPr>
            </a:lvl4pPr>
            <a:lvl5pPr marL="2057400" indent="-228600" defTabSz="457200" eaLnBrk="0" hangingPunct="0">
              <a:spcBef>
                <a:spcPct val="20000"/>
              </a:spcBef>
              <a:buChar char="»"/>
              <a:defRPr>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defRPr>
            </a:lvl9pPr>
          </a:lstStyle>
          <a:p>
            <a:pPr algn="ctr">
              <a:spcBef>
                <a:spcPct val="0"/>
              </a:spcBef>
              <a:buFontTx/>
              <a:buNone/>
            </a:pPr>
            <a:r>
              <a:rPr lang="en-US" altLang="en-US" sz="3200" b="0" dirty="0">
                <a:solidFill>
                  <a:srgbClr val="17375E"/>
                </a:solidFill>
                <a:latin typeface="+mj-lt"/>
              </a:rPr>
              <a:t>SWIM Infrastructure Deployment</a:t>
            </a:r>
          </a:p>
          <a:p>
            <a:pPr algn="ctr">
              <a:spcBef>
                <a:spcPct val="0"/>
              </a:spcBef>
              <a:buFontTx/>
              <a:buNone/>
            </a:pPr>
            <a:r>
              <a:rPr lang="en-US" altLang="en-US" sz="2400" b="0" dirty="0">
                <a:solidFill>
                  <a:srgbClr val="17375E"/>
                </a:solidFill>
                <a:latin typeface="+mj-lt"/>
              </a:rPr>
              <a:t>NAS Enterprise Messaging Service (NEMS)</a:t>
            </a:r>
            <a:endParaRPr lang="en-US" altLang="en-US" sz="1800" b="0" dirty="0">
              <a:solidFill>
                <a:srgbClr val="17375E"/>
              </a:solidFill>
              <a:latin typeface="+mj-lt"/>
            </a:endParaRPr>
          </a:p>
        </p:txBody>
      </p:sp>
      <p:sp>
        <p:nvSpPr>
          <p:cNvPr id="7" name="Rounded Rectangle 2"/>
          <p:cNvSpPr>
            <a:spLocks noChangeArrowheads="1"/>
          </p:cNvSpPr>
          <p:nvPr/>
        </p:nvSpPr>
        <p:spPr bwMode="auto">
          <a:xfrm>
            <a:off x="7162800" y="4057646"/>
            <a:ext cx="1981200" cy="1908175"/>
          </a:xfrm>
          <a:prstGeom prst="roundRect">
            <a:avLst>
              <a:gd name="adj" fmla="val 16667"/>
            </a:avLst>
          </a:prstGeom>
          <a:solidFill>
            <a:srgbClr val="BBE5F8"/>
          </a:solidFill>
          <a:ln>
            <a:solidFill>
              <a:srgbClr val="4A98D2"/>
            </a:solidFill>
          </a:ln>
        </p:spPr>
        <p:txBody>
          <a:bodyPr wrap="square">
            <a:spAutoFit/>
          </a:bodyPr>
          <a:lstStyle>
            <a:lvl1pPr eaLnBrk="0" hangingPunct="0">
              <a:spcBef>
                <a:spcPct val="20000"/>
              </a:spcBef>
              <a:buChar char="•"/>
              <a:defRPr sz="2800" b="1">
                <a:solidFill>
                  <a:schemeClr val="tx1"/>
                </a:solidFill>
                <a:latin typeface="Arial" charset="0"/>
                <a:ea typeface="ＭＳ Ｐゴシック" pitchFamily="34" charset="-128"/>
              </a:defRPr>
            </a:lvl1pPr>
            <a:lvl2pPr marL="742950" indent="-285750" eaLnBrk="0" hangingPunct="0">
              <a:spcBef>
                <a:spcPct val="20000"/>
              </a:spcBef>
              <a:buChar char="–"/>
              <a:defRPr sz="2400">
                <a:solidFill>
                  <a:schemeClr val="tx1"/>
                </a:solidFill>
                <a:latin typeface="Arial" charset="0"/>
                <a:ea typeface="ＭＳ Ｐゴシック" pitchFamily="34" charset="-128"/>
              </a:defRPr>
            </a:lvl2pPr>
            <a:lvl3pPr marL="1143000" indent="-228600" eaLnBrk="0" hangingPunct="0">
              <a:spcBef>
                <a:spcPct val="20000"/>
              </a:spcBef>
              <a:buChar char="•"/>
              <a:defRPr sz="2000">
                <a:solidFill>
                  <a:schemeClr val="tx1"/>
                </a:solidFill>
                <a:latin typeface="Arial" charset="0"/>
                <a:ea typeface="ＭＳ Ｐゴシック" pitchFamily="34" charset="-128"/>
              </a:defRPr>
            </a:lvl3pPr>
            <a:lvl4pPr marL="1600200" indent="-228600" eaLnBrk="0" hangingPunct="0">
              <a:spcBef>
                <a:spcPct val="20000"/>
              </a:spcBef>
              <a:buChar char="–"/>
              <a:defRPr>
                <a:solidFill>
                  <a:schemeClr val="tx1"/>
                </a:solidFill>
                <a:latin typeface="Arial" charset="0"/>
                <a:ea typeface="ＭＳ Ｐゴシック" pitchFamily="34" charset="-128"/>
              </a:defRPr>
            </a:lvl4pPr>
            <a:lvl5pPr marL="2057400" indent="-228600" eaLnBrk="0" hangingPunct="0">
              <a:spcBef>
                <a:spcPct val="20000"/>
              </a:spcBef>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defRPr>
            </a:lvl9pPr>
          </a:lstStyle>
          <a:p>
            <a:pPr eaLnBrk="1" hangingPunct="1">
              <a:spcBef>
                <a:spcPct val="50000"/>
              </a:spcBef>
            </a:pPr>
            <a:endParaRPr lang="en-US" altLang="en-US" sz="2400" b="0"/>
          </a:p>
        </p:txBody>
      </p:sp>
      <p:sp>
        <p:nvSpPr>
          <p:cNvPr id="8" name="TextBox 21"/>
          <p:cNvSpPr txBox="1">
            <a:spLocks noChangeArrowheads="1"/>
          </p:cNvSpPr>
          <p:nvPr/>
        </p:nvSpPr>
        <p:spPr bwMode="auto">
          <a:xfrm>
            <a:off x="7444740" y="4142307"/>
            <a:ext cx="1645920" cy="1815882"/>
          </a:xfrm>
          <a:prstGeom prst="rect">
            <a:avLst/>
          </a:prstGeom>
          <a:noFill/>
          <a:ln w="9525">
            <a:noFill/>
            <a:miter lim="800000"/>
            <a:headEnd/>
            <a:tailEnd/>
          </a:ln>
        </p:spPr>
        <p:txBody>
          <a:bodyPr wrap="square">
            <a:spAutoFit/>
          </a:bodyPr>
          <a:lstStyle/>
          <a:p>
            <a:pPr fontAlgn="auto">
              <a:spcBef>
                <a:spcPts val="0"/>
              </a:spcBef>
              <a:spcAft>
                <a:spcPts val="800"/>
              </a:spcAft>
              <a:buNone/>
              <a:defRPr/>
            </a:pPr>
            <a:r>
              <a:rPr lang="en-US" sz="900" b="1" spc="-10" dirty="0">
                <a:solidFill>
                  <a:srgbClr val="265A86"/>
                </a:solidFill>
                <a:latin typeface="+mj-lt"/>
                <a:cs typeface="Arial" panose="020B0604020202020204" pitchFamily="34" charset="0"/>
              </a:rPr>
              <a:t>Existing NEMS </a:t>
            </a:r>
            <a:r>
              <a:rPr lang="en-US" sz="900" b="1" spc="-10" dirty="0" smtClean="0">
                <a:solidFill>
                  <a:srgbClr val="265A86"/>
                </a:solidFill>
                <a:latin typeface="+mj-lt"/>
                <a:cs typeface="Arial" panose="020B0604020202020204" pitchFamily="34" charset="0"/>
              </a:rPr>
              <a:t>Nodes</a:t>
            </a:r>
          </a:p>
          <a:p>
            <a:pPr fontAlgn="auto">
              <a:spcBef>
                <a:spcPts val="0"/>
              </a:spcBef>
              <a:spcAft>
                <a:spcPts val="800"/>
              </a:spcAft>
              <a:buNone/>
              <a:defRPr/>
            </a:pPr>
            <a:r>
              <a:rPr lang="en-US" sz="900" b="1" spc="-10" dirty="0" smtClean="0">
                <a:solidFill>
                  <a:srgbClr val="265A86"/>
                </a:solidFill>
                <a:latin typeface="+mj-lt"/>
                <a:cs typeface="Arial" panose="020B0604020202020204" pitchFamily="34" charset="0"/>
              </a:rPr>
              <a:t>NEMS Gateway</a:t>
            </a:r>
            <a:endParaRPr lang="en-US" sz="900" b="1" spc="-10" dirty="0">
              <a:solidFill>
                <a:srgbClr val="265A86"/>
              </a:solidFill>
              <a:latin typeface="+mj-lt"/>
              <a:cs typeface="Arial" panose="020B0604020202020204" pitchFamily="34" charset="0"/>
            </a:endParaRPr>
          </a:p>
          <a:p>
            <a:pPr fontAlgn="auto">
              <a:spcBef>
                <a:spcPts val="0"/>
              </a:spcBef>
              <a:spcAft>
                <a:spcPts val="800"/>
              </a:spcAft>
              <a:buNone/>
              <a:defRPr/>
            </a:pPr>
            <a:r>
              <a:rPr lang="en-US" sz="900" b="1" spc="-10" dirty="0" smtClean="0">
                <a:solidFill>
                  <a:srgbClr val="265A86"/>
                </a:solidFill>
                <a:latin typeface="+mj-lt"/>
                <a:cs typeface="Arial" panose="020B0604020202020204" pitchFamily="34" charset="0"/>
              </a:rPr>
              <a:t>R&amp;D </a:t>
            </a:r>
            <a:r>
              <a:rPr lang="en-US" sz="900" b="1" spc="-10" dirty="0">
                <a:solidFill>
                  <a:srgbClr val="265A86"/>
                </a:solidFill>
                <a:latin typeface="+mj-lt"/>
                <a:cs typeface="Arial" panose="020B0604020202020204" pitchFamily="34" charset="0"/>
              </a:rPr>
              <a:t>and FNTB Nodes</a:t>
            </a:r>
          </a:p>
          <a:p>
            <a:pPr fontAlgn="auto">
              <a:spcBef>
                <a:spcPts val="0"/>
              </a:spcBef>
              <a:spcAft>
                <a:spcPts val="800"/>
              </a:spcAft>
              <a:buNone/>
              <a:defRPr/>
            </a:pPr>
            <a:r>
              <a:rPr lang="en-US" sz="900" b="1" spc="-10" dirty="0">
                <a:solidFill>
                  <a:srgbClr val="265A86"/>
                </a:solidFill>
                <a:latin typeface="+mj-lt"/>
                <a:cs typeface="Arial" panose="020B0604020202020204" pitchFamily="34" charset="0"/>
              </a:rPr>
              <a:t>Planned NEMS Nodes </a:t>
            </a:r>
            <a:r>
              <a:rPr lang="en-US" sz="900" b="1" spc="-10" dirty="0" smtClean="0">
                <a:solidFill>
                  <a:srgbClr val="265A86"/>
                </a:solidFill>
                <a:latin typeface="+mj-lt"/>
                <a:cs typeface="Arial" panose="020B0604020202020204" pitchFamily="34" charset="0"/>
              </a:rPr>
              <a:t>2015</a:t>
            </a:r>
            <a:endParaRPr lang="en-US" sz="900" b="1" spc="-10" dirty="0">
              <a:solidFill>
                <a:srgbClr val="265A86"/>
              </a:solidFill>
              <a:latin typeface="+mj-lt"/>
              <a:cs typeface="Arial" panose="020B0604020202020204" pitchFamily="34" charset="0"/>
            </a:endParaRPr>
          </a:p>
          <a:p>
            <a:pPr fontAlgn="auto">
              <a:spcBef>
                <a:spcPts val="0"/>
              </a:spcBef>
              <a:spcAft>
                <a:spcPts val="800"/>
              </a:spcAft>
              <a:buNone/>
              <a:defRPr/>
            </a:pPr>
            <a:r>
              <a:rPr lang="en-US" sz="900" b="1" spc="-10" dirty="0">
                <a:solidFill>
                  <a:srgbClr val="265A86"/>
                </a:solidFill>
                <a:latin typeface="+mj-lt"/>
                <a:cs typeface="Arial" panose="020B0604020202020204" pitchFamily="34" charset="0"/>
              </a:rPr>
              <a:t>Mission Support Nodes (Admin)</a:t>
            </a:r>
          </a:p>
          <a:p>
            <a:pPr fontAlgn="auto">
              <a:spcBef>
                <a:spcPts val="0"/>
              </a:spcBef>
              <a:spcAft>
                <a:spcPts val="800"/>
              </a:spcAft>
              <a:buNone/>
              <a:defRPr/>
            </a:pPr>
            <a:r>
              <a:rPr lang="en-US" sz="900" b="1" spc="-10" dirty="0">
                <a:solidFill>
                  <a:srgbClr val="265A86"/>
                </a:solidFill>
                <a:latin typeface="+mj-lt"/>
                <a:cs typeface="Arial" panose="020B0604020202020204" pitchFamily="34" charset="0"/>
              </a:rPr>
              <a:t>ARTCC Sites</a:t>
            </a:r>
          </a:p>
          <a:p>
            <a:pPr fontAlgn="auto">
              <a:spcBef>
                <a:spcPts val="0"/>
              </a:spcBef>
              <a:spcAft>
                <a:spcPts val="800"/>
              </a:spcAft>
              <a:buNone/>
              <a:defRPr/>
            </a:pPr>
            <a:r>
              <a:rPr lang="en-US" sz="900" b="1" spc="-10" dirty="0">
                <a:solidFill>
                  <a:srgbClr val="265A86"/>
                </a:solidFill>
                <a:latin typeface="+mj-lt"/>
                <a:cs typeface="Arial" panose="020B0604020202020204" pitchFamily="34" charset="0"/>
              </a:rPr>
              <a:t>FTI Operations Center</a:t>
            </a:r>
          </a:p>
        </p:txBody>
      </p:sp>
      <p:sp>
        <p:nvSpPr>
          <p:cNvPr id="9" name="Oval 8"/>
          <p:cNvSpPr/>
          <p:nvPr/>
        </p:nvSpPr>
        <p:spPr bwMode="auto">
          <a:xfrm>
            <a:off x="7375157" y="5555118"/>
            <a:ext cx="83101" cy="84444"/>
          </a:xfrm>
          <a:prstGeom prst="ellipse">
            <a:avLst/>
          </a:prstGeom>
          <a:solidFill>
            <a:schemeClr val="tx1"/>
          </a:solidFill>
          <a:ln w="19050" cap="flat" cmpd="sng" algn="ctr">
            <a:solidFill>
              <a:schemeClr val="tx1"/>
            </a:solidFill>
            <a:prstDash val="solid"/>
            <a:headEnd type="none" w="sm" len="sm"/>
            <a:tailEnd type="none" w="sm" len="sm"/>
          </a:ln>
          <a:effectLst>
            <a:outerShdw blurRad="40000" dist="20000" dir="5400000" rotWithShape="0">
              <a:srgbClr val="000000">
                <a:alpha val="38000"/>
              </a:srgbClr>
            </a:outerShdw>
          </a:effectLst>
        </p:spPr>
        <p:txBody>
          <a:bodyPr/>
          <a:lstStyle/>
          <a:p>
            <a:pPr algn="ctr" fontAlgn="auto">
              <a:spcBef>
                <a:spcPts val="0"/>
              </a:spcBef>
              <a:spcAft>
                <a:spcPts val="0"/>
              </a:spcAft>
              <a:buNone/>
              <a:defRPr/>
            </a:pPr>
            <a:endParaRPr lang="en-US" b="1" kern="0" dirty="0">
              <a:solidFill>
                <a:srgbClr val="000000"/>
              </a:solidFill>
              <a:latin typeface="Arial"/>
            </a:endParaRPr>
          </a:p>
        </p:txBody>
      </p:sp>
      <p:sp>
        <p:nvSpPr>
          <p:cNvPr id="10" name="Oval 9"/>
          <p:cNvSpPr/>
          <p:nvPr/>
        </p:nvSpPr>
        <p:spPr bwMode="auto">
          <a:xfrm>
            <a:off x="7333607" y="4881361"/>
            <a:ext cx="166201" cy="168887"/>
          </a:xfrm>
          <a:prstGeom prst="ellipse">
            <a:avLst/>
          </a:prstGeom>
          <a:solidFill>
            <a:srgbClr val="00B050"/>
          </a:solidFill>
          <a:ln w="9525" cap="flat" cmpd="sng" algn="ctr">
            <a:solidFill>
              <a:schemeClr val="bg1"/>
            </a:solidFill>
            <a:prstDash val="solid"/>
            <a:headEnd type="none" w="sm" len="sm"/>
            <a:tailEnd type="none" w="sm" len="sm"/>
          </a:ln>
          <a:effectLst>
            <a:outerShdw blurRad="40000" dist="20000" dir="5400000" rotWithShape="0">
              <a:srgbClr val="000000">
                <a:alpha val="38000"/>
              </a:srgbClr>
            </a:outerShdw>
          </a:effectLst>
        </p:spPr>
        <p:txBody>
          <a:bodyPr/>
          <a:lstStyle/>
          <a:p>
            <a:pPr algn="ctr" fontAlgn="auto">
              <a:spcBef>
                <a:spcPts val="0"/>
              </a:spcBef>
              <a:spcAft>
                <a:spcPts val="0"/>
              </a:spcAft>
              <a:buNone/>
              <a:defRPr/>
            </a:pPr>
            <a:endParaRPr lang="en-US" b="1" kern="0" dirty="0">
              <a:solidFill>
                <a:srgbClr val="000000"/>
              </a:solidFill>
              <a:latin typeface="Arial"/>
            </a:endParaRPr>
          </a:p>
        </p:txBody>
      </p:sp>
      <p:sp>
        <p:nvSpPr>
          <p:cNvPr id="11" name="Rectangle 10"/>
          <p:cNvSpPr/>
          <p:nvPr/>
        </p:nvSpPr>
        <p:spPr>
          <a:xfrm>
            <a:off x="7374915" y="5775869"/>
            <a:ext cx="83584" cy="81304"/>
          </a:xfrm>
          <a:prstGeom prst="rect">
            <a:avLst/>
          </a:prstGeom>
          <a:solidFill>
            <a:srgbClr val="1F497D"/>
          </a:solidFill>
          <a:ln w="19050" cap="flat" cmpd="sng" algn="ctr">
            <a:solidFill>
              <a:srgbClr val="1F497D"/>
            </a:solidFill>
            <a:prstDash val="solid"/>
            <a:headEnd type="none" w="sm" len="sm"/>
            <a:tailEnd type="none" w="sm" len="sm"/>
          </a:ln>
          <a:effectLst>
            <a:outerShdw blurRad="40000" dist="20000" dir="5400000" rotWithShape="0">
              <a:srgbClr val="000000">
                <a:alpha val="38000"/>
              </a:srgbClr>
            </a:outerShdw>
          </a:effectLst>
        </p:spPr>
        <p:txBody>
          <a:bodyPr/>
          <a:lstStyle/>
          <a:p>
            <a:pPr algn="ctr"/>
            <a:endParaRPr lang="en-US" b="1" kern="0">
              <a:solidFill>
                <a:srgbClr val="000000"/>
              </a:solidFill>
              <a:latin typeface="Arial"/>
            </a:endParaRPr>
          </a:p>
        </p:txBody>
      </p:sp>
      <p:sp>
        <p:nvSpPr>
          <p:cNvPr id="12" name="Oval 11"/>
          <p:cNvSpPr/>
          <p:nvPr/>
        </p:nvSpPr>
        <p:spPr bwMode="auto">
          <a:xfrm>
            <a:off x="7333607" y="4152722"/>
            <a:ext cx="166201" cy="168887"/>
          </a:xfrm>
          <a:prstGeom prst="ellipse">
            <a:avLst/>
          </a:prstGeom>
          <a:solidFill>
            <a:srgbClr val="558ED5"/>
          </a:solidFill>
          <a:ln w="12700" cap="flat" cmpd="sng" algn="ctr">
            <a:solidFill>
              <a:schemeClr val="bg1"/>
            </a:solidFill>
            <a:prstDash val="solid"/>
            <a:headEnd type="none" w="sm" len="sm"/>
            <a:tailEnd type="none" w="sm" len="sm"/>
          </a:ln>
          <a:effectLst>
            <a:outerShdw blurRad="40000" dist="20000" dir="5400000" rotWithShape="0">
              <a:srgbClr val="000000">
                <a:alpha val="38000"/>
              </a:srgbClr>
            </a:outerShdw>
          </a:effectLst>
        </p:spPr>
        <p:txBody>
          <a:bodyPr/>
          <a:lstStyle/>
          <a:p>
            <a:pPr algn="ctr"/>
            <a:endParaRPr lang="en-US" b="1" kern="0" dirty="0">
              <a:solidFill>
                <a:srgbClr val="000000"/>
              </a:solidFill>
              <a:latin typeface="Arial"/>
            </a:endParaRPr>
          </a:p>
        </p:txBody>
      </p:sp>
      <p:sp>
        <p:nvSpPr>
          <p:cNvPr id="13" name="Oval 12"/>
          <p:cNvSpPr/>
          <p:nvPr/>
        </p:nvSpPr>
        <p:spPr bwMode="auto">
          <a:xfrm>
            <a:off x="7375817" y="5226269"/>
            <a:ext cx="81781" cy="83103"/>
          </a:xfrm>
          <a:prstGeom prst="ellipse">
            <a:avLst/>
          </a:prstGeom>
          <a:solidFill>
            <a:srgbClr val="F79646"/>
          </a:solidFill>
          <a:ln w="9525" cap="flat" cmpd="sng" algn="ctr">
            <a:solidFill>
              <a:schemeClr val="bg1"/>
            </a:solidFill>
            <a:prstDash val="solid"/>
            <a:headEnd type="none" w="sm" len="sm"/>
            <a:tailEnd type="none" w="sm" len="sm"/>
          </a:ln>
          <a:effectLst>
            <a:outerShdw blurRad="40000" dist="20000" dir="5400000" rotWithShape="0">
              <a:srgbClr val="000000">
                <a:alpha val="38000"/>
              </a:srgbClr>
            </a:outerShdw>
          </a:effectLst>
        </p:spPr>
        <p:txBody>
          <a:bodyPr/>
          <a:lstStyle/>
          <a:p>
            <a:pPr algn="ctr" fontAlgn="auto">
              <a:spcBef>
                <a:spcPts val="0"/>
              </a:spcBef>
              <a:spcAft>
                <a:spcPts val="0"/>
              </a:spcAft>
              <a:buNone/>
              <a:defRPr/>
            </a:pPr>
            <a:endParaRPr lang="en-US" b="1" kern="0" dirty="0">
              <a:solidFill>
                <a:srgbClr val="000000"/>
              </a:solidFill>
              <a:latin typeface="Arial"/>
            </a:endParaRPr>
          </a:p>
        </p:txBody>
      </p:sp>
      <p:sp>
        <p:nvSpPr>
          <p:cNvPr id="14" name="Oval 13"/>
          <p:cNvSpPr/>
          <p:nvPr/>
        </p:nvSpPr>
        <p:spPr bwMode="auto">
          <a:xfrm>
            <a:off x="7333607" y="4402063"/>
            <a:ext cx="166201" cy="168887"/>
          </a:xfrm>
          <a:prstGeom prst="ellipse">
            <a:avLst/>
          </a:prstGeom>
          <a:solidFill>
            <a:srgbClr val="FF0000"/>
          </a:solidFill>
          <a:ln w="12700" cap="flat" cmpd="sng" algn="ctr">
            <a:solidFill>
              <a:schemeClr val="bg1"/>
            </a:solidFill>
            <a:prstDash val="solid"/>
            <a:headEnd type="none" w="sm" len="sm"/>
            <a:tailEnd type="none" w="sm" len="sm"/>
          </a:ln>
          <a:effectLst>
            <a:outerShdw blurRad="40000" dist="20000" dir="5400000" rotWithShape="0">
              <a:srgbClr val="000000">
                <a:alpha val="38000"/>
              </a:srgbClr>
            </a:outerShdw>
          </a:effectLst>
        </p:spPr>
        <p:txBody>
          <a:bodyPr/>
          <a:lstStyle/>
          <a:p>
            <a:pPr algn="ctr" fontAlgn="auto">
              <a:spcBef>
                <a:spcPts val="0"/>
              </a:spcBef>
              <a:spcAft>
                <a:spcPts val="0"/>
              </a:spcAft>
              <a:buNone/>
              <a:defRPr/>
            </a:pPr>
            <a:endParaRPr lang="en-US" b="1" kern="0" dirty="0">
              <a:solidFill>
                <a:srgbClr val="000000"/>
              </a:solidFill>
              <a:latin typeface="Arial"/>
            </a:endParaRPr>
          </a:p>
        </p:txBody>
      </p:sp>
      <p:sp>
        <p:nvSpPr>
          <p:cNvPr id="15" name="Oval 14"/>
          <p:cNvSpPr/>
          <p:nvPr/>
        </p:nvSpPr>
        <p:spPr bwMode="auto">
          <a:xfrm>
            <a:off x="7333607" y="4654573"/>
            <a:ext cx="166201" cy="168887"/>
          </a:xfrm>
          <a:prstGeom prst="ellipse">
            <a:avLst/>
          </a:prstGeom>
          <a:solidFill>
            <a:srgbClr val="FFFF00"/>
          </a:solidFill>
          <a:ln w="12700" cap="flat" cmpd="sng" algn="ctr">
            <a:solidFill>
              <a:schemeClr val="bg1"/>
            </a:solidFill>
            <a:prstDash val="solid"/>
            <a:headEnd type="none" w="sm" len="sm"/>
            <a:tailEnd type="none" w="sm" len="sm"/>
          </a:ln>
          <a:effectLst>
            <a:outerShdw blurRad="40000" dist="20000" dir="5400000" rotWithShape="0">
              <a:srgbClr val="000000">
                <a:alpha val="38000"/>
              </a:srgbClr>
            </a:outerShdw>
          </a:effectLst>
        </p:spPr>
        <p:txBody>
          <a:bodyPr/>
          <a:lstStyle/>
          <a:p>
            <a:pPr algn="ctr" fontAlgn="auto">
              <a:spcBef>
                <a:spcPts val="0"/>
              </a:spcBef>
              <a:spcAft>
                <a:spcPts val="0"/>
              </a:spcAft>
              <a:buNone/>
              <a:defRPr/>
            </a:pPr>
            <a:endParaRPr lang="en-US" b="1" kern="0" dirty="0">
              <a:solidFill>
                <a:srgbClr val="000000"/>
              </a:solidFill>
              <a:latin typeface="Aria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74" y="738696"/>
            <a:ext cx="7966937" cy="5338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Slide Number Placeholder 1"/>
          <p:cNvSpPr txBox="1">
            <a:spLocks/>
          </p:cNvSpPr>
          <p:nvPr/>
        </p:nvSpPr>
        <p:spPr>
          <a:xfrm>
            <a:off x="35052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1200" smtClean="0"/>
              <a:pPr/>
              <a:t>7</a:t>
            </a:fld>
            <a:endParaRPr lang="en-US" sz="1200" dirty="0"/>
          </a:p>
        </p:txBody>
      </p:sp>
    </p:spTree>
    <p:extLst>
      <p:ext uri="{BB962C8B-B14F-4D97-AF65-F5344CB8AC3E}">
        <p14:creationId xmlns:p14="http://schemas.microsoft.com/office/powerpoint/2010/main" val="3044181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340659" y="2235182"/>
            <a:ext cx="5230435" cy="3179499"/>
          </a:xfrm>
          <a:prstGeom prst="roundRect">
            <a:avLst/>
          </a:prstGeom>
          <a:ln>
            <a:solidFill>
              <a:schemeClr val="tx1">
                <a:lumMod val="65000"/>
                <a:lumOff val="35000"/>
              </a:schemeClr>
            </a:solidFill>
            <a:prstDash val="sysDash"/>
          </a:ln>
        </p:spPr>
        <p:style>
          <a:lnRef idx="2">
            <a:schemeClr val="dk1"/>
          </a:lnRef>
          <a:fillRef idx="1">
            <a:schemeClr val="lt1"/>
          </a:fillRef>
          <a:effectRef idx="0">
            <a:schemeClr val="dk1"/>
          </a:effectRef>
          <a:fontRef idx="minor">
            <a:schemeClr val="dk1"/>
          </a:fontRef>
        </p:style>
        <p:txBody>
          <a:bodyPr rtlCol="0" anchor="b"/>
          <a:lstStyle/>
          <a:p>
            <a:pPr algn="ctr" fontAlgn="base">
              <a:spcBef>
                <a:spcPct val="0"/>
              </a:spcBef>
              <a:spcAft>
                <a:spcPct val="0"/>
              </a:spcAft>
            </a:pPr>
            <a:endParaRPr lang="en-US" sz="1200" b="1" dirty="0" smtClean="0">
              <a:solidFill>
                <a:prstClr val="black"/>
              </a:solidFill>
            </a:endParaRPr>
          </a:p>
          <a:p>
            <a:pPr algn="ctr" fontAlgn="base">
              <a:spcBef>
                <a:spcPct val="0"/>
              </a:spcBef>
              <a:spcAft>
                <a:spcPct val="0"/>
              </a:spcAft>
            </a:pPr>
            <a:endParaRPr lang="en-US" sz="1200" b="1" dirty="0" smtClean="0">
              <a:solidFill>
                <a:prstClr val="black"/>
              </a:solidFill>
            </a:endParaRPr>
          </a:p>
          <a:p>
            <a:pPr algn="ctr" fontAlgn="base">
              <a:spcBef>
                <a:spcPct val="0"/>
              </a:spcBef>
              <a:spcAft>
                <a:spcPct val="0"/>
              </a:spcAft>
            </a:pPr>
            <a:endParaRPr lang="en-US" sz="1200" b="1" dirty="0" smtClean="0">
              <a:solidFill>
                <a:prstClr val="black"/>
              </a:solidFill>
            </a:endParaRPr>
          </a:p>
          <a:p>
            <a:pPr algn="ctr" fontAlgn="base">
              <a:spcBef>
                <a:spcPct val="0"/>
              </a:spcBef>
              <a:spcAft>
                <a:spcPct val="0"/>
              </a:spcAft>
            </a:pPr>
            <a:endParaRPr lang="en-US" sz="1200" b="1" dirty="0" smtClean="0">
              <a:solidFill>
                <a:prstClr val="black"/>
              </a:solidFill>
            </a:endParaRPr>
          </a:p>
          <a:p>
            <a:pPr algn="ctr" fontAlgn="base">
              <a:spcBef>
                <a:spcPct val="0"/>
              </a:spcBef>
              <a:spcAft>
                <a:spcPct val="0"/>
              </a:spcAft>
            </a:pPr>
            <a:endParaRPr lang="en-US" sz="1200" b="1" dirty="0" smtClean="0">
              <a:solidFill>
                <a:prstClr val="black"/>
              </a:solidFill>
            </a:endParaRPr>
          </a:p>
          <a:p>
            <a:pPr algn="ctr" fontAlgn="base">
              <a:spcBef>
                <a:spcPct val="0"/>
              </a:spcBef>
              <a:spcAft>
                <a:spcPct val="0"/>
              </a:spcAft>
            </a:pPr>
            <a:endParaRPr lang="en-US" sz="1200" b="1" dirty="0" smtClean="0">
              <a:solidFill>
                <a:prstClr val="black"/>
              </a:solidFill>
            </a:endParaRPr>
          </a:p>
          <a:p>
            <a:pPr algn="ctr" fontAlgn="base">
              <a:spcBef>
                <a:spcPct val="0"/>
              </a:spcBef>
              <a:spcAft>
                <a:spcPct val="0"/>
              </a:spcAft>
            </a:pPr>
            <a:endParaRPr lang="en-US" sz="1200" b="1" dirty="0" smtClean="0">
              <a:solidFill>
                <a:prstClr val="black"/>
              </a:solidFill>
            </a:endParaRPr>
          </a:p>
          <a:p>
            <a:pPr algn="ctr" fontAlgn="base">
              <a:spcBef>
                <a:spcPct val="0"/>
              </a:spcBef>
              <a:spcAft>
                <a:spcPct val="0"/>
              </a:spcAft>
            </a:pPr>
            <a:endParaRPr lang="en-US" sz="1200" b="1" dirty="0" smtClean="0">
              <a:solidFill>
                <a:prstClr val="black"/>
              </a:solidFill>
            </a:endParaRPr>
          </a:p>
          <a:p>
            <a:pPr algn="ctr" fontAlgn="base">
              <a:spcBef>
                <a:spcPct val="0"/>
              </a:spcBef>
              <a:spcAft>
                <a:spcPct val="0"/>
              </a:spcAft>
            </a:pPr>
            <a:endParaRPr lang="en-US" sz="1200" b="1" dirty="0" smtClean="0">
              <a:solidFill>
                <a:prstClr val="black"/>
              </a:solidFill>
            </a:endParaRPr>
          </a:p>
          <a:p>
            <a:pPr algn="ctr" fontAlgn="base">
              <a:spcBef>
                <a:spcPct val="0"/>
              </a:spcBef>
              <a:spcAft>
                <a:spcPct val="0"/>
              </a:spcAft>
            </a:pPr>
            <a:endParaRPr lang="en-US" sz="1200" b="1" dirty="0" smtClean="0">
              <a:solidFill>
                <a:prstClr val="black"/>
              </a:solidFill>
            </a:endParaRPr>
          </a:p>
          <a:p>
            <a:pPr algn="ctr" fontAlgn="base">
              <a:spcBef>
                <a:spcPct val="0"/>
              </a:spcBef>
              <a:spcAft>
                <a:spcPct val="0"/>
              </a:spcAft>
            </a:pPr>
            <a:endParaRPr lang="en-US" sz="1200" b="1" dirty="0" smtClean="0">
              <a:solidFill>
                <a:prstClr val="black"/>
              </a:solidFill>
            </a:endParaRPr>
          </a:p>
          <a:p>
            <a:pPr algn="ctr" fontAlgn="base">
              <a:spcBef>
                <a:spcPct val="0"/>
              </a:spcBef>
              <a:spcAft>
                <a:spcPct val="0"/>
              </a:spcAft>
            </a:pPr>
            <a:endParaRPr lang="en-US" sz="1400" b="1" dirty="0" smtClean="0">
              <a:solidFill>
                <a:prstClr val="black"/>
              </a:solidFill>
            </a:endParaRPr>
          </a:p>
          <a:p>
            <a:pPr algn="ctr" fontAlgn="base">
              <a:spcBef>
                <a:spcPct val="0"/>
              </a:spcBef>
              <a:spcAft>
                <a:spcPct val="0"/>
              </a:spcAft>
            </a:pPr>
            <a:endParaRPr lang="en-US" sz="1400" b="1" dirty="0" smtClean="0">
              <a:solidFill>
                <a:prstClr val="black"/>
              </a:solidFill>
            </a:endParaRPr>
          </a:p>
          <a:p>
            <a:pPr algn="ctr" fontAlgn="base">
              <a:spcBef>
                <a:spcPct val="0"/>
              </a:spcBef>
              <a:spcAft>
                <a:spcPct val="0"/>
              </a:spcAft>
            </a:pPr>
            <a:r>
              <a:rPr lang="en-US" sz="1400" b="1" dirty="0" smtClean="0">
                <a:solidFill>
                  <a:prstClr val="black"/>
                </a:solidFill>
              </a:rPr>
              <a:t> </a:t>
            </a:r>
          </a:p>
          <a:p>
            <a:pPr algn="ctr" fontAlgn="base">
              <a:spcBef>
                <a:spcPct val="0"/>
              </a:spcBef>
              <a:spcAft>
                <a:spcPct val="0"/>
              </a:spcAft>
            </a:pPr>
            <a:endParaRPr lang="en-US" sz="1400" b="1" dirty="0" smtClean="0">
              <a:solidFill>
                <a:prstClr val="black"/>
              </a:solidFill>
            </a:endParaRPr>
          </a:p>
          <a:p>
            <a:pPr algn="ctr" fontAlgn="base">
              <a:spcBef>
                <a:spcPct val="0"/>
              </a:spcBef>
              <a:spcAft>
                <a:spcPct val="0"/>
              </a:spcAft>
            </a:pPr>
            <a:endParaRPr lang="en-US" sz="1400" b="1" dirty="0" smtClean="0">
              <a:solidFill>
                <a:prstClr val="black"/>
              </a:solidFill>
            </a:endParaRPr>
          </a:p>
          <a:p>
            <a:pPr algn="ctr" fontAlgn="base">
              <a:spcBef>
                <a:spcPct val="0"/>
              </a:spcBef>
              <a:spcAft>
                <a:spcPct val="0"/>
              </a:spcAft>
            </a:pPr>
            <a:endParaRPr lang="en-US" sz="1400" b="1" dirty="0" smtClean="0">
              <a:solidFill>
                <a:prstClr val="black"/>
              </a:solidFill>
            </a:endParaRPr>
          </a:p>
        </p:txBody>
      </p:sp>
      <p:cxnSp>
        <p:nvCxnSpPr>
          <p:cNvPr id="40" name="Straight Arrow Connector 39"/>
          <p:cNvCxnSpPr/>
          <p:nvPr/>
        </p:nvCxnSpPr>
        <p:spPr bwMode="auto">
          <a:xfrm>
            <a:off x="1572606" y="1777983"/>
            <a:ext cx="2635" cy="640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1" name="Straight Arrow Connector 40"/>
          <p:cNvCxnSpPr/>
          <p:nvPr/>
        </p:nvCxnSpPr>
        <p:spPr bwMode="auto">
          <a:xfrm>
            <a:off x="1420206" y="1777983"/>
            <a:ext cx="10795" cy="64008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38" name="Straight Arrow Connector 37"/>
          <p:cNvCxnSpPr/>
          <p:nvPr/>
        </p:nvCxnSpPr>
        <p:spPr bwMode="auto">
          <a:xfrm>
            <a:off x="3236971" y="1777983"/>
            <a:ext cx="2635" cy="640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9" name="Straight Arrow Connector 38"/>
          <p:cNvCxnSpPr/>
          <p:nvPr/>
        </p:nvCxnSpPr>
        <p:spPr bwMode="auto">
          <a:xfrm>
            <a:off x="3084571" y="1777983"/>
            <a:ext cx="10795" cy="64008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3" name="Title 2"/>
          <p:cNvSpPr>
            <a:spLocks noGrp="1"/>
          </p:cNvSpPr>
          <p:nvPr>
            <p:ph type="title"/>
          </p:nvPr>
        </p:nvSpPr>
        <p:spPr>
          <a:xfrm>
            <a:off x="457200" y="274638"/>
            <a:ext cx="6400800" cy="563562"/>
          </a:xfrm>
        </p:spPr>
        <p:txBody>
          <a:bodyPr/>
          <a:lstStyle/>
          <a:p>
            <a:r>
              <a:rPr lang="en-US" dirty="0" smtClean="0">
                <a:latin typeface="+mj-lt"/>
              </a:rPr>
              <a:t>NEMS Advanced Mediation Services</a:t>
            </a:r>
            <a:endParaRPr lang="en-US" dirty="0">
              <a:latin typeface="+mj-lt"/>
            </a:endParaRPr>
          </a:p>
        </p:txBody>
      </p:sp>
      <p:cxnSp>
        <p:nvCxnSpPr>
          <p:cNvPr id="408" name="Straight Arrow Connector 407"/>
          <p:cNvCxnSpPr/>
          <p:nvPr/>
        </p:nvCxnSpPr>
        <p:spPr bwMode="auto">
          <a:xfrm>
            <a:off x="4949462" y="1777983"/>
            <a:ext cx="2635" cy="640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12" name="Straight Arrow Connector 411"/>
          <p:cNvCxnSpPr/>
          <p:nvPr/>
        </p:nvCxnSpPr>
        <p:spPr bwMode="auto">
          <a:xfrm>
            <a:off x="4797062" y="1777983"/>
            <a:ext cx="10795" cy="64008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429" name="Straight Arrow Connector 428"/>
          <p:cNvCxnSpPr/>
          <p:nvPr/>
        </p:nvCxnSpPr>
        <p:spPr bwMode="auto">
          <a:xfrm flipV="1">
            <a:off x="5252224" y="2425148"/>
            <a:ext cx="1729021" cy="295748"/>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grpSp>
        <p:nvGrpSpPr>
          <p:cNvPr id="5" name="Group 79"/>
          <p:cNvGrpSpPr/>
          <p:nvPr/>
        </p:nvGrpSpPr>
        <p:grpSpPr>
          <a:xfrm>
            <a:off x="6961187" y="1832814"/>
            <a:ext cx="1447800" cy="838200"/>
            <a:chOff x="6553200" y="2667000"/>
            <a:chExt cx="1143000" cy="838200"/>
          </a:xfrm>
        </p:grpSpPr>
        <p:sp>
          <p:nvSpPr>
            <p:cNvPr id="78" name="Rounded Rectangle 77"/>
            <p:cNvSpPr/>
            <p:nvPr/>
          </p:nvSpPr>
          <p:spPr>
            <a:xfrm>
              <a:off x="6705600" y="2819400"/>
              <a:ext cx="990600" cy="685800"/>
            </a:xfrm>
            <a:prstGeom prst="roundRect">
              <a:avLst/>
            </a:prstGeom>
            <a:solidFill>
              <a:schemeClr val="accent6">
                <a:lumMod val="60000"/>
                <a:lumOff val="40000"/>
              </a:schemeClr>
            </a:solidFill>
            <a:ln>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fontAlgn="base">
                <a:spcBef>
                  <a:spcPct val="0"/>
                </a:spcBef>
                <a:spcAft>
                  <a:spcPct val="0"/>
                </a:spcAft>
              </a:pPr>
              <a:r>
                <a:rPr lang="en-US" sz="1200" dirty="0" smtClean="0">
                  <a:solidFill>
                    <a:prstClr val="black"/>
                  </a:solidFill>
                </a:rPr>
                <a:t>External Consumers/Producers</a:t>
              </a:r>
              <a:endParaRPr lang="en-US" sz="600" dirty="0">
                <a:solidFill>
                  <a:prstClr val="black"/>
                </a:solidFill>
              </a:endParaRPr>
            </a:p>
          </p:txBody>
        </p:sp>
        <p:sp>
          <p:nvSpPr>
            <p:cNvPr id="77" name="Rounded Rectangle 76"/>
            <p:cNvSpPr/>
            <p:nvPr/>
          </p:nvSpPr>
          <p:spPr>
            <a:xfrm>
              <a:off x="6629400" y="2743200"/>
              <a:ext cx="990600" cy="685800"/>
            </a:xfrm>
            <a:prstGeom prst="roundRect">
              <a:avLst/>
            </a:prstGeom>
            <a:solidFill>
              <a:schemeClr val="accent6">
                <a:lumMod val="60000"/>
                <a:lumOff val="40000"/>
              </a:schemeClr>
            </a:solidFill>
            <a:ln>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fontAlgn="base">
                <a:spcBef>
                  <a:spcPct val="0"/>
                </a:spcBef>
                <a:spcAft>
                  <a:spcPct val="0"/>
                </a:spcAft>
              </a:pPr>
              <a:r>
                <a:rPr lang="en-US" sz="1200" dirty="0" smtClean="0">
                  <a:solidFill>
                    <a:prstClr val="black"/>
                  </a:solidFill>
                </a:rPr>
                <a:t>External Consumers/Producers</a:t>
              </a:r>
              <a:endParaRPr lang="en-US" sz="600" dirty="0">
                <a:solidFill>
                  <a:prstClr val="black"/>
                </a:solidFill>
              </a:endParaRPr>
            </a:p>
          </p:txBody>
        </p:sp>
        <p:sp>
          <p:nvSpPr>
            <p:cNvPr id="76" name="Rounded Rectangle 75"/>
            <p:cNvSpPr/>
            <p:nvPr/>
          </p:nvSpPr>
          <p:spPr>
            <a:xfrm>
              <a:off x="6553200" y="2667000"/>
              <a:ext cx="990600" cy="685800"/>
            </a:xfrm>
            <a:prstGeom prst="roundRect">
              <a:avLst/>
            </a:prstGeom>
            <a:solidFill>
              <a:schemeClr val="accent6">
                <a:lumMod val="60000"/>
                <a:lumOff val="40000"/>
              </a:schemeClr>
            </a:solidFill>
            <a:ln>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fontAlgn="base">
                <a:spcBef>
                  <a:spcPct val="0"/>
                </a:spcBef>
                <a:spcAft>
                  <a:spcPct val="0"/>
                </a:spcAft>
              </a:pPr>
              <a:r>
                <a:rPr lang="en-US" sz="1200" dirty="0" smtClean="0">
                  <a:solidFill>
                    <a:prstClr val="black"/>
                  </a:solidFill>
                </a:rPr>
                <a:t>External Consumers/</a:t>
              </a:r>
            </a:p>
            <a:p>
              <a:pPr algn="ctr" fontAlgn="base">
                <a:spcBef>
                  <a:spcPct val="0"/>
                </a:spcBef>
                <a:spcAft>
                  <a:spcPct val="0"/>
                </a:spcAft>
              </a:pPr>
              <a:r>
                <a:rPr lang="en-US" sz="1200" dirty="0" smtClean="0">
                  <a:solidFill>
                    <a:prstClr val="black"/>
                  </a:solidFill>
                </a:rPr>
                <a:t>Producers</a:t>
              </a:r>
              <a:endParaRPr lang="en-US" sz="600" dirty="0">
                <a:solidFill>
                  <a:prstClr val="black"/>
                </a:solidFill>
              </a:endParaRPr>
            </a:p>
          </p:txBody>
        </p:sp>
      </p:grpSp>
      <p:sp>
        <p:nvSpPr>
          <p:cNvPr id="111" name="Rounded Rectangle 110"/>
          <p:cNvSpPr/>
          <p:nvPr/>
        </p:nvSpPr>
        <p:spPr>
          <a:xfrm>
            <a:off x="2322573" y="971869"/>
            <a:ext cx="1143000" cy="77724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fontAlgn="base">
              <a:spcBef>
                <a:spcPct val="0"/>
              </a:spcBef>
              <a:spcAft>
                <a:spcPct val="0"/>
              </a:spcAft>
            </a:pPr>
            <a:r>
              <a:rPr lang="en-US" sz="1050" dirty="0" smtClean="0">
                <a:solidFill>
                  <a:prstClr val="black"/>
                </a:solidFill>
              </a:rPr>
              <a:t>Flight &amp; Flow Information Producers</a:t>
            </a:r>
          </a:p>
        </p:txBody>
      </p:sp>
      <p:sp>
        <p:nvSpPr>
          <p:cNvPr id="36" name="Rounded Rectangle 35"/>
          <p:cNvSpPr/>
          <p:nvPr/>
        </p:nvSpPr>
        <p:spPr>
          <a:xfrm>
            <a:off x="666228" y="971869"/>
            <a:ext cx="1143000" cy="77724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fontAlgn="base">
              <a:spcBef>
                <a:spcPct val="0"/>
              </a:spcBef>
              <a:spcAft>
                <a:spcPct val="0"/>
              </a:spcAft>
            </a:pPr>
            <a:r>
              <a:rPr lang="en-US" sz="1200" dirty="0" smtClean="0">
                <a:solidFill>
                  <a:prstClr val="black"/>
                </a:solidFill>
              </a:rPr>
              <a:t>Weather Information Producers</a:t>
            </a:r>
          </a:p>
        </p:txBody>
      </p:sp>
      <p:sp>
        <p:nvSpPr>
          <p:cNvPr id="37" name="Rounded Rectangle 36"/>
          <p:cNvSpPr/>
          <p:nvPr/>
        </p:nvSpPr>
        <p:spPr>
          <a:xfrm>
            <a:off x="4002981" y="971869"/>
            <a:ext cx="1143000" cy="77724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fontAlgn="base">
              <a:spcBef>
                <a:spcPct val="0"/>
              </a:spcBef>
              <a:spcAft>
                <a:spcPct val="0"/>
              </a:spcAft>
            </a:pPr>
            <a:r>
              <a:rPr lang="en-US" sz="1100" dirty="0" smtClean="0">
                <a:solidFill>
                  <a:prstClr val="black"/>
                </a:solidFill>
              </a:rPr>
              <a:t>Aeronautical Information Producers</a:t>
            </a:r>
            <a:endParaRPr lang="en-US" sz="500" dirty="0">
              <a:solidFill>
                <a:prstClr val="black"/>
              </a:solidFill>
            </a:endParaRPr>
          </a:p>
        </p:txBody>
      </p:sp>
      <p:sp>
        <p:nvSpPr>
          <p:cNvPr id="43" name="Rectangle 42"/>
          <p:cNvSpPr/>
          <p:nvPr/>
        </p:nvSpPr>
        <p:spPr>
          <a:xfrm>
            <a:off x="5933346" y="2868876"/>
            <a:ext cx="663964" cy="276999"/>
          </a:xfrm>
          <a:prstGeom prst="rect">
            <a:avLst/>
          </a:prstGeom>
        </p:spPr>
        <p:txBody>
          <a:bodyPr wrap="none">
            <a:spAutoFit/>
          </a:bodyPr>
          <a:lstStyle/>
          <a:p>
            <a:r>
              <a:rPr lang="en-US" sz="1200" dirty="0" smtClean="0">
                <a:latin typeface="+mn-lt"/>
              </a:rPr>
              <a:t>NESG </a:t>
            </a:r>
            <a:endParaRPr lang="en-US" sz="1200" dirty="0">
              <a:latin typeface="+mn-lt"/>
            </a:endParaRPr>
          </a:p>
        </p:txBody>
      </p:sp>
      <p:cxnSp>
        <p:nvCxnSpPr>
          <p:cNvPr id="69" name="Straight Arrow Connector 68"/>
          <p:cNvCxnSpPr>
            <a:endCxn id="75" idx="1"/>
          </p:cNvCxnSpPr>
          <p:nvPr/>
        </p:nvCxnSpPr>
        <p:spPr bwMode="auto">
          <a:xfrm>
            <a:off x="5163015" y="3378820"/>
            <a:ext cx="1334511" cy="648564"/>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grpSp>
        <p:nvGrpSpPr>
          <p:cNvPr id="71" name="Group 79"/>
          <p:cNvGrpSpPr/>
          <p:nvPr/>
        </p:nvGrpSpPr>
        <p:grpSpPr>
          <a:xfrm>
            <a:off x="6497526" y="3684484"/>
            <a:ext cx="1972705" cy="838200"/>
            <a:chOff x="6553200" y="2667000"/>
            <a:chExt cx="1143000" cy="838200"/>
          </a:xfrm>
        </p:grpSpPr>
        <p:sp>
          <p:nvSpPr>
            <p:cNvPr id="72" name="Rounded Rectangle 71"/>
            <p:cNvSpPr/>
            <p:nvPr/>
          </p:nvSpPr>
          <p:spPr>
            <a:xfrm>
              <a:off x="6705600" y="2819400"/>
              <a:ext cx="990600" cy="685800"/>
            </a:xfrm>
            <a:prstGeom prst="roundRect">
              <a:avLst/>
            </a:prstGeom>
            <a:solidFill>
              <a:schemeClr val="tx2">
                <a:lumMod val="40000"/>
                <a:lumOff val="60000"/>
              </a:schemeClr>
            </a:solidFill>
            <a:ln>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smtClean="0">
                  <a:solidFill>
                    <a:prstClr val="black"/>
                  </a:solidFill>
                </a:rPr>
                <a:t>External Consumers/Producers</a:t>
              </a:r>
              <a:endParaRPr lang="en-US" sz="1200" dirty="0">
                <a:solidFill>
                  <a:prstClr val="black"/>
                </a:solidFill>
              </a:endParaRPr>
            </a:p>
          </p:txBody>
        </p:sp>
        <p:sp>
          <p:nvSpPr>
            <p:cNvPr id="73" name="Rounded Rectangle 72"/>
            <p:cNvSpPr/>
            <p:nvPr/>
          </p:nvSpPr>
          <p:spPr>
            <a:xfrm>
              <a:off x="6629400" y="2743200"/>
              <a:ext cx="990600" cy="685800"/>
            </a:xfrm>
            <a:prstGeom prst="roundRect">
              <a:avLst/>
            </a:prstGeom>
            <a:solidFill>
              <a:schemeClr val="tx2">
                <a:lumMod val="40000"/>
                <a:lumOff val="60000"/>
              </a:schemeClr>
            </a:solidFill>
            <a:ln>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smtClean="0">
                  <a:solidFill>
                    <a:prstClr val="black"/>
                  </a:solidFill>
                </a:rPr>
                <a:t>External Consumers/Producers</a:t>
              </a:r>
              <a:endParaRPr lang="en-US" sz="1200" dirty="0">
                <a:solidFill>
                  <a:prstClr val="black"/>
                </a:solidFill>
              </a:endParaRPr>
            </a:p>
          </p:txBody>
        </p:sp>
        <p:sp>
          <p:nvSpPr>
            <p:cNvPr id="75" name="Rounded Rectangle 74"/>
            <p:cNvSpPr/>
            <p:nvPr/>
          </p:nvSpPr>
          <p:spPr>
            <a:xfrm>
              <a:off x="6553200" y="2667000"/>
              <a:ext cx="990600" cy="685800"/>
            </a:xfrm>
            <a:prstGeom prst="roundRect">
              <a:avLst/>
            </a:prstGeom>
            <a:solidFill>
              <a:schemeClr val="tx2">
                <a:lumMod val="40000"/>
                <a:lumOff val="60000"/>
              </a:schemeClr>
            </a:solidFill>
            <a:ln>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fontAlgn="base">
                <a:spcBef>
                  <a:spcPct val="0"/>
                </a:spcBef>
                <a:spcAft>
                  <a:spcPct val="0"/>
                </a:spcAft>
              </a:pPr>
              <a:r>
                <a:rPr lang="en-US" sz="1200" dirty="0" smtClean="0">
                  <a:solidFill>
                    <a:prstClr val="black"/>
                  </a:solidFill>
                </a:rPr>
                <a:t>Internal NAS Consumers/</a:t>
              </a:r>
            </a:p>
            <a:p>
              <a:pPr algn="ctr" fontAlgn="base">
                <a:spcBef>
                  <a:spcPct val="0"/>
                </a:spcBef>
                <a:spcAft>
                  <a:spcPct val="0"/>
                </a:spcAft>
              </a:pPr>
              <a:r>
                <a:rPr lang="en-US" sz="1200" dirty="0" smtClean="0">
                  <a:solidFill>
                    <a:prstClr val="black"/>
                  </a:solidFill>
                </a:rPr>
                <a:t>Producers</a:t>
              </a:r>
              <a:endParaRPr lang="en-US" sz="600" dirty="0">
                <a:solidFill>
                  <a:prstClr val="black"/>
                </a:solidFill>
              </a:endParaRPr>
            </a:p>
          </p:txBody>
        </p:sp>
      </p:grpSp>
      <p:sp>
        <p:nvSpPr>
          <p:cNvPr id="82" name="Rounded Rectangle 81"/>
          <p:cNvSpPr/>
          <p:nvPr/>
        </p:nvSpPr>
        <p:spPr>
          <a:xfrm>
            <a:off x="4155381" y="1124269"/>
            <a:ext cx="1143000" cy="77724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fontAlgn="base">
              <a:spcBef>
                <a:spcPct val="0"/>
              </a:spcBef>
              <a:spcAft>
                <a:spcPct val="0"/>
              </a:spcAft>
            </a:pPr>
            <a:r>
              <a:rPr lang="en-US" sz="1100" dirty="0" smtClean="0">
                <a:solidFill>
                  <a:prstClr val="black"/>
                </a:solidFill>
              </a:rPr>
              <a:t>Aeronautical Information Producers</a:t>
            </a:r>
            <a:endParaRPr lang="en-US" sz="500" dirty="0">
              <a:solidFill>
                <a:prstClr val="black"/>
              </a:solidFill>
            </a:endParaRPr>
          </a:p>
        </p:txBody>
      </p:sp>
      <p:sp>
        <p:nvSpPr>
          <p:cNvPr id="83" name="Rounded Rectangle 82"/>
          <p:cNvSpPr/>
          <p:nvPr/>
        </p:nvSpPr>
        <p:spPr>
          <a:xfrm>
            <a:off x="4307781" y="1276669"/>
            <a:ext cx="1143000" cy="77724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fontAlgn="base">
              <a:spcBef>
                <a:spcPct val="0"/>
              </a:spcBef>
              <a:spcAft>
                <a:spcPct val="0"/>
              </a:spcAft>
            </a:pPr>
            <a:r>
              <a:rPr lang="en-US" sz="1200" dirty="0" smtClean="0">
                <a:solidFill>
                  <a:prstClr val="black"/>
                </a:solidFill>
              </a:rPr>
              <a:t>Aeronautical Information Producers</a:t>
            </a:r>
            <a:endParaRPr lang="en-US" sz="600" dirty="0">
              <a:solidFill>
                <a:prstClr val="black"/>
              </a:solidFill>
            </a:endParaRPr>
          </a:p>
        </p:txBody>
      </p:sp>
      <p:sp>
        <p:nvSpPr>
          <p:cNvPr id="84" name="Rounded Rectangle 83"/>
          <p:cNvSpPr/>
          <p:nvPr/>
        </p:nvSpPr>
        <p:spPr>
          <a:xfrm>
            <a:off x="2474973" y="1124269"/>
            <a:ext cx="1143000" cy="77724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fontAlgn="base">
              <a:spcBef>
                <a:spcPct val="0"/>
              </a:spcBef>
              <a:spcAft>
                <a:spcPct val="0"/>
              </a:spcAft>
            </a:pPr>
            <a:r>
              <a:rPr lang="en-US" sz="1050" dirty="0" smtClean="0">
                <a:solidFill>
                  <a:prstClr val="black"/>
                </a:solidFill>
              </a:rPr>
              <a:t>Flight &amp; Flow Information Producers</a:t>
            </a:r>
          </a:p>
        </p:txBody>
      </p:sp>
      <p:sp>
        <p:nvSpPr>
          <p:cNvPr id="85" name="Rounded Rectangle 84"/>
          <p:cNvSpPr/>
          <p:nvPr/>
        </p:nvSpPr>
        <p:spPr>
          <a:xfrm>
            <a:off x="2627373" y="1276669"/>
            <a:ext cx="1143000" cy="77724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fontAlgn="base">
              <a:spcBef>
                <a:spcPct val="0"/>
              </a:spcBef>
              <a:spcAft>
                <a:spcPct val="0"/>
              </a:spcAft>
            </a:pPr>
            <a:r>
              <a:rPr lang="en-US" sz="1200" dirty="0" smtClean="0">
                <a:solidFill>
                  <a:prstClr val="black"/>
                </a:solidFill>
              </a:rPr>
              <a:t>Flight &amp; Flow Information Producers</a:t>
            </a:r>
          </a:p>
        </p:txBody>
      </p:sp>
      <p:sp>
        <p:nvSpPr>
          <p:cNvPr id="86" name="Rounded Rectangle 85"/>
          <p:cNvSpPr/>
          <p:nvPr/>
        </p:nvSpPr>
        <p:spPr>
          <a:xfrm>
            <a:off x="818628" y="1124269"/>
            <a:ext cx="1143000" cy="77724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fontAlgn="base">
              <a:spcBef>
                <a:spcPct val="0"/>
              </a:spcBef>
              <a:spcAft>
                <a:spcPct val="0"/>
              </a:spcAft>
            </a:pPr>
            <a:r>
              <a:rPr lang="en-US" sz="1200" dirty="0" smtClean="0">
                <a:solidFill>
                  <a:prstClr val="black"/>
                </a:solidFill>
              </a:rPr>
              <a:t>Weather Information Producers</a:t>
            </a:r>
          </a:p>
        </p:txBody>
      </p:sp>
      <p:sp>
        <p:nvSpPr>
          <p:cNvPr id="87" name="Rounded Rectangle 86"/>
          <p:cNvSpPr/>
          <p:nvPr/>
        </p:nvSpPr>
        <p:spPr>
          <a:xfrm>
            <a:off x="971028" y="1276669"/>
            <a:ext cx="1143000" cy="77724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fontAlgn="base">
              <a:spcBef>
                <a:spcPct val="0"/>
              </a:spcBef>
              <a:spcAft>
                <a:spcPct val="0"/>
              </a:spcAft>
            </a:pPr>
            <a:r>
              <a:rPr lang="en-US" sz="1200" dirty="0" smtClean="0">
                <a:solidFill>
                  <a:prstClr val="black"/>
                </a:solidFill>
              </a:rPr>
              <a:t>Weather Information Producers</a:t>
            </a:r>
          </a:p>
        </p:txBody>
      </p:sp>
      <p:cxnSp>
        <p:nvCxnSpPr>
          <p:cNvPr id="94" name="Straight Arrow Connector 93"/>
          <p:cNvCxnSpPr>
            <a:endCxn id="76" idx="1"/>
          </p:cNvCxnSpPr>
          <p:nvPr/>
        </p:nvCxnSpPr>
        <p:spPr bwMode="auto">
          <a:xfrm flipV="1">
            <a:off x="5247861" y="2175714"/>
            <a:ext cx="1713326" cy="289190"/>
          </a:xfrm>
          <a:prstGeom prst="straightConnector1">
            <a:avLst/>
          </a:prstGeom>
          <a:ln w="19050">
            <a:headEnd type="arrow" w="med" len="med"/>
            <a:tailEnd type="arrow"/>
          </a:ln>
        </p:spPr>
        <p:style>
          <a:lnRef idx="2">
            <a:schemeClr val="dk1"/>
          </a:lnRef>
          <a:fillRef idx="0">
            <a:schemeClr val="dk1"/>
          </a:fillRef>
          <a:effectRef idx="1">
            <a:schemeClr val="dk1"/>
          </a:effectRef>
          <a:fontRef idx="minor">
            <a:schemeClr val="tx1"/>
          </a:fontRef>
        </p:style>
      </p:cxnSp>
      <p:cxnSp>
        <p:nvCxnSpPr>
          <p:cNvPr id="101" name="Straight Arrow Connector 100"/>
          <p:cNvCxnSpPr/>
          <p:nvPr/>
        </p:nvCxnSpPr>
        <p:spPr bwMode="auto">
          <a:xfrm flipV="1">
            <a:off x="5255812" y="2313831"/>
            <a:ext cx="1717482" cy="278294"/>
          </a:xfrm>
          <a:prstGeom prst="straightConnector1">
            <a:avLst/>
          </a:prstGeom>
          <a:ln w="19050">
            <a:headEnd type="arrow" w="med" len="med"/>
            <a:tailEnd type="arrow"/>
          </a:ln>
        </p:spPr>
        <p:style>
          <a:lnRef idx="2">
            <a:schemeClr val="accent2"/>
          </a:lnRef>
          <a:fillRef idx="0">
            <a:schemeClr val="accent2"/>
          </a:fillRef>
          <a:effectRef idx="1">
            <a:schemeClr val="accent2"/>
          </a:effectRef>
          <a:fontRef idx="minor">
            <a:schemeClr val="tx1"/>
          </a:fontRef>
        </p:style>
      </p:cxnSp>
      <p:cxnSp>
        <p:nvCxnSpPr>
          <p:cNvPr id="112" name="Straight Arrow Connector 111"/>
          <p:cNvCxnSpPr/>
          <p:nvPr/>
        </p:nvCxnSpPr>
        <p:spPr bwMode="auto">
          <a:xfrm>
            <a:off x="5196468" y="3155793"/>
            <a:ext cx="1338147" cy="568712"/>
          </a:xfrm>
          <a:prstGeom prst="straightConnector1">
            <a:avLst/>
          </a:prstGeom>
          <a:ln w="19050">
            <a:headEnd type="arrow" w="med" len="med"/>
            <a:tailEnd type="arrow"/>
          </a:ln>
        </p:spPr>
        <p:style>
          <a:lnRef idx="2">
            <a:schemeClr val="dk1"/>
          </a:lnRef>
          <a:fillRef idx="0">
            <a:schemeClr val="dk1"/>
          </a:fillRef>
          <a:effectRef idx="1">
            <a:schemeClr val="dk1"/>
          </a:effectRef>
          <a:fontRef idx="minor">
            <a:schemeClr val="tx1"/>
          </a:fontRef>
        </p:style>
      </p:cxnSp>
      <p:cxnSp>
        <p:nvCxnSpPr>
          <p:cNvPr id="113" name="Straight Arrow Connector 112"/>
          <p:cNvCxnSpPr/>
          <p:nvPr/>
        </p:nvCxnSpPr>
        <p:spPr bwMode="auto">
          <a:xfrm>
            <a:off x="5241073" y="3311910"/>
            <a:ext cx="1271239" cy="557561"/>
          </a:xfrm>
          <a:prstGeom prst="straightConnector1">
            <a:avLst/>
          </a:prstGeom>
          <a:ln w="19050">
            <a:headEnd type="arrow" w="med" len="med"/>
            <a:tailEnd type="arrow"/>
          </a:ln>
        </p:spPr>
        <p:style>
          <a:lnRef idx="2">
            <a:schemeClr val="accent2"/>
          </a:lnRef>
          <a:fillRef idx="0">
            <a:schemeClr val="accent2"/>
          </a:fillRef>
          <a:effectRef idx="1">
            <a:schemeClr val="accent2"/>
          </a:effectRef>
          <a:fontRef idx="minor">
            <a:schemeClr val="tx1"/>
          </a:fontRef>
        </p:style>
      </p:cxnSp>
      <p:pic>
        <p:nvPicPr>
          <p:cNvPr id="74" name="Picture 4"/>
          <p:cNvPicPr>
            <a:picLocks noChangeAspect="1" noChangeArrowheads="1"/>
          </p:cNvPicPr>
          <p:nvPr/>
        </p:nvPicPr>
        <p:blipFill>
          <a:blip r:embed="rId3" cstate="email"/>
          <a:srcRect/>
          <a:stretch>
            <a:fillRect/>
          </a:stretch>
        </p:blipFill>
        <p:spPr bwMode="auto">
          <a:xfrm>
            <a:off x="5863137" y="1714572"/>
            <a:ext cx="580520" cy="1226389"/>
          </a:xfrm>
          <a:prstGeom prst="rect">
            <a:avLst/>
          </a:prstGeom>
          <a:noFill/>
          <a:ln w="9525">
            <a:noFill/>
            <a:miter lim="800000"/>
            <a:headEnd/>
            <a:tailEnd/>
          </a:ln>
          <a:effectLst/>
        </p:spPr>
      </p:pic>
      <p:sp>
        <p:nvSpPr>
          <p:cNvPr id="68" name="Rectangle 67"/>
          <p:cNvSpPr/>
          <p:nvPr/>
        </p:nvSpPr>
        <p:spPr bwMode="auto">
          <a:xfrm>
            <a:off x="683948" y="2572310"/>
            <a:ext cx="4385353" cy="1041312"/>
          </a:xfrm>
          <a:prstGeom prst="rect">
            <a:avLst/>
          </a:prstGeom>
          <a:solidFill>
            <a:schemeClr val="tx2">
              <a:lumMod val="20000"/>
              <a:lumOff val="80000"/>
            </a:schemeClr>
          </a:solidFill>
          <a:ln w="25400">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400" dirty="0" smtClean="0">
                <a:solidFill>
                  <a:srgbClr val="000000"/>
                </a:solidFill>
                <a:cs typeface="Arial" pitchFamily="34" charset="0"/>
              </a:rPr>
              <a:t>NEMS  Enterprise Service Bus   </a:t>
            </a:r>
          </a:p>
        </p:txBody>
      </p:sp>
      <p:sp>
        <p:nvSpPr>
          <p:cNvPr id="67" name="Rectangle 66"/>
          <p:cNvSpPr/>
          <p:nvPr/>
        </p:nvSpPr>
        <p:spPr bwMode="auto">
          <a:xfrm>
            <a:off x="765717" y="2497968"/>
            <a:ext cx="4374198" cy="994113"/>
          </a:xfrm>
          <a:prstGeom prst="rect">
            <a:avLst/>
          </a:prstGeom>
          <a:solidFill>
            <a:schemeClr val="tx2">
              <a:lumMod val="20000"/>
              <a:lumOff val="80000"/>
            </a:schemeClr>
          </a:solidFill>
          <a:ln w="25400">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400" dirty="0" smtClean="0">
                <a:solidFill>
                  <a:srgbClr val="000000"/>
                </a:solidFill>
                <a:cs typeface="Arial" pitchFamily="34" charset="0"/>
              </a:rPr>
              <a:t>NEMS  Enterprise Service Bus   </a:t>
            </a:r>
          </a:p>
        </p:txBody>
      </p:sp>
      <p:grpSp>
        <p:nvGrpSpPr>
          <p:cNvPr id="88" name="Group 87"/>
          <p:cNvGrpSpPr/>
          <p:nvPr/>
        </p:nvGrpSpPr>
        <p:grpSpPr>
          <a:xfrm>
            <a:off x="866082" y="2408760"/>
            <a:ext cx="4377912" cy="2486625"/>
            <a:chOff x="866082" y="2408760"/>
            <a:chExt cx="4377912" cy="2486625"/>
          </a:xfrm>
          <a:solidFill>
            <a:schemeClr val="bg1"/>
          </a:solidFill>
        </p:grpSpPr>
        <p:sp>
          <p:nvSpPr>
            <p:cNvPr id="64" name="Rectangle 63"/>
            <p:cNvSpPr/>
            <p:nvPr/>
          </p:nvSpPr>
          <p:spPr bwMode="auto">
            <a:xfrm>
              <a:off x="866082" y="2408760"/>
              <a:ext cx="4374198" cy="2486625"/>
            </a:xfrm>
            <a:prstGeom prst="rect">
              <a:avLst/>
            </a:prstGeom>
            <a:noFill/>
            <a:ln w="25400">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400" dirty="0" smtClean="0">
                  <a:solidFill>
                    <a:srgbClr val="000000"/>
                  </a:solidFill>
                  <a:cs typeface="Arial" pitchFamily="34" charset="0"/>
                </a:rPr>
                <a:t>   </a:t>
              </a:r>
            </a:p>
          </p:txBody>
        </p:sp>
        <p:sp>
          <p:nvSpPr>
            <p:cNvPr id="382" name="Rectangle 381"/>
            <p:cNvSpPr/>
            <p:nvPr/>
          </p:nvSpPr>
          <p:spPr bwMode="auto">
            <a:xfrm>
              <a:off x="869796" y="2412474"/>
              <a:ext cx="4374198" cy="994113"/>
            </a:xfrm>
            <a:prstGeom prst="rect">
              <a:avLst/>
            </a:prstGeom>
            <a:solidFill>
              <a:schemeClr val="tx2">
                <a:lumMod val="20000"/>
                <a:lumOff val="80000"/>
              </a:schemeClr>
            </a:solidFill>
            <a:ln w="25400">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400" dirty="0" smtClean="0">
                  <a:solidFill>
                    <a:srgbClr val="000000"/>
                  </a:solidFill>
                  <a:cs typeface="Arial" pitchFamily="34" charset="0"/>
                </a:rPr>
                <a:t>NEMS  Enterprise Service Bus   </a:t>
              </a:r>
            </a:p>
          </p:txBody>
        </p:sp>
      </p:grpSp>
      <p:cxnSp>
        <p:nvCxnSpPr>
          <p:cNvPr id="57" name="Straight Connector 56"/>
          <p:cNvCxnSpPr>
            <a:endCxn id="48" idx="0"/>
          </p:cNvCxnSpPr>
          <p:nvPr/>
        </p:nvCxnSpPr>
        <p:spPr bwMode="auto">
          <a:xfrm>
            <a:off x="2397063" y="4277384"/>
            <a:ext cx="1034" cy="6704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5" name="Rounded Rectangle 94"/>
          <p:cNvSpPr/>
          <p:nvPr/>
        </p:nvSpPr>
        <p:spPr>
          <a:xfrm>
            <a:off x="2051824" y="3749588"/>
            <a:ext cx="2322940" cy="956226"/>
          </a:xfrm>
          <a:prstGeom prst="roundRect">
            <a:avLst/>
          </a:prstGeom>
          <a:ln/>
        </p:spPr>
        <p:style>
          <a:lnRef idx="1">
            <a:schemeClr val="dk1"/>
          </a:lnRef>
          <a:fillRef idx="2">
            <a:schemeClr val="dk1"/>
          </a:fillRef>
          <a:effectRef idx="1">
            <a:schemeClr val="dk1"/>
          </a:effectRef>
          <a:fontRef idx="minor">
            <a:schemeClr val="dk1"/>
          </a:fontRef>
        </p:style>
        <p:txBody>
          <a:bodyPr rtlCol="0" anchor="b"/>
          <a:lstStyle/>
          <a:p>
            <a:pPr algn="r" fontAlgn="base">
              <a:spcBef>
                <a:spcPct val="0"/>
              </a:spcBef>
              <a:spcAft>
                <a:spcPct val="0"/>
              </a:spcAft>
            </a:pPr>
            <a:r>
              <a:rPr lang="en-US" sz="1000" dirty="0" smtClean="0">
                <a:solidFill>
                  <a:prstClr val="black"/>
                </a:solidFill>
              </a:rPr>
              <a:t/>
            </a:r>
            <a:br>
              <a:rPr lang="en-US" sz="1000" dirty="0" smtClean="0">
                <a:solidFill>
                  <a:prstClr val="black"/>
                </a:solidFill>
              </a:rPr>
            </a:br>
            <a:r>
              <a:rPr lang="en-US" sz="1000" dirty="0" smtClean="0">
                <a:solidFill>
                  <a:prstClr val="black"/>
                </a:solidFill>
              </a:rPr>
              <a:t>Transformation Infrastructure</a:t>
            </a:r>
            <a:endParaRPr lang="en-US" sz="400" dirty="0">
              <a:solidFill>
                <a:prstClr val="black"/>
              </a:solidFill>
            </a:endParaRPr>
          </a:p>
        </p:txBody>
      </p:sp>
      <p:sp>
        <p:nvSpPr>
          <p:cNvPr id="98" name="Rounded Rectangle 97"/>
          <p:cNvSpPr/>
          <p:nvPr/>
        </p:nvSpPr>
        <p:spPr>
          <a:xfrm>
            <a:off x="2105247" y="3841448"/>
            <a:ext cx="2243469" cy="43283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fontAlgn="base">
              <a:spcBef>
                <a:spcPct val="0"/>
              </a:spcBef>
              <a:spcAft>
                <a:spcPct val="0"/>
              </a:spcAft>
            </a:pPr>
            <a:r>
              <a:rPr lang="en-US" sz="1100" dirty="0" smtClean="0">
                <a:solidFill>
                  <a:prstClr val="black"/>
                </a:solidFill>
              </a:rPr>
              <a:t>Advanced Mediation Capability</a:t>
            </a:r>
            <a:endParaRPr lang="en-US" sz="500" dirty="0">
              <a:solidFill>
                <a:prstClr val="black"/>
              </a:solidFill>
            </a:endParaRPr>
          </a:p>
        </p:txBody>
      </p:sp>
      <p:cxnSp>
        <p:nvCxnSpPr>
          <p:cNvPr id="102" name="Straight Arrow Connector 101"/>
          <p:cNvCxnSpPr/>
          <p:nvPr/>
        </p:nvCxnSpPr>
        <p:spPr bwMode="auto">
          <a:xfrm flipH="1">
            <a:off x="3444089" y="3394054"/>
            <a:ext cx="12117" cy="445004"/>
          </a:xfrm>
          <a:prstGeom prst="straightConnector1">
            <a:avLst/>
          </a:prstGeom>
          <a:ln>
            <a:headEnd type="arrow" w="med" len="med"/>
            <a:tailEnd type="arrow"/>
          </a:ln>
        </p:spPr>
        <p:style>
          <a:lnRef idx="2">
            <a:schemeClr val="accent2"/>
          </a:lnRef>
          <a:fillRef idx="0">
            <a:schemeClr val="accent2"/>
          </a:fillRef>
          <a:effectRef idx="1">
            <a:schemeClr val="accent2"/>
          </a:effectRef>
          <a:fontRef idx="minor">
            <a:schemeClr val="tx1"/>
          </a:fontRef>
        </p:style>
      </p:cxnSp>
      <p:cxnSp>
        <p:nvCxnSpPr>
          <p:cNvPr id="103" name="Straight Arrow Connector 102"/>
          <p:cNvCxnSpPr/>
          <p:nvPr/>
        </p:nvCxnSpPr>
        <p:spPr bwMode="auto">
          <a:xfrm>
            <a:off x="3203240" y="3376861"/>
            <a:ext cx="5403" cy="46219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04" name="Straight Arrow Connector 103"/>
          <p:cNvCxnSpPr/>
          <p:nvPr/>
        </p:nvCxnSpPr>
        <p:spPr bwMode="auto">
          <a:xfrm flipV="1">
            <a:off x="2459275" y="3385458"/>
            <a:ext cx="5579" cy="461765"/>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47" name="Straight Arrow Connector 46"/>
          <p:cNvCxnSpPr/>
          <p:nvPr/>
        </p:nvCxnSpPr>
        <p:spPr bwMode="auto">
          <a:xfrm flipV="1">
            <a:off x="3858064" y="3394054"/>
            <a:ext cx="1520" cy="434135"/>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grpSp>
        <p:nvGrpSpPr>
          <p:cNvPr id="55" name="Group 54"/>
          <p:cNvGrpSpPr/>
          <p:nvPr/>
        </p:nvGrpSpPr>
        <p:grpSpPr>
          <a:xfrm>
            <a:off x="2291110" y="4344425"/>
            <a:ext cx="216946" cy="286105"/>
            <a:chOff x="143933" y="2370667"/>
            <a:chExt cx="618061" cy="482604"/>
          </a:xfrm>
        </p:grpSpPr>
        <p:sp>
          <p:nvSpPr>
            <p:cNvPr id="49" name="Oval 48"/>
            <p:cNvSpPr/>
            <p:nvPr/>
          </p:nvSpPr>
          <p:spPr bwMode="auto">
            <a:xfrm>
              <a:off x="152394" y="2641605"/>
              <a:ext cx="609600" cy="211666"/>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cxnSp>
          <p:nvCxnSpPr>
            <p:cNvPr id="51" name="Straight Connector 50"/>
            <p:cNvCxnSpPr>
              <a:stCxn id="48" idx="6"/>
              <a:endCxn id="49" idx="6"/>
            </p:cNvCxnSpPr>
            <p:nvPr/>
          </p:nvCxnSpPr>
          <p:spPr bwMode="auto">
            <a:xfrm>
              <a:off x="753533" y="2476500"/>
              <a:ext cx="8461" cy="27093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Straight Connector 52"/>
            <p:cNvCxnSpPr>
              <a:stCxn id="48" idx="2"/>
              <a:endCxn id="49" idx="2"/>
            </p:cNvCxnSpPr>
            <p:nvPr/>
          </p:nvCxnSpPr>
          <p:spPr bwMode="auto">
            <a:xfrm>
              <a:off x="143933" y="2476500"/>
              <a:ext cx="8461" cy="27093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4" name="Rectangle 53"/>
            <p:cNvSpPr/>
            <p:nvPr/>
          </p:nvSpPr>
          <p:spPr bwMode="auto">
            <a:xfrm>
              <a:off x="160868" y="2472268"/>
              <a:ext cx="594359" cy="296332"/>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p>
          </p:txBody>
        </p:sp>
        <p:sp>
          <p:nvSpPr>
            <p:cNvPr id="48" name="Oval 47"/>
            <p:cNvSpPr/>
            <p:nvPr/>
          </p:nvSpPr>
          <p:spPr bwMode="auto">
            <a:xfrm>
              <a:off x="143933" y="2370667"/>
              <a:ext cx="609600" cy="21166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grpSp>
      <p:sp>
        <p:nvSpPr>
          <p:cNvPr id="81" name="Rectangle 80"/>
          <p:cNvSpPr/>
          <p:nvPr/>
        </p:nvSpPr>
        <p:spPr>
          <a:xfrm>
            <a:off x="2142438" y="5040636"/>
            <a:ext cx="1694695" cy="400110"/>
          </a:xfrm>
          <a:prstGeom prst="rect">
            <a:avLst/>
          </a:prstGeom>
        </p:spPr>
        <p:txBody>
          <a:bodyPr wrap="none">
            <a:spAutoFit/>
          </a:bodyPr>
          <a:lstStyle/>
          <a:p>
            <a:pPr algn="ctr">
              <a:spcBef>
                <a:spcPts val="6600"/>
              </a:spcBef>
            </a:pPr>
            <a:r>
              <a:rPr lang="en-US" sz="2000" b="1" dirty="0" smtClean="0">
                <a:solidFill>
                  <a:prstClr val="black"/>
                </a:solidFill>
                <a:latin typeface="+mn-lt"/>
              </a:rPr>
              <a:t>SWIM NEMS</a:t>
            </a:r>
            <a:endParaRPr lang="en-US" sz="1050" b="1" dirty="0">
              <a:solidFill>
                <a:prstClr val="black"/>
              </a:solidFill>
              <a:latin typeface="+mn-lt"/>
            </a:endParaRPr>
          </a:p>
        </p:txBody>
      </p:sp>
      <p:grpSp>
        <p:nvGrpSpPr>
          <p:cNvPr id="4" name="Group 3"/>
          <p:cNvGrpSpPr/>
          <p:nvPr/>
        </p:nvGrpSpPr>
        <p:grpSpPr>
          <a:xfrm>
            <a:off x="6122504" y="5145156"/>
            <a:ext cx="2934019" cy="874644"/>
            <a:chOff x="6122504" y="5145156"/>
            <a:chExt cx="2934019" cy="874644"/>
          </a:xfrm>
        </p:grpSpPr>
        <p:sp>
          <p:nvSpPr>
            <p:cNvPr id="447" name="Rectangle 446"/>
            <p:cNvSpPr/>
            <p:nvPr/>
          </p:nvSpPr>
          <p:spPr bwMode="auto">
            <a:xfrm>
              <a:off x="6257677" y="5161059"/>
              <a:ext cx="461162" cy="215444"/>
            </a:xfrm>
            <a:prstGeom prst="rect">
              <a:avLst/>
            </a:prstGeom>
            <a:noFill/>
            <a:ln w="19050">
              <a:noFill/>
            </a:ln>
          </p:spPr>
          <p:txBody>
            <a:bodyPr wrap="square" rtlCol="0">
              <a:spAutoFit/>
            </a:bodyPr>
            <a:lstStyle/>
            <a:p>
              <a:endParaRPr lang="en-US" sz="800" dirty="0" smtClean="0">
                <a:solidFill>
                  <a:srgbClr val="000000"/>
                </a:solidFill>
                <a:cs typeface="Times New Roman" pitchFamily="18" charset="0"/>
              </a:endParaRPr>
            </a:p>
          </p:txBody>
        </p:sp>
        <p:sp>
          <p:nvSpPr>
            <p:cNvPr id="448" name="TextBox 447"/>
            <p:cNvSpPr txBox="1"/>
            <p:nvPr/>
          </p:nvSpPr>
          <p:spPr>
            <a:xfrm>
              <a:off x="6617183" y="5190138"/>
              <a:ext cx="2439340" cy="215444"/>
            </a:xfrm>
            <a:prstGeom prst="rect">
              <a:avLst/>
            </a:prstGeom>
            <a:noFill/>
            <a:ln w="12700">
              <a:noFill/>
            </a:ln>
          </p:spPr>
          <p:txBody>
            <a:bodyPr wrap="square" rtlCol="0">
              <a:spAutoFit/>
            </a:bodyPr>
            <a:lstStyle/>
            <a:p>
              <a:pPr fontAlgn="base">
                <a:spcBef>
                  <a:spcPct val="0"/>
                </a:spcBef>
                <a:spcAft>
                  <a:spcPct val="0"/>
                </a:spcAft>
              </a:pPr>
              <a:r>
                <a:rPr lang="en-US" sz="800" dirty="0" smtClean="0">
                  <a:solidFill>
                    <a:srgbClr val="000000"/>
                  </a:solidFill>
                  <a:latin typeface="+mn-lt"/>
                  <a:cs typeface="Times New Roman" pitchFamily="18" charset="0"/>
                </a:rPr>
                <a:t>Transformed, Governed, Standardized  Content</a:t>
              </a:r>
            </a:p>
          </p:txBody>
        </p:sp>
        <p:sp>
          <p:nvSpPr>
            <p:cNvPr id="449" name="TextBox 448"/>
            <p:cNvSpPr txBox="1"/>
            <p:nvPr/>
          </p:nvSpPr>
          <p:spPr>
            <a:xfrm>
              <a:off x="6635143" y="5376245"/>
              <a:ext cx="2222597" cy="215444"/>
            </a:xfrm>
            <a:prstGeom prst="rect">
              <a:avLst/>
            </a:prstGeom>
            <a:noFill/>
            <a:ln w="19050">
              <a:noFill/>
            </a:ln>
          </p:spPr>
          <p:txBody>
            <a:bodyPr wrap="square" rtlCol="0">
              <a:spAutoFit/>
            </a:bodyPr>
            <a:lstStyle/>
            <a:p>
              <a:pPr fontAlgn="base">
                <a:spcBef>
                  <a:spcPct val="0"/>
                </a:spcBef>
                <a:spcAft>
                  <a:spcPct val="0"/>
                </a:spcAft>
              </a:pPr>
              <a:r>
                <a:rPr lang="en-US" sz="800" dirty="0" smtClean="0">
                  <a:solidFill>
                    <a:srgbClr val="000000"/>
                  </a:solidFill>
                  <a:latin typeface="+mn-lt"/>
                  <a:cs typeface="Times New Roman" pitchFamily="18" charset="0"/>
                </a:rPr>
                <a:t>Legacy Data</a:t>
              </a:r>
              <a:endParaRPr lang="en-US" sz="800" dirty="0">
                <a:solidFill>
                  <a:srgbClr val="000000"/>
                </a:solidFill>
                <a:latin typeface="+mn-lt"/>
                <a:cs typeface="Times New Roman" pitchFamily="18" charset="0"/>
              </a:endParaRPr>
            </a:p>
          </p:txBody>
        </p:sp>
        <p:sp>
          <p:nvSpPr>
            <p:cNvPr id="446" name="TextBox 445"/>
            <p:cNvSpPr txBox="1"/>
            <p:nvPr/>
          </p:nvSpPr>
          <p:spPr>
            <a:xfrm>
              <a:off x="6635132" y="5581043"/>
              <a:ext cx="643125" cy="215444"/>
            </a:xfrm>
            <a:prstGeom prst="rect">
              <a:avLst/>
            </a:prstGeom>
            <a:noFill/>
            <a:ln w="19050">
              <a:noFill/>
            </a:ln>
          </p:spPr>
          <p:txBody>
            <a:bodyPr wrap="square" rtlCol="0">
              <a:spAutoFit/>
            </a:bodyPr>
            <a:lstStyle/>
            <a:p>
              <a:r>
                <a:rPr lang="en-US" sz="800" dirty="0" smtClean="0">
                  <a:solidFill>
                    <a:srgbClr val="000000"/>
                  </a:solidFill>
                  <a:latin typeface="+mn-lt"/>
                  <a:cs typeface="Times New Roman" pitchFamily="18" charset="0"/>
                </a:rPr>
                <a:t>XML Data</a:t>
              </a:r>
              <a:endParaRPr lang="en-US" sz="800" dirty="0">
                <a:solidFill>
                  <a:srgbClr val="000000"/>
                </a:solidFill>
                <a:latin typeface="+mn-lt"/>
                <a:cs typeface="Times New Roman" pitchFamily="18" charset="0"/>
              </a:endParaRPr>
            </a:p>
          </p:txBody>
        </p:sp>
        <p:cxnSp>
          <p:nvCxnSpPr>
            <p:cNvPr id="114" name="Straight Arrow Connector 113"/>
            <p:cNvCxnSpPr/>
            <p:nvPr/>
          </p:nvCxnSpPr>
          <p:spPr bwMode="auto">
            <a:xfrm>
              <a:off x="6257301" y="5273933"/>
              <a:ext cx="407414" cy="0"/>
            </a:xfrm>
            <a:prstGeom prst="straightConnector1">
              <a:avLst/>
            </a:prstGeom>
            <a:ln w="19050">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115" name="Straight Arrow Connector 114"/>
            <p:cNvCxnSpPr/>
            <p:nvPr/>
          </p:nvCxnSpPr>
          <p:spPr bwMode="auto">
            <a:xfrm>
              <a:off x="6257301" y="5477476"/>
              <a:ext cx="407414" cy="0"/>
            </a:xfrm>
            <a:prstGeom prst="straightConnector1">
              <a:avLst/>
            </a:prstGeom>
            <a:ln w="19050">
              <a:headEnd type="none" w="med" len="med"/>
              <a:tailEnd type="arrow"/>
            </a:ln>
          </p:spPr>
          <p:style>
            <a:lnRef idx="2">
              <a:schemeClr val="dk1"/>
            </a:lnRef>
            <a:fillRef idx="0">
              <a:schemeClr val="dk1"/>
            </a:fillRef>
            <a:effectRef idx="1">
              <a:schemeClr val="dk1"/>
            </a:effectRef>
            <a:fontRef idx="minor">
              <a:schemeClr val="tx1"/>
            </a:fontRef>
          </p:style>
        </p:cxnSp>
        <p:cxnSp>
          <p:nvCxnSpPr>
            <p:cNvPr id="116" name="Straight Arrow Connector 115"/>
            <p:cNvCxnSpPr/>
            <p:nvPr/>
          </p:nvCxnSpPr>
          <p:spPr bwMode="auto">
            <a:xfrm>
              <a:off x="6257301" y="5669585"/>
              <a:ext cx="407414" cy="0"/>
            </a:xfrm>
            <a:prstGeom prst="straightConnector1">
              <a:avLst/>
            </a:prstGeom>
            <a:ln w="19050">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117" name="Straight Arrow Connector 116"/>
            <p:cNvCxnSpPr/>
            <p:nvPr/>
          </p:nvCxnSpPr>
          <p:spPr bwMode="auto">
            <a:xfrm>
              <a:off x="6257301" y="5855289"/>
              <a:ext cx="407414" cy="0"/>
            </a:xfrm>
            <a:prstGeom prst="straightConnector1">
              <a:avLst/>
            </a:prstGeom>
            <a:ln w="19050">
              <a:headEnd type="arrow" w="med" len="med"/>
              <a:tailEnd type="arrow"/>
            </a:ln>
          </p:spPr>
          <p:style>
            <a:lnRef idx="2">
              <a:schemeClr val="accent4"/>
            </a:lnRef>
            <a:fillRef idx="0">
              <a:schemeClr val="accent4"/>
            </a:fillRef>
            <a:effectRef idx="1">
              <a:schemeClr val="accent4"/>
            </a:effectRef>
            <a:fontRef idx="minor">
              <a:schemeClr val="tx1"/>
            </a:fontRef>
          </p:style>
        </p:cxnSp>
        <p:sp>
          <p:nvSpPr>
            <p:cNvPr id="118" name="TextBox 117"/>
            <p:cNvSpPr txBox="1"/>
            <p:nvPr/>
          </p:nvSpPr>
          <p:spPr>
            <a:xfrm>
              <a:off x="6635132" y="5782117"/>
              <a:ext cx="859531" cy="215444"/>
            </a:xfrm>
            <a:prstGeom prst="rect">
              <a:avLst/>
            </a:prstGeom>
            <a:noFill/>
            <a:ln w="19050">
              <a:noFill/>
            </a:ln>
          </p:spPr>
          <p:txBody>
            <a:bodyPr wrap="square" rtlCol="0">
              <a:spAutoFit/>
            </a:bodyPr>
            <a:lstStyle/>
            <a:p>
              <a:r>
                <a:rPr lang="en-US" sz="800" dirty="0" smtClean="0">
                  <a:solidFill>
                    <a:srgbClr val="000000"/>
                  </a:solidFill>
                  <a:latin typeface="+mn-lt"/>
                  <a:cs typeface="Times New Roman" pitchFamily="18" charset="0"/>
                </a:rPr>
                <a:t>WS Req/Reply</a:t>
              </a:r>
              <a:endParaRPr lang="en-US" sz="800" dirty="0">
                <a:solidFill>
                  <a:srgbClr val="000000"/>
                </a:solidFill>
                <a:latin typeface="+mn-lt"/>
                <a:cs typeface="Times New Roman" pitchFamily="18" charset="0"/>
              </a:endParaRPr>
            </a:p>
          </p:txBody>
        </p:sp>
        <p:sp>
          <p:nvSpPr>
            <p:cNvPr id="63" name="Rectangle 62"/>
            <p:cNvSpPr/>
            <p:nvPr/>
          </p:nvSpPr>
          <p:spPr bwMode="auto">
            <a:xfrm>
              <a:off x="6122504" y="5145156"/>
              <a:ext cx="2886324" cy="874644"/>
            </a:xfrm>
            <a:prstGeom prst="rect">
              <a:avLst/>
            </a:prstGeom>
            <a:no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grpSp>
      <p:sp>
        <p:nvSpPr>
          <p:cNvPr id="6" name="TextBox 5"/>
          <p:cNvSpPr txBox="1"/>
          <p:nvPr/>
        </p:nvSpPr>
        <p:spPr>
          <a:xfrm>
            <a:off x="666228" y="5449669"/>
            <a:ext cx="4904866" cy="646331"/>
          </a:xfrm>
          <a:prstGeom prst="rect">
            <a:avLst/>
          </a:prstGeom>
          <a:noFill/>
        </p:spPr>
        <p:txBody>
          <a:bodyPr wrap="square" rtlCol="0">
            <a:spAutoFit/>
          </a:bodyPr>
          <a:lstStyle/>
          <a:p>
            <a:r>
              <a:rPr lang="en-US" dirty="0" smtClean="0"/>
              <a:t>Provides </a:t>
            </a:r>
            <a:r>
              <a:rPr lang="en-US" dirty="0"/>
              <a:t>transformation of content from legacy data formats into </a:t>
            </a:r>
            <a:r>
              <a:rPr lang="en-US" dirty="0" smtClean="0"/>
              <a:t>new data standards.  </a:t>
            </a:r>
            <a:endParaRPr lang="en-US" dirty="0"/>
          </a:p>
        </p:txBody>
      </p:sp>
      <p:sp>
        <p:nvSpPr>
          <p:cNvPr id="70" name="Slide Number Placeholder 1"/>
          <p:cNvSpPr txBox="1">
            <a:spLocks/>
          </p:cNvSpPr>
          <p:nvPr/>
        </p:nvSpPr>
        <p:spPr>
          <a:xfrm>
            <a:off x="35052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1200" smtClean="0"/>
              <a:pPr/>
              <a:t>8</a:t>
            </a:fld>
            <a:endParaRPr lang="en-US" sz="1200" dirty="0"/>
          </a:p>
        </p:txBody>
      </p:sp>
    </p:spTree>
    <p:extLst>
      <p:ext uri="{BB962C8B-B14F-4D97-AF65-F5344CB8AC3E}">
        <p14:creationId xmlns:p14="http://schemas.microsoft.com/office/powerpoint/2010/main" val="2741167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endCxn id="71" idx="6"/>
          </p:cNvCxnSpPr>
          <p:nvPr/>
        </p:nvCxnSpPr>
        <p:spPr>
          <a:xfrm flipH="1">
            <a:off x="5669976" y="2903102"/>
            <a:ext cx="1623386" cy="7342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5" idx="1"/>
            <a:endCxn id="71" idx="7"/>
          </p:cNvCxnSpPr>
          <p:nvPr/>
        </p:nvCxnSpPr>
        <p:spPr>
          <a:xfrm flipH="1">
            <a:off x="5304597" y="1988420"/>
            <a:ext cx="1201271" cy="12815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7" idx="2"/>
            <a:endCxn id="71" idx="0"/>
          </p:cNvCxnSpPr>
          <p:nvPr/>
        </p:nvCxnSpPr>
        <p:spPr>
          <a:xfrm flipH="1">
            <a:off x="4422493" y="2282005"/>
            <a:ext cx="13237" cy="83584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66" idx="3"/>
          </p:cNvCxnSpPr>
          <p:nvPr/>
        </p:nvCxnSpPr>
        <p:spPr>
          <a:xfrm>
            <a:off x="2336126" y="1988420"/>
            <a:ext cx="1374278" cy="1245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p:cNvCxnSpPr>
            <a:stCxn id="59" idx="3"/>
            <a:endCxn id="71" idx="2"/>
          </p:cNvCxnSpPr>
          <p:nvPr/>
        </p:nvCxnSpPr>
        <p:spPr>
          <a:xfrm>
            <a:off x="1667334" y="2903103"/>
            <a:ext cx="1507676" cy="734256"/>
          </a:xfrm>
          <a:prstGeom prst="line">
            <a:avLst/>
          </a:prstGeom>
        </p:spPr>
        <p:style>
          <a:lnRef idx="1">
            <a:schemeClr val="accent1"/>
          </a:lnRef>
          <a:fillRef idx="0">
            <a:schemeClr val="accent1"/>
          </a:fillRef>
          <a:effectRef idx="0">
            <a:schemeClr val="accent1"/>
          </a:effectRef>
          <a:fontRef idx="minor">
            <a:schemeClr val="tx1"/>
          </a:fontRef>
        </p:style>
      </p:cxnSp>
      <p:sp>
        <p:nvSpPr>
          <p:cNvPr id="57" name="Title 1"/>
          <p:cNvSpPr txBox="1">
            <a:spLocks/>
          </p:cNvSpPr>
          <p:nvPr/>
        </p:nvSpPr>
        <p:spPr>
          <a:xfrm>
            <a:off x="309563" y="0"/>
            <a:ext cx="8229600" cy="838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17375E"/>
                </a:solidFill>
              </a:rPr>
              <a:t>SWIM Data Exchange – Participating Programs</a:t>
            </a:r>
          </a:p>
        </p:txBody>
      </p:sp>
      <p:sp>
        <p:nvSpPr>
          <p:cNvPr id="58" name="Content Placeholder 2"/>
          <p:cNvSpPr txBox="1">
            <a:spLocks/>
          </p:cNvSpPr>
          <p:nvPr/>
        </p:nvSpPr>
        <p:spPr>
          <a:xfrm>
            <a:off x="457200" y="714434"/>
            <a:ext cx="8229600" cy="541172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r>
              <a:rPr lang="en-US" sz="2000" dirty="0" smtClean="0">
                <a:solidFill>
                  <a:schemeClr val="tx2">
                    <a:lumMod val="75000"/>
                  </a:schemeClr>
                </a:solidFill>
              </a:rPr>
              <a:t>The following FAA systems publish products on the SWIM/NEMS </a:t>
            </a:r>
          </a:p>
          <a:p>
            <a:pPr>
              <a:lnSpc>
                <a:spcPct val="90000"/>
              </a:lnSpc>
            </a:pPr>
            <a:r>
              <a:rPr lang="en-US" sz="2000" dirty="0" smtClean="0">
                <a:solidFill>
                  <a:schemeClr val="tx2">
                    <a:lumMod val="75000"/>
                  </a:schemeClr>
                </a:solidFill>
              </a:rPr>
              <a:t>enterprise service bus today</a:t>
            </a:r>
          </a:p>
        </p:txBody>
      </p:sp>
      <p:sp>
        <p:nvSpPr>
          <p:cNvPr id="59" name="Rounded Rectangle 58"/>
          <p:cNvSpPr/>
          <p:nvPr/>
        </p:nvSpPr>
        <p:spPr>
          <a:xfrm>
            <a:off x="502967" y="2519614"/>
            <a:ext cx="1164367" cy="766977"/>
          </a:xfrm>
          <a:prstGeom prst="roundRect">
            <a:avLst/>
          </a:prstGeom>
          <a:gradFill>
            <a:gsLst>
              <a:gs pos="0">
                <a:schemeClr val="accent1">
                  <a:tint val="100000"/>
                  <a:shade val="100000"/>
                  <a:satMod val="130000"/>
                </a:schemeClr>
              </a:gs>
              <a:gs pos="100000">
                <a:schemeClr val="accent1">
                  <a:tint val="50000"/>
                  <a:shade val="100000"/>
                  <a:satMod val="350000"/>
                </a:schemeClr>
              </a:gs>
            </a:gsLst>
          </a:gradFill>
          <a:effectLst>
            <a:outerShdw blurRad="136525" dist="25400" dir="5040000" sx="102000" sy="10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ounded Rectangle 59"/>
          <p:cNvSpPr/>
          <p:nvPr/>
        </p:nvSpPr>
        <p:spPr>
          <a:xfrm>
            <a:off x="5269438" y="1873790"/>
            <a:ext cx="1103559" cy="763386"/>
          </a:xfrm>
          <a:prstGeom prst="roundRect">
            <a:avLst/>
          </a:prstGeom>
          <a:gradFill>
            <a:gsLst>
              <a:gs pos="0">
                <a:schemeClr val="accent1">
                  <a:tint val="100000"/>
                  <a:shade val="100000"/>
                  <a:satMod val="130000"/>
                </a:schemeClr>
              </a:gs>
              <a:gs pos="100000">
                <a:schemeClr val="accent1">
                  <a:tint val="50000"/>
                  <a:shade val="100000"/>
                  <a:satMod val="350000"/>
                </a:schemeClr>
              </a:gs>
            </a:gsLst>
          </a:gradFill>
          <a:effectLst>
            <a:outerShdw blurRad="136525" dist="25400" dir="5040000" sx="102000" sy="10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ounded Rectangle 60"/>
          <p:cNvSpPr/>
          <p:nvPr/>
        </p:nvSpPr>
        <p:spPr>
          <a:xfrm>
            <a:off x="3912175" y="2367558"/>
            <a:ext cx="1035646" cy="638066"/>
          </a:xfrm>
          <a:prstGeom prst="roundRect">
            <a:avLst/>
          </a:prstGeom>
          <a:gradFill>
            <a:gsLst>
              <a:gs pos="0">
                <a:schemeClr val="accent1">
                  <a:tint val="100000"/>
                  <a:shade val="100000"/>
                  <a:satMod val="130000"/>
                </a:schemeClr>
              </a:gs>
              <a:gs pos="100000">
                <a:schemeClr val="accent1">
                  <a:tint val="50000"/>
                  <a:shade val="100000"/>
                  <a:satMod val="350000"/>
                </a:schemeClr>
              </a:gs>
            </a:gsLst>
          </a:gradFill>
          <a:effectLst>
            <a:outerShdw blurRad="136525" dist="25400" dir="5040000" sx="102000" sy="10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ounded Rectangle 61"/>
          <p:cNvSpPr/>
          <p:nvPr/>
        </p:nvSpPr>
        <p:spPr>
          <a:xfrm>
            <a:off x="5817771" y="2728111"/>
            <a:ext cx="1250975" cy="914400"/>
          </a:xfrm>
          <a:prstGeom prst="roundRect">
            <a:avLst/>
          </a:prstGeom>
          <a:gradFill>
            <a:gsLst>
              <a:gs pos="0">
                <a:schemeClr val="accent1">
                  <a:tint val="100000"/>
                  <a:shade val="100000"/>
                  <a:satMod val="130000"/>
                </a:schemeClr>
              </a:gs>
              <a:gs pos="100000">
                <a:schemeClr val="accent1">
                  <a:tint val="50000"/>
                  <a:shade val="100000"/>
                  <a:satMod val="350000"/>
                </a:schemeClr>
              </a:gs>
            </a:gsLst>
          </a:gradFill>
          <a:effectLst>
            <a:outerShdw blurRad="136525" dist="25400" dir="5040000" sx="102000" sy="10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ounded Rectangle 62"/>
          <p:cNvSpPr/>
          <p:nvPr/>
        </p:nvSpPr>
        <p:spPr>
          <a:xfrm>
            <a:off x="2545191" y="1873790"/>
            <a:ext cx="1108981" cy="763386"/>
          </a:xfrm>
          <a:prstGeom prst="roundRect">
            <a:avLst/>
          </a:prstGeom>
          <a:gradFill>
            <a:gsLst>
              <a:gs pos="0">
                <a:schemeClr val="accent1">
                  <a:tint val="100000"/>
                  <a:shade val="100000"/>
                  <a:satMod val="130000"/>
                </a:schemeClr>
              </a:gs>
              <a:gs pos="100000">
                <a:schemeClr val="accent1">
                  <a:tint val="50000"/>
                  <a:shade val="100000"/>
                  <a:satMod val="350000"/>
                </a:schemeClr>
              </a:gs>
            </a:gsLst>
          </a:gradFill>
          <a:effectLst>
            <a:outerShdw blurRad="136525" dist="25400" dir="5040000" sx="102000" sy="10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ounded Rectangle 63"/>
          <p:cNvSpPr/>
          <p:nvPr/>
        </p:nvSpPr>
        <p:spPr>
          <a:xfrm>
            <a:off x="7293363" y="2519614"/>
            <a:ext cx="1245800" cy="732957"/>
          </a:xfrm>
          <a:prstGeom prst="roundRect">
            <a:avLst/>
          </a:prstGeom>
          <a:gradFill>
            <a:gsLst>
              <a:gs pos="0">
                <a:schemeClr val="accent1">
                  <a:tint val="100000"/>
                  <a:shade val="100000"/>
                  <a:satMod val="130000"/>
                </a:schemeClr>
              </a:gs>
              <a:gs pos="100000">
                <a:schemeClr val="accent1">
                  <a:tint val="50000"/>
                  <a:shade val="100000"/>
                  <a:satMod val="350000"/>
                </a:schemeClr>
              </a:gs>
            </a:gsLst>
          </a:gradFill>
          <a:effectLst>
            <a:outerShdw blurRad="136525" dist="25400" dir="5040000" sx="102000" sy="10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ounded Rectangle 64"/>
          <p:cNvSpPr/>
          <p:nvPr/>
        </p:nvSpPr>
        <p:spPr>
          <a:xfrm>
            <a:off x="6505868" y="1531220"/>
            <a:ext cx="1452923" cy="914400"/>
          </a:xfrm>
          <a:prstGeom prst="roundRect">
            <a:avLst/>
          </a:prstGeom>
          <a:gradFill>
            <a:gsLst>
              <a:gs pos="0">
                <a:schemeClr val="accent1">
                  <a:tint val="100000"/>
                  <a:shade val="100000"/>
                  <a:satMod val="130000"/>
                </a:schemeClr>
              </a:gs>
              <a:gs pos="100000">
                <a:schemeClr val="accent1">
                  <a:tint val="50000"/>
                  <a:shade val="100000"/>
                  <a:satMod val="350000"/>
                </a:schemeClr>
              </a:gs>
            </a:gsLst>
          </a:gradFill>
          <a:effectLst>
            <a:outerShdw blurRad="136525" dist="25400" dir="5040000" sx="102000" sy="10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ounded Rectangle 65"/>
          <p:cNvSpPr/>
          <p:nvPr/>
        </p:nvSpPr>
        <p:spPr>
          <a:xfrm>
            <a:off x="1085151" y="1531220"/>
            <a:ext cx="1250975" cy="914400"/>
          </a:xfrm>
          <a:prstGeom prst="roundRect">
            <a:avLst/>
          </a:prstGeom>
          <a:gradFill>
            <a:gsLst>
              <a:gs pos="0">
                <a:schemeClr val="accent1">
                  <a:tint val="100000"/>
                  <a:shade val="100000"/>
                  <a:satMod val="130000"/>
                </a:schemeClr>
              </a:gs>
              <a:gs pos="100000">
                <a:schemeClr val="accent1">
                  <a:tint val="50000"/>
                  <a:shade val="100000"/>
                  <a:satMod val="350000"/>
                </a:schemeClr>
              </a:gs>
            </a:gsLst>
          </a:gradFill>
          <a:effectLst>
            <a:outerShdw blurRad="136525" dist="25400" dir="5040000" sx="102000" sy="10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Rounded Rectangle 66"/>
          <p:cNvSpPr/>
          <p:nvPr/>
        </p:nvSpPr>
        <p:spPr>
          <a:xfrm>
            <a:off x="3810242" y="1531220"/>
            <a:ext cx="1250975" cy="750785"/>
          </a:xfrm>
          <a:prstGeom prst="roundRect">
            <a:avLst/>
          </a:prstGeom>
          <a:gradFill>
            <a:gsLst>
              <a:gs pos="0">
                <a:schemeClr val="accent1">
                  <a:tint val="100000"/>
                  <a:shade val="100000"/>
                  <a:satMod val="130000"/>
                </a:schemeClr>
              </a:gs>
              <a:gs pos="100000">
                <a:schemeClr val="accent1">
                  <a:tint val="50000"/>
                  <a:shade val="100000"/>
                  <a:satMod val="350000"/>
                </a:schemeClr>
              </a:gs>
            </a:gsLst>
          </a:gradFill>
          <a:effectLst>
            <a:outerShdw blurRad="136525" dist="25400" dir="5040000" sx="102000" sy="10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ounded Rectangle 67"/>
          <p:cNvSpPr/>
          <p:nvPr/>
        </p:nvSpPr>
        <p:spPr>
          <a:xfrm>
            <a:off x="1821979" y="2740773"/>
            <a:ext cx="1250975" cy="914400"/>
          </a:xfrm>
          <a:prstGeom prst="roundRect">
            <a:avLst/>
          </a:prstGeom>
          <a:gradFill>
            <a:gsLst>
              <a:gs pos="0">
                <a:schemeClr val="accent1">
                  <a:tint val="100000"/>
                  <a:shade val="100000"/>
                  <a:satMod val="130000"/>
                </a:schemeClr>
              </a:gs>
              <a:gs pos="100000">
                <a:schemeClr val="accent1">
                  <a:tint val="50000"/>
                  <a:shade val="100000"/>
                  <a:satMod val="350000"/>
                </a:schemeClr>
              </a:gs>
            </a:gsLst>
          </a:gradFill>
          <a:effectLst>
            <a:outerShdw blurRad="136525" dist="25400" dir="5040000" sx="102000" sy="10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3175010" y="3117854"/>
            <a:ext cx="2494966" cy="1039010"/>
          </a:xfrm>
          <a:prstGeom prst="ellipse">
            <a:avLst/>
          </a:prstGeom>
          <a:gradFill>
            <a:gsLst>
              <a:gs pos="0">
                <a:srgbClr val="56BEC9"/>
              </a:gs>
              <a:gs pos="76000">
                <a:srgbClr val="ADE6ED"/>
              </a:gs>
            </a:gsLst>
          </a:gradFill>
          <a:ln>
            <a:solidFill>
              <a:srgbClr val="56BEC9"/>
            </a:solidFill>
          </a:ln>
          <a:effectLst>
            <a:outerShdw blurRad="136525" dist="25400" dir="5040000" sx="102000" sy="102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2" name="Oval 71"/>
          <p:cNvSpPr/>
          <p:nvPr/>
        </p:nvSpPr>
        <p:spPr>
          <a:xfrm>
            <a:off x="3560646" y="3224904"/>
            <a:ext cx="1708792" cy="689953"/>
          </a:xfrm>
          <a:prstGeom prst="ellipse">
            <a:avLst/>
          </a:prstGeom>
          <a:gradFill>
            <a:gsLst>
              <a:gs pos="0">
                <a:srgbClr val="6BBE53"/>
              </a:gs>
              <a:gs pos="100000">
                <a:srgbClr val="BFFFA5"/>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7" name="TextBox 76"/>
          <p:cNvSpPr txBox="1"/>
          <p:nvPr/>
        </p:nvSpPr>
        <p:spPr>
          <a:xfrm>
            <a:off x="1133110" y="1612180"/>
            <a:ext cx="1131440" cy="523220"/>
          </a:xfrm>
          <a:prstGeom prst="rect">
            <a:avLst/>
          </a:prstGeom>
          <a:noFill/>
        </p:spPr>
        <p:txBody>
          <a:bodyPr wrap="none" rtlCol="0">
            <a:spAutoFit/>
          </a:bodyPr>
          <a:lstStyle/>
          <a:p>
            <a:r>
              <a:rPr lang="en-US" sz="2800" dirty="0">
                <a:solidFill>
                  <a:schemeClr val="bg1"/>
                </a:solidFill>
                <a:sym typeface="Arial" charset="0"/>
              </a:rPr>
              <a:t>STDDS</a:t>
            </a:r>
            <a:endParaRPr lang="en-US" sz="2800" dirty="0"/>
          </a:p>
        </p:txBody>
      </p:sp>
      <p:sp>
        <p:nvSpPr>
          <p:cNvPr id="78" name="TextBox 77"/>
          <p:cNvSpPr txBox="1"/>
          <p:nvPr/>
        </p:nvSpPr>
        <p:spPr>
          <a:xfrm>
            <a:off x="1174423" y="2020395"/>
            <a:ext cx="1046300" cy="338554"/>
          </a:xfrm>
          <a:prstGeom prst="rect">
            <a:avLst/>
          </a:prstGeom>
          <a:noFill/>
        </p:spPr>
        <p:txBody>
          <a:bodyPr wrap="square" rtlCol="0">
            <a:spAutoFit/>
          </a:bodyPr>
          <a:lstStyle/>
          <a:p>
            <a:pPr algn="ctr"/>
            <a:r>
              <a:rPr lang="en-US" sz="800" dirty="0" smtClean="0"/>
              <a:t>SWIM Terminal Data </a:t>
            </a:r>
          </a:p>
          <a:p>
            <a:pPr algn="ctr"/>
            <a:r>
              <a:rPr lang="en-US" sz="800" dirty="0" smtClean="0"/>
              <a:t>Distribution System</a:t>
            </a:r>
            <a:endParaRPr lang="en-US" sz="800" dirty="0"/>
          </a:p>
        </p:txBody>
      </p:sp>
      <p:sp>
        <p:nvSpPr>
          <p:cNvPr id="79" name="TextBox 78"/>
          <p:cNvSpPr txBox="1"/>
          <p:nvPr/>
        </p:nvSpPr>
        <p:spPr>
          <a:xfrm>
            <a:off x="3942418" y="2313126"/>
            <a:ext cx="962673" cy="461665"/>
          </a:xfrm>
          <a:prstGeom prst="rect">
            <a:avLst/>
          </a:prstGeom>
          <a:noFill/>
        </p:spPr>
        <p:txBody>
          <a:bodyPr wrap="none" rtlCol="0">
            <a:spAutoFit/>
          </a:bodyPr>
          <a:lstStyle/>
          <a:p>
            <a:r>
              <a:rPr lang="en-US" sz="2400" dirty="0">
                <a:solidFill>
                  <a:schemeClr val="bg1"/>
                </a:solidFill>
                <a:sym typeface="Arial" charset="0"/>
              </a:rPr>
              <a:t>WARP</a:t>
            </a:r>
            <a:endParaRPr lang="en-US" sz="2400" dirty="0"/>
          </a:p>
        </p:txBody>
      </p:sp>
      <p:sp>
        <p:nvSpPr>
          <p:cNvPr id="80" name="TextBox 79"/>
          <p:cNvSpPr txBox="1"/>
          <p:nvPr/>
        </p:nvSpPr>
        <p:spPr>
          <a:xfrm>
            <a:off x="3942418" y="2672306"/>
            <a:ext cx="1005403" cy="315984"/>
          </a:xfrm>
          <a:prstGeom prst="rect">
            <a:avLst/>
          </a:prstGeom>
          <a:noFill/>
        </p:spPr>
        <p:txBody>
          <a:bodyPr wrap="none" rtlCol="0">
            <a:spAutoFit/>
          </a:bodyPr>
          <a:lstStyle/>
          <a:p>
            <a:pPr algn="ctr">
              <a:lnSpc>
                <a:spcPct val="90000"/>
              </a:lnSpc>
            </a:pPr>
            <a:r>
              <a:rPr lang="en-US" sz="800" dirty="0"/>
              <a:t>Weather and Radar </a:t>
            </a:r>
            <a:endParaRPr lang="en-US" sz="800" dirty="0" smtClean="0"/>
          </a:p>
          <a:p>
            <a:pPr algn="ctr">
              <a:lnSpc>
                <a:spcPct val="90000"/>
              </a:lnSpc>
            </a:pPr>
            <a:r>
              <a:rPr lang="en-US" sz="800" dirty="0" smtClean="0"/>
              <a:t>Processor</a:t>
            </a:r>
            <a:endParaRPr lang="en-US" sz="800" dirty="0"/>
          </a:p>
        </p:txBody>
      </p:sp>
      <p:sp>
        <p:nvSpPr>
          <p:cNvPr id="81" name="TextBox 80"/>
          <p:cNvSpPr txBox="1"/>
          <p:nvPr/>
        </p:nvSpPr>
        <p:spPr>
          <a:xfrm>
            <a:off x="7293362" y="2519614"/>
            <a:ext cx="1306089" cy="461665"/>
          </a:xfrm>
          <a:prstGeom prst="rect">
            <a:avLst/>
          </a:prstGeom>
          <a:noFill/>
        </p:spPr>
        <p:txBody>
          <a:bodyPr wrap="square" rtlCol="0">
            <a:spAutoFit/>
          </a:bodyPr>
          <a:lstStyle/>
          <a:p>
            <a:r>
              <a:rPr lang="en-US" sz="2400" dirty="0" smtClean="0">
                <a:solidFill>
                  <a:schemeClr val="bg1"/>
                </a:solidFill>
                <a:sym typeface="Arial" charset="0"/>
              </a:rPr>
              <a:t>WMSCR</a:t>
            </a:r>
            <a:endParaRPr lang="en-US" sz="2400" dirty="0"/>
          </a:p>
        </p:txBody>
      </p:sp>
      <p:sp>
        <p:nvSpPr>
          <p:cNvPr id="82" name="TextBox 81"/>
          <p:cNvSpPr txBox="1"/>
          <p:nvPr/>
        </p:nvSpPr>
        <p:spPr>
          <a:xfrm>
            <a:off x="7232971" y="2884882"/>
            <a:ext cx="1366480" cy="315984"/>
          </a:xfrm>
          <a:prstGeom prst="rect">
            <a:avLst/>
          </a:prstGeom>
          <a:noFill/>
        </p:spPr>
        <p:txBody>
          <a:bodyPr wrap="none" rtlCol="0">
            <a:spAutoFit/>
          </a:bodyPr>
          <a:lstStyle/>
          <a:p>
            <a:pPr algn="ctr">
              <a:lnSpc>
                <a:spcPct val="90000"/>
              </a:lnSpc>
            </a:pPr>
            <a:r>
              <a:rPr lang="en-US" sz="800" dirty="0"/>
              <a:t>Weather Message </a:t>
            </a:r>
            <a:r>
              <a:rPr lang="en-US" sz="800" dirty="0" smtClean="0"/>
              <a:t>Switching </a:t>
            </a:r>
            <a:endParaRPr lang="en-US" sz="800" dirty="0"/>
          </a:p>
          <a:p>
            <a:pPr algn="ctr">
              <a:lnSpc>
                <a:spcPct val="90000"/>
              </a:lnSpc>
            </a:pPr>
            <a:r>
              <a:rPr lang="en-US" sz="800" dirty="0" smtClean="0"/>
              <a:t>Center Replacement</a:t>
            </a:r>
            <a:endParaRPr lang="en-US" sz="800" dirty="0"/>
          </a:p>
        </p:txBody>
      </p:sp>
      <p:sp>
        <p:nvSpPr>
          <p:cNvPr id="83" name="TextBox 82"/>
          <p:cNvSpPr txBox="1"/>
          <p:nvPr/>
        </p:nvSpPr>
        <p:spPr>
          <a:xfrm>
            <a:off x="6879655" y="1765282"/>
            <a:ext cx="706631" cy="369332"/>
          </a:xfrm>
          <a:prstGeom prst="rect">
            <a:avLst/>
          </a:prstGeom>
          <a:noFill/>
        </p:spPr>
        <p:txBody>
          <a:bodyPr wrap="none" rtlCol="0">
            <a:spAutoFit/>
          </a:bodyPr>
          <a:lstStyle/>
          <a:p>
            <a:r>
              <a:rPr lang="en-US" dirty="0">
                <a:solidFill>
                  <a:schemeClr val="bg1"/>
                </a:solidFill>
                <a:sym typeface="Arial" charset="0"/>
              </a:rPr>
              <a:t>TFMS</a:t>
            </a:r>
            <a:endParaRPr lang="en-US" dirty="0"/>
          </a:p>
        </p:txBody>
      </p:sp>
      <p:sp>
        <p:nvSpPr>
          <p:cNvPr id="84" name="TextBox 83"/>
          <p:cNvSpPr txBox="1"/>
          <p:nvPr/>
        </p:nvSpPr>
        <p:spPr>
          <a:xfrm>
            <a:off x="6935453" y="2020395"/>
            <a:ext cx="595035" cy="261610"/>
          </a:xfrm>
          <a:prstGeom prst="rect">
            <a:avLst/>
          </a:prstGeom>
          <a:noFill/>
        </p:spPr>
        <p:txBody>
          <a:bodyPr wrap="none" rtlCol="0">
            <a:spAutoFit/>
          </a:bodyPr>
          <a:lstStyle/>
          <a:p>
            <a:r>
              <a:rPr lang="en-US" sz="1100" dirty="0">
                <a:solidFill>
                  <a:schemeClr val="bg1"/>
                </a:solidFill>
                <a:sym typeface="Arial" charset="0"/>
              </a:rPr>
              <a:t>Nov’</a:t>
            </a:r>
            <a:r>
              <a:rPr lang="en-US" sz="1100" dirty="0" smtClean="0">
                <a:solidFill>
                  <a:schemeClr val="bg1"/>
                </a:solidFill>
                <a:sym typeface="Arial" charset="0"/>
              </a:rPr>
              <a:t>14</a:t>
            </a:r>
            <a:endParaRPr lang="en-US" sz="1100" dirty="0">
              <a:solidFill>
                <a:schemeClr val="bg1"/>
              </a:solidFill>
            </a:endParaRPr>
          </a:p>
        </p:txBody>
      </p:sp>
      <p:sp>
        <p:nvSpPr>
          <p:cNvPr id="85" name="TextBox 84"/>
          <p:cNvSpPr txBox="1"/>
          <p:nvPr/>
        </p:nvSpPr>
        <p:spPr>
          <a:xfrm>
            <a:off x="6445435" y="2225661"/>
            <a:ext cx="1575071" cy="215444"/>
          </a:xfrm>
          <a:prstGeom prst="rect">
            <a:avLst/>
          </a:prstGeom>
          <a:noFill/>
        </p:spPr>
        <p:txBody>
          <a:bodyPr wrap="none" rtlCol="0">
            <a:spAutoFit/>
          </a:bodyPr>
          <a:lstStyle/>
          <a:p>
            <a:r>
              <a:rPr lang="en-US" sz="800" dirty="0"/>
              <a:t>Traffic Flow Management </a:t>
            </a:r>
            <a:r>
              <a:rPr lang="en-US" sz="800" dirty="0" smtClean="0"/>
              <a:t>System</a:t>
            </a:r>
            <a:endParaRPr lang="en-US" sz="800" dirty="0"/>
          </a:p>
        </p:txBody>
      </p:sp>
      <p:sp>
        <p:nvSpPr>
          <p:cNvPr id="86" name="TextBox 85"/>
          <p:cNvSpPr txBox="1"/>
          <p:nvPr/>
        </p:nvSpPr>
        <p:spPr>
          <a:xfrm>
            <a:off x="6610745" y="1502733"/>
            <a:ext cx="1244451" cy="391902"/>
          </a:xfrm>
          <a:prstGeom prst="rect">
            <a:avLst/>
          </a:prstGeom>
          <a:noFill/>
        </p:spPr>
        <p:txBody>
          <a:bodyPr wrap="none" rtlCol="0">
            <a:spAutoFit/>
          </a:bodyPr>
          <a:lstStyle/>
          <a:p>
            <a:pPr algn="ctr">
              <a:lnSpc>
                <a:spcPct val="80000"/>
              </a:lnSpc>
            </a:pPr>
            <a:r>
              <a:rPr lang="en-US" sz="800" dirty="0"/>
              <a:t>Flow Publication </a:t>
            </a:r>
            <a:r>
              <a:rPr lang="en-US" sz="800" dirty="0" smtClean="0"/>
              <a:t>Service</a:t>
            </a:r>
          </a:p>
          <a:p>
            <a:pPr algn="ctr">
              <a:lnSpc>
                <a:spcPct val="80000"/>
              </a:lnSpc>
            </a:pPr>
            <a:r>
              <a:rPr lang="en-US" sz="800" dirty="0" smtClean="0"/>
              <a:t> Aeronautical Situational </a:t>
            </a:r>
          </a:p>
          <a:p>
            <a:pPr algn="ctr">
              <a:lnSpc>
                <a:spcPct val="80000"/>
              </a:lnSpc>
            </a:pPr>
            <a:r>
              <a:rPr lang="en-US" sz="800" dirty="0" smtClean="0"/>
              <a:t>Display </a:t>
            </a:r>
            <a:r>
              <a:rPr lang="en-US" sz="800" dirty="0"/>
              <a:t>to Industry (ASDI</a:t>
            </a:r>
            <a:r>
              <a:rPr lang="en-US" sz="800" dirty="0" smtClean="0"/>
              <a:t>)</a:t>
            </a:r>
            <a:endParaRPr lang="en-US" sz="800" dirty="0"/>
          </a:p>
        </p:txBody>
      </p:sp>
      <p:sp>
        <p:nvSpPr>
          <p:cNvPr id="88" name="TextBox 87"/>
          <p:cNvSpPr txBox="1"/>
          <p:nvPr/>
        </p:nvSpPr>
        <p:spPr>
          <a:xfrm>
            <a:off x="2753263" y="1892167"/>
            <a:ext cx="714108" cy="461665"/>
          </a:xfrm>
          <a:prstGeom prst="rect">
            <a:avLst/>
          </a:prstGeom>
          <a:noFill/>
        </p:spPr>
        <p:txBody>
          <a:bodyPr wrap="none" rtlCol="0">
            <a:spAutoFit/>
          </a:bodyPr>
          <a:lstStyle/>
          <a:p>
            <a:r>
              <a:rPr lang="en-US" sz="2400" dirty="0">
                <a:solidFill>
                  <a:schemeClr val="bg1"/>
                </a:solidFill>
                <a:sym typeface="Arial" charset="0"/>
              </a:rPr>
              <a:t>NDS</a:t>
            </a:r>
            <a:endParaRPr lang="en-US" sz="2400" dirty="0"/>
          </a:p>
        </p:txBody>
      </p:sp>
      <p:sp>
        <p:nvSpPr>
          <p:cNvPr id="89" name="TextBox 88"/>
          <p:cNvSpPr txBox="1"/>
          <p:nvPr/>
        </p:nvSpPr>
        <p:spPr>
          <a:xfrm>
            <a:off x="2581948" y="2278266"/>
            <a:ext cx="1032504" cy="315984"/>
          </a:xfrm>
          <a:prstGeom prst="rect">
            <a:avLst/>
          </a:prstGeom>
          <a:noFill/>
        </p:spPr>
        <p:txBody>
          <a:bodyPr wrap="none" rtlCol="0">
            <a:spAutoFit/>
          </a:bodyPr>
          <a:lstStyle/>
          <a:p>
            <a:pPr algn="ctr">
              <a:lnSpc>
                <a:spcPct val="90000"/>
              </a:lnSpc>
            </a:pPr>
            <a:r>
              <a:rPr lang="en-US" sz="800" dirty="0"/>
              <a:t>NOTAM </a:t>
            </a:r>
            <a:r>
              <a:rPr lang="en-US" sz="800" dirty="0" smtClean="0"/>
              <a:t>Distribution</a:t>
            </a:r>
          </a:p>
          <a:p>
            <a:pPr algn="ctr">
              <a:lnSpc>
                <a:spcPct val="90000"/>
              </a:lnSpc>
            </a:pPr>
            <a:r>
              <a:rPr lang="en-US" sz="800" dirty="0" smtClean="0"/>
              <a:t> Service</a:t>
            </a:r>
            <a:endParaRPr lang="en-US" sz="800" dirty="0"/>
          </a:p>
        </p:txBody>
      </p:sp>
      <p:sp>
        <p:nvSpPr>
          <p:cNvPr id="91" name="TextBox 90"/>
          <p:cNvSpPr txBox="1"/>
          <p:nvPr/>
        </p:nvSpPr>
        <p:spPr>
          <a:xfrm>
            <a:off x="640157" y="2543959"/>
            <a:ext cx="906618" cy="461665"/>
          </a:xfrm>
          <a:prstGeom prst="rect">
            <a:avLst/>
          </a:prstGeom>
          <a:noFill/>
        </p:spPr>
        <p:txBody>
          <a:bodyPr wrap="none" rtlCol="0">
            <a:spAutoFit/>
          </a:bodyPr>
          <a:lstStyle/>
          <a:p>
            <a:r>
              <a:rPr lang="en-US" sz="2400" dirty="0">
                <a:solidFill>
                  <a:schemeClr val="bg1"/>
                </a:solidFill>
                <a:sym typeface="Arial" charset="0"/>
              </a:rPr>
              <a:t>TBFM</a:t>
            </a:r>
            <a:endParaRPr lang="en-US" sz="2400" dirty="0"/>
          </a:p>
        </p:txBody>
      </p:sp>
      <p:sp>
        <p:nvSpPr>
          <p:cNvPr id="92" name="TextBox 91"/>
          <p:cNvSpPr txBox="1"/>
          <p:nvPr/>
        </p:nvSpPr>
        <p:spPr>
          <a:xfrm>
            <a:off x="640157" y="2944572"/>
            <a:ext cx="889987" cy="315984"/>
          </a:xfrm>
          <a:prstGeom prst="rect">
            <a:avLst/>
          </a:prstGeom>
          <a:noFill/>
        </p:spPr>
        <p:txBody>
          <a:bodyPr wrap="none" rtlCol="0">
            <a:spAutoFit/>
          </a:bodyPr>
          <a:lstStyle/>
          <a:p>
            <a:pPr algn="ctr">
              <a:lnSpc>
                <a:spcPct val="90000"/>
              </a:lnSpc>
            </a:pPr>
            <a:r>
              <a:rPr lang="en-US" sz="800" dirty="0"/>
              <a:t>Time Based Flow </a:t>
            </a:r>
            <a:endParaRPr lang="en-US" sz="800" dirty="0" smtClean="0"/>
          </a:p>
          <a:p>
            <a:pPr algn="ctr">
              <a:lnSpc>
                <a:spcPct val="90000"/>
              </a:lnSpc>
            </a:pPr>
            <a:r>
              <a:rPr lang="en-US" sz="800" dirty="0" smtClean="0"/>
              <a:t>Management</a:t>
            </a:r>
            <a:endParaRPr lang="en-US" sz="800" dirty="0"/>
          </a:p>
        </p:txBody>
      </p:sp>
      <p:sp>
        <p:nvSpPr>
          <p:cNvPr id="93" name="TextBox 92"/>
          <p:cNvSpPr txBox="1"/>
          <p:nvPr/>
        </p:nvSpPr>
        <p:spPr>
          <a:xfrm>
            <a:off x="5418713" y="1892167"/>
            <a:ext cx="798115" cy="461665"/>
          </a:xfrm>
          <a:prstGeom prst="rect">
            <a:avLst/>
          </a:prstGeom>
          <a:noFill/>
        </p:spPr>
        <p:txBody>
          <a:bodyPr wrap="none" rtlCol="0">
            <a:spAutoFit/>
          </a:bodyPr>
          <a:lstStyle/>
          <a:p>
            <a:r>
              <a:rPr lang="en-US" sz="2400" dirty="0">
                <a:solidFill>
                  <a:schemeClr val="bg1"/>
                </a:solidFill>
                <a:sym typeface="Arial" charset="0"/>
              </a:rPr>
              <a:t>EWD</a:t>
            </a:r>
            <a:endParaRPr lang="en-US" sz="2400" dirty="0"/>
          </a:p>
        </p:txBody>
      </p:sp>
      <p:sp>
        <p:nvSpPr>
          <p:cNvPr id="95" name="TextBox 94"/>
          <p:cNvSpPr txBox="1"/>
          <p:nvPr/>
        </p:nvSpPr>
        <p:spPr>
          <a:xfrm>
            <a:off x="5392013" y="2281750"/>
            <a:ext cx="851515" cy="315984"/>
          </a:xfrm>
          <a:prstGeom prst="rect">
            <a:avLst/>
          </a:prstGeom>
          <a:noFill/>
        </p:spPr>
        <p:txBody>
          <a:bodyPr wrap="none" rtlCol="0">
            <a:spAutoFit/>
          </a:bodyPr>
          <a:lstStyle/>
          <a:p>
            <a:pPr algn="ctr">
              <a:lnSpc>
                <a:spcPct val="90000"/>
              </a:lnSpc>
            </a:pPr>
            <a:r>
              <a:rPr lang="en-US" sz="800" dirty="0"/>
              <a:t>Enhanced WINS </a:t>
            </a:r>
            <a:endParaRPr lang="en-US" sz="800" dirty="0" smtClean="0"/>
          </a:p>
          <a:p>
            <a:pPr algn="ctr">
              <a:lnSpc>
                <a:spcPct val="90000"/>
              </a:lnSpc>
            </a:pPr>
            <a:r>
              <a:rPr lang="en-US" sz="800" dirty="0" smtClean="0"/>
              <a:t>Dissemination</a:t>
            </a:r>
            <a:endParaRPr lang="en-US" sz="800" dirty="0"/>
          </a:p>
        </p:txBody>
      </p:sp>
      <p:sp>
        <p:nvSpPr>
          <p:cNvPr id="96" name="TextBox 95"/>
          <p:cNvSpPr txBox="1"/>
          <p:nvPr/>
        </p:nvSpPr>
        <p:spPr>
          <a:xfrm>
            <a:off x="1992878" y="2728111"/>
            <a:ext cx="921045" cy="523220"/>
          </a:xfrm>
          <a:prstGeom prst="rect">
            <a:avLst/>
          </a:prstGeom>
          <a:noFill/>
        </p:spPr>
        <p:txBody>
          <a:bodyPr wrap="none" rtlCol="0">
            <a:spAutoFit/>
          </a:bodyPr>
          <a:lstStyle/>
          <a:p>
            <a:r>
              <a:rPr lang="en-US" sz="2800" dirty="0" smtClean="0">
                <a:solidFill>
                  <a:schemeClr val="bg1"/>
                </a:solidFill>
                <a:sym typeface="Arial" charset="0"/>
              </a:rPr>
              <a:t>FDPS</a:t>
            </a:r>
            <a:endParaRPr lang="en-US" sz="2800" dirty="0">
              <a:solidFill>
                <a:schemeClr val="bg1"/>
              </a:solidFill>
              <a:sym typeface="Arial" charset="0"/>
            </a:endParaRPr>
          </a:p>
        </p:txBody>
      </p:sp>
      <p:sp>
        <p:nvSpPr>
          <p:cNvPr id="97" name="TextBox 96"/>
          <p:cNvSpPr txBox="1"/>
          <p:nvPr/>
        </p:nvSpPr>
        <p:spPr>
          <a:xfrm>
            <a:off x="2142738" y="3127454"/>
            <a:ext cx="556062" cy="261610"/>
          </a:xfrm>
          <a:prstGeom prst="rect">
            <a:avLst/>
          </a:prstGeom>
          <a:noFill/>
        </p:spPr>
        <p:txBody>
          <a:bodyPr wrap="none" rtlCol="0">
            <a:spAutoFit/>
          </a:bodyPr>
          <a:lstStyle/>
          <a:p>
            <a:r>
              <a:rPr lang="en-US" sz="1100" dirty="0">
                <a:solidFill>
                  <a:schemeClr val="bg1"/>
                </a:solidFill>
                <a:sym typeface="Arial" charset="0"/>
              </a:rPr>
              <a:t>Jun’</a:t>
            </a:r>
            <a:r>
              <a:rPr lang="en-US" sz="1100" dirty="0" smtClean="0">
                <a:solidFill>
                  <a:schemeClr val="bg1"/>
                </a:solidFill>
                <a:sym typeface="Arial" charset="0"/>
              </a:rPr>
              <a:t>15</a:t>
            </a:r>
            <a:endParaRPr lang="en-US" sz="1100" dirty="0">
              <a:solidFill>
                <a:schemeClr val="bg1"/>
              </a:solidFill>
            </a:endParaRPr>
          </a:p>
        </p:txBody>
      </p:sp>
      <p:sp>
        <p:nvSpPr>
          <p:cNvPr id="98" name="TextBox 97"/>
          <p:cNvSpPr txBox="1"/>
          <p:nvPr/>
        </p:nvSpPr>
        <p:spPr>
          <a:xfrm>
            <a:off x="1872504" y="3356673"/>
            <a:ext cx="1123174" cy="315984"/>
          </a:xfrm>
          <a:prstGeom prst="rect">
            <a:avLst/>
          </a:prstGeom>
          <a:noFill/>
        </p:spPr>
        <p:txBody>
          <a:bodyPr wrap="none" rtlCol="0">
            <a:spAutoFit/>
          </a:bodyPr>
          <a:lstStyle/>
          <a:p>
            <a:pPr algn="ctr">
              <a:lnSpc>
                <a:spcPct val="90000"/>
              </a:lnSpc>
            </a:pPr>
            <a:r>
              <a:rPr lang="en-US" sz="800" dirty="0"/>
              <a:t>Flight Data Publication </a:t>
            </a:r>
            <a:endParaRPr lang="en-US" sz="800" dirty="0" smtClean="0"/>
          </a:p>
          <a:p>
            <a:pPr algn="ctr">
              <a:lnSpc>
                <a:spcPct val="90000"/>
              </a:lnSpc>
            </a:pPr>
            <a:r>
              <a:rPr lang="en-US" sz="800" dirty="0" smtClean="0"/>
              <a:t>Service</a:t>
            </a:r>
            <a:endParaRPr lang="en-US" sz="800" dirty="0"/>
          </a:p>
        </p:txBody>
      </p:sp>
      <p:sp>
        <p:nvSpPr>
          <p:cNvPr id="100" name="TextBox 99"/>
          <p:cNvSpPr txBox="1"/>
          <p:nvPr/>
        </p:nvSpPr>
        <p:spPr>
          <a:xfrm>
            <a:off x="5978162" y="2701684"/>
            <a:ext cx="934546" cy="523220"/>
          </a:xfrm>
          <a:prstGeom prst="rect">
            <a:avLst/>
          </a:prstGeom>
          <a:noFill/>
        </p:spPr>
        <p:txBody>
          <a:bodyPr wrap="none" rtlCol="0">
            <a:spAutoFit/>
          </a:bodyPr>
          <a:lstStyle/>
          <a:p>
            <a:r>
              <a:rPr lang="en-US" sz="2800" dirty="0">
                <a:solidFill>
                  <a:schemeClr val="bg1"/>
                </a:solidFill>
                <a:sym typeface="Arial" charset="0"/>
              </a:rPr>
              <a:t>ITWS</a:t>
            </a:r>
            <a:endParaRPr lang="en-US" sz="2800" dirty="0"/>
          </a:p>
        </p:txBody>
      </p:sp>
      <p:sp>
        <p:nvSpPr>
          <p:cNvPr id="101" name="TextBox 100"/>
          <p:cNvSpPr txBox="1"/>
          <p:nvPr/>
        </p:nvSpPr>
        <p:spPr>
          <a:xfrm>
            <a:off x="5936321" y="3260556"/>
            <a:ext cx="1018227" cy="315984"/>
          </a:xfrm>
          <a:prstGeom prst="rect">
            <a:avLst/>
          </a:prstGeom>
          <a:noFill/>
        </p:spPr>
        <p:txBody>
          <a:bodyPr wrap="none" rtlCol="0">
            <a:spAutoFit/>
          </a:bodyPr>
          <a:lstStyle/>
          <a:p>
            <a:pPr algn="ctr">
              <a:lnSpc>
                <a:spcPct val="90000"/>
              </a:lnSpc>
            </a:pPr>
            <a:r>
              <a:rPr lang="en-US" sz="800" dirty="0"/>
              <a:t>Integrated </a:t>
            </a:r>
            <a:r>
              <a:rPr lang="en-US" sz="800" dirty="0" smtClean="0"/>
              <a:t>Terminal</a:t>
            </a:r>
          </a:p>
          <a:p>
            <a:pPr algn="ctr">
              <a:lnSpc>
                <a:spcPct val="90000"/>
              </a:lnSpc>
            </a:pPr>
            <a:r>
              <a:rPr lang="en-US" sz="800" dirty="0" smtClean="0"/>
              <a:t> </a:t>
            </a:r>
            <a:r>
              <a:rPr lang="en-US" sz="800" dirty="0"/>
              <a:t>Weather </a:t>
            </a:r>
            <a:r>
              <a:rPr lang="en-US" sz="800" dirty="0" smtClean="0"/>
              <a:t>System</a:t>
            </a:r>
            <a:endParaRPr lang="en-US" sz="800" dirty="0"/>
          </a:p>
        </p:txBody>
      </p:sp>
      <p:sp>
        <p:nvSpPr>
          <p:cNvPr id="102" name="TextBox 101"/>
          <p:cNvSpPr txBox="1"/>
          <p:nvPr/>
        </p:nvSpPr>
        <p:spPr>
          <a:xfrm>
            <a:off x="6147917" y="3094099"/>
            <a:ext cx="595035" cy="261610"/>
          </a:xfrm>
          <a:prstGeom prst="rect">
            <a:avLst/>
          </a:prstGeom>
          <a:noFill/>
        </p:spPr>
        <p:txBody>
          <a:bodyPr wrap="none" rtlCol="0">
            <a:spAutoFit/>
          </a:bodyPr>
          <a:lstStyle/>
          <a:p>
            <a:r>
              <a:rPr lang="en-US" sz="1100" dirty="0">
                <a:solidFill>
                  <a:schemeClr val="bg1"/>
                </a:solidFill>
                <a:sym typeface="Arial" charset="0"/>
              </a:rPr>
              <a:t>Aug’</a:t>
            </a:r>
            <a:r>
              <a:rPr lang="en-US" sz="1100" dirty="0" smtClean="0">
                <a:solidFill>
                  <a:schemeClr val="bg1"/>
                </a:solidFill>
                <a:sym typeface="Arial" charset="0"/>
              </a:rPr>
              <a:t>14</a:t>
            </a:r>
            <a:endParaRPr lang="en-US" sz="1100" dirty="0">
              <a:solidFill>
                <a:schemeClr val="bg1"/>
              </a:solidFill>
            </a:endParaRPr>
          </a:p>
        </p:txBody>
      </p:sp>
      <p:sp>
        <p:nvSpPr>
          <p:cNvPr id="103" name="TextBox 102"/>
          <p:cNvSpPr txBox="1"/>
          <p:nvPr/>
        </p:nvSpPr>
        <p:spPr>
          <a:xfrm>
            <a:off x="4089864" y="1412292"/>
            <a:ext cx="765178" cy="523220"/>
          </a:xfrm>
          <a:prstGeom prst="rect">
            <a:avLst/>
          </a:prstGeom>
          <a:noFill/>
        </p:spPr>
        <p:txBody>
          <a:bodyPr wrap="none" rtlCol="0">
            <a:spAutoFit/>
          </a:bodyPr>
          <a:lstStyle/>
          <a:p>
            <a:r>
              <a:rPr lang="en-US" sz="2800" dirty="0">
                <a:solidFill>
                  <a:schemeClr val="bg1"/>
                </a:solidFill>
                <a:sym typeface="Arial" charset="0"/>
              </a:rPr>
              <a:t>SAA</a:t>
            </a:r>
            <a:endParaRPr lang="en-US" sz="2800" dirty="0"/>
          </a:p>
        </p:txBody>
      </p:sp>
      <p:sp>
        <p:nvSpPr>
          <p:cNvPr id="104" name="TextBox 103"/>
          <p:cNvSpPr txBox="1"/>
          <p:nvPr/>
        </p:nvSpPr>
        <p:spPr>
          <a:xfrm>
            <a:off x="4164758" y="1804951"/>
            <a:ext cx="582211" cy="261610"/>
          </a:xfrm>
          <a:prstGeom prst="rect">
            <a:avLst/>
          </a:prstGeom>
          <a:noFill/>
        </p:spPr>
        <p:txBody>
          <a:bodyPr wrap="none" rtlCol="0">
            <a:spAutoFit/>
          </a:bodyPr>
          <a:lstStyle/>
          <a:p>
            <a:r>
              <a:rPr lang="en-US" sz="1100" dirty="0">
                <a:solidFill>
                  <a:schemeClr val="bg1"/>
                </a:solidFill>
                <a:sym typeface="Arial" charset="0"/>
              </a:rPr>
              <a:t>Sep’</a:t>
            </a:r>
            <a:r>
              <a:rPr lang="en-US" sz="1100" dirty="0" smtClean="0">
                <a:solidFill>
                  <a:schemeClr val="bg1"/>
                </a:solidFill>
                <a:sym typeface="Arial" charset="0"/>
              </a:rPr>
              <a:t>14</a:t>
            </a:r>
            <a:endParaRPr lang="en-US" sz="1100" dirty="0">
              <a:solidFill>
                <a:schemeClr val="bg1"/>
              </a:solidFill>
            </a:endParaRPr>
          </a:p>
        </p:txBody>
      </p:sp>
      <p:sp>
        <p:nvSpPr>
          <p:cNvPr id="105" name="TextBox 104"/>
          <p:cNvSpPr txBox="1"/>
          <p:nvPr/>
        </p:nvSpPr>
        <p:spPr>
          <a:xfrm>
            <a:off x="3829829" y="1958839"/>
            <a:ext cx="1189599" cy="215444"/>
          </a:xfrm>
          <a:prstGeom prst="rect">
            <a:avLst/>
          </a:prstGeom>
          <a:noFill/>
        </p:spPr>
        <p:txBody>
          <a:bodyPr wrap="none" rtlCol="0">
            <a:spAutoFit/>
          </a:bodyPr>
          <a:lstStyle/>
          <a:p>
            <a:r>
              <a:rPr lang="en-US" sz="800" dirty="0"/>
              <a:t>Special Activity </a:t>
            </a:r>
            <a:r>
              <a:rPr lang="en-US" sz="800" dirty="0" smtClean="0"/>
              <a:t>Airspace</a:t>
            </a:r>
            <a:endParaRPr lang="en-US" sz="800" dirty="0"/>
          </a:p>
        </p:txBody>
      </p:sp>
      <p:sp>
        <p:nvSpPr>
          <p:cNvPr id="106" name="Rounded Rectangle 105"/>
          <p:cNvSpPr/>
          <p:nvPr/>
        </p:nvSpPr>
        <p:spPr>
          <a:xfrm>
            <a:off x="2435503" y="5114221"/>
            <a:ext cx="1274901" cy="596160"/>
          </a:xfrm>
          <a:prstGeom prst="roundRect">
            <a:avLst/>
          </a:prstGeom>
          <a:gradFill>
            <a:gsLst>
              <a:gs pos="0">
                <a:schemeClr val="accent1">
                  <a:tint val="100000"/>
                  <a:shade val="100000"/>
                  <a:satMod val="130000"/>
                </a:schemeClr>
              </a:gs>
              <a:gs pos="100000">
                <a:schemeClr val="accent1">
                  <a:tint val="50000"/>
                  <a:shade val="100000"/>
                  <a:satMod val="350000"/>
                </a:schemeClr>
              </a:gs>
            </a:gsLst>
          </a:gradFill>
          <a:effectLst>
            <a:outerShdw blurRad="136525" dist="25400" dir="5040000" sx="102000" sy="10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3391400" y="4466587"/>
            <a:ext cx="2278576" cy="380160"/>
          </a:xfrm>
          <a:prstGeom prst="rect">
            <a:avLst/>
          </a:prstGeom>
          <a:gradFill>
            <a:gsLst>
              <a:gs pos="0">
                <a:srgbClr val="FFA2A1"/>
              </a:gs>
              <a:gs pos="35000">
                <a:schemeClr val="accent2">
                  <a:tint val="37000"/>
                  <a:satMod val="300000"/>
                </a:schemeClr>
              </a:gs>
              <a:gs pos="100000">
                <a:srgbClr val="FFD0D1"/>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9" name="Rectangle 108"/>
          <p:cNvSpPr/>
          <p:nvPr/>
        </p:nvSpPr>
        <p:spPr>
          <a:xfrm>
            <a:off x="4230826" y="5114221"/>
            <a:ext cx="3355460" cy="596160"/>
          </a:xfrm>
          <a:prstGeom prst="rect">
            <a:avLst/>
          </a:prstGeom>
          <a:gradFill>
            <a:gsLst>
              <a:gs pos="0">
                <a:schemeClr val="accent5">
                  <a:tint val="50000"/>
                  <a:satMod val="300000"/>
                </a:schemeClr>
              </a:gs>
              <a:gs pos="39000">
                <a:schemeClr val="accent5">
                  <a:tint val="37000"/>
                  <a:satMod val="300000"/>
                </a:schemeClr>
              </a:gs>
              <a:gs pos="100000">
                <a:srgbClr val="56BEC9"/>
              </a:gs>
            </a:gsLst>
          </a:gra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2" name="TextBox 111"/>
          <p:cNvSpPr txBox="1"/>
          <p:nvPr/>
        </p:nvSpPr>
        <p:spPr>
          <a:xfrm>
            <a:off x="2652181" y="5057264"/>
            <a:ext cx="841546" cy="461665"/>
          </a:xfrm>
          <a:prstGeom prst="rect">
            <a:avLst/>
          </a:prstGeom>
          <a:noFill/>
        </p:spPr>
        <p:txBody>
          <a:bodyPr wrap="none" rtlCol="0">
            <a:spAutoFit/>
          </a:bodyPr>
          <a:lstStyle/>
          <a:p>
            <a:r>
              <a:rPr lang="en-US" sz="2400" dirty="0">
                <a:solidFill>
                  <a:schemeClr val="bg1"/>
                </a:solidFill>
                <a:sym typeface="Arial" charset="0"/>
              </a:rPr>
              <a:t>CIWS</a:t>
            </a:r>
            <a:endParaRPr lang="en-US" sz="2400" dirty="0"/>
          </a:p>
        </p:txBody>
      </p:sp>
      <p:sp>
        <p:nvSpPr>
          <p:cNvPr id="113" name="TextBox 112"/>
          <p:cNvSpPr txBox="1"/>
          <p:nvPr/>
        </p:nvSpPr>
        <p:spPr>
          <a:xfrm>
            <a:off x="2586710" y="5394397"/>
            <a:ext cx="993181" cy="315984"/>
          </a:xfrm>
          <a:prstGeom prst="rect">
            <a:avLst/>
          </a:prstGeom>
          <a:noFill/>
        </p:spPr>
        <p:txBody>
          <a:bodyPr wrap="none" rtlCol="0">
            <a:spAutoFit/>
          </a:bodyPr>
          <a:lstStyle/>
          <a:p>
            <a:pPr algn="ctr">
              <a:lnSpc>
                <a:spcPct val="90000"/>
              </a:lnSpc>
            </a:pPr>
            <a:r>
              <a:rPr lang="en-US" sz="800" dirty="0"/>
              <a:t>Corridor Integrated </a:t>
            </a:r>
            <a:endParaRPr lang="en-US" sz="800" dirty="0" smtClean="0"/>
          </a:p>
          <a:p>
            <a:pPr algn="ctr">
              <a:lnSpc>
                <a:spcPct val="90000"/>
              </a:lnSpc>
            </a:pPr>
            <a:r>
              <a:rPr lang="en-US" sz="800" dirty="0" smtClean="0"/>
              <a:t>Weather System</a:t>
            </a:r>
            <a:endParaRPr lang="en-US" sz="800" dirty="0"/>
          </a:p>
        </p:txBody>
      </p:sp>
      <p:sp>
        <p:nvSpPr>
          <p:cNvPr id="114" name="TextBox 113"/>
          <p:cNvSpPr txBox="1"/>
          <p:nvPr/>
        </p:nvSpPr>
        <p:spPr>
          <a:xfrm>
            <a:off x="4907834" y="5209731"/>
            <a:ext cx="2056973" cy="369332"/>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dirty="0">
                <a:solidFill>
                  <a:srgbClr val="595959"/>
                </a:solidFill>
                <a:sym typeface="Arial" charset="0"/>
              </a:rPr>
              <a:t>External </a:t>
            </a:r>
            <a:r>
              <a:rPr lang="en-US" dirty="0" smtClean="0">
                <a:solidFill>
                  <a:srgbClr val="595959"/>
                </a:solidFill>
                <a:sym typeface="Arial" charset="0"/>
              </a:rPr>
              <a:t>Consumers</a:t>
            </a:r>
            <a:endParaRPr lang="en-US" dirty="0">
              <a:solidFill>
                <a:srgbClr val="595959"/>
              </a:solidFill>
            </a:endParaRPr>
          </a:p>
        </p:txBody>
      </p:sp>
      <p:sp>
        <p:nvSpPr>
          <p:cNvPr id="116" name="TextBox 115"/>
          <p:cNvSpPr txBox="1"/>
          <p:nvPr/>
        </p:nvSpPr>
        <p:spPr>
          <a:xfrm>
            <a:off x="3927845" y="3319476"/>
            <a:ext cx="960119" cy="461665"/>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2400" b="1" dirty="0" smtClean="0">
                <a:solidFill>
                  <a:schemeClr val="bg1"/>
                </a:solidFill>
              </a:rPr>
              <a:t>SWIM</a:t>
            </a:r>
            <a:endParaRPr lang="en-US" sz="2400" b="1" dirty="0">
              <a:ln>
                <a:prstDash val="solid"/>
              </a:ln>
              <a:solidFill>
                <a:schemeClr val="bg1"/>
              </a:solidFill>
              <a:effectLst>
                <a:outerShdw blurRad="88000" dist="50800" dir="5040000" algn="tl">
                  <a:schemeClr val="accent4">
                    <a:tint val="80000"/>
                    <a:satMod val="250000"/>
                    <a:alpha val="45000"/>
                  </a:schemeClr>
                </a:outerShdw>
              </a:effectLst>
            </a:endParaRPr>
          </a:p>
        </p:txBody>
      </p:sp>
      <p:sp>
        <p:nvSpPr>
          <p:cNvPr id="117" name="TextBox 116"/>
          <p:cNvSpPr txBox="1"/>
          <p:nvPr/>
        </p:nvSpPr>
        <p:spPr>
          <a:xfrm>
            <a:off x="3435192" y="4450156"/>
            <a:ext cx="854621" cy="369332"/>
          </a:xfrm>
          <a:prstGeom prst="rect">
            <a:avLst/>
          </a:prstGeom>
          <a:noFill/>
        </p:spPr>
        <p:txBody>
          <a:bodyPr wrap="none" rtlCol="0">
            <a:spAutoFit/>
          </a:bodyPr>
          <a:lstStyle/>
          <a:p>
            <a:r>
              <a:rPr lang="en-US" dirty="0" smtClean="0">
                <a:solidFill>
                  <a:schemeClr val="tx1">
                    <a:lumMod val="65000"/>
                    <a:lumOff val="35000"/>
                  </a:schemeClr>
                </a:solidFill>
              </a:rPr>
              <a:t>N E S G</a:t>
            </a:r>
            <a:endParaRPr lang="en-US" dirty="0">
              <a:solidFill>
                <a:schemeClr val="tx1">
                  <a:lumMod val="65000"/>
                  <a:lumOff val="35000"/>
                </a:schemeClr>
              </a:solidFill>
            </a:endParaRPr>
          </a:p>
        </p:txBody>
      </p:sp>
      <p:sp>
        <p:nvSpPr>
          <p:cNvPr id="118" name="TextBox 117"/>
          <p:cNvSpPr txBox="1"/>
          <p:nvPr/>
        </p:nvSpPr>
        <p:spPr>
          <a:xfrm>
            <a:off x="4132276" y="4467007"/>
            <a:ext cx="1511376" cy="307777"/>
          </a:xfrm>
          <a:prstGeom prst="rect">
            <a:avLst/>
          </a:prstGeom>
          <a:noFill/>
        </p:spPr>
        <p:txBody>
          <a:bodyPr wrap="none" rtlCol="0">
            <a:spAutoFit/>
          </a:bodyPr>
          <a:lstStyle/>
          <a:p>
            <a:r>
              <a:rPr lang="en-US" sz="1400" dirty="0" smtClean="0">
                <a:solidFill>
                  <a:srgbClr val="595959"/>
                </a:solidFill>
              </a:rPr>
              <a:t>- security gateway</a:t>
            </a:r>
            <a:endParaRPr lang="en-US" sz="1400" dirty="0">
              <a:solidFill>
                <a:srgbClr val="595959"/>
              </a:solidFill>
            </a:endParaRPr>
          </a:p>
        </p:txBody>
      </p:sp>
      <p:sp>
        <p:nvSpPr>
          <p:cNvPr id="122" name="TextBox 121"/>
          <p:cNvSpPr txBox="1"/>
          <p:nvPr/>
        </p:nvSpPr>
        <p:spPr>
          <a:xfrm>
            <a:off x="4247694" y="3914857"/>
            <a:ext cx="353764" cy="261610"/>
          </a:xfrm>
          <a:prstGeom prst="rect">
            <a:avLst/>
          </a:prstGeom>
          <a:noFill/>
        </p:spPr>
        <p:txBody>
          <a:bodyPr wrap="none" rtlCol="0">
            <a:spAutoFit/>
          </a:bodyPr>
          <a:lstStyle/>
          <a:p>
            <a:r>
              <a:rPr lang="en-US" sz="1100" dirty="0" smtClean="0">
                <a:solidFill>
                  <a:srgbClr val="595959"/>
                </a:solidFill>
              </a:rPr>
              <a:t>FTI</a:t>
            </a:r>
            <a:endParaRPr lang="en-US" sz="1100" dirty="0">
              <a:solidFill>
                <a:srgbClr val="595959"/>
              </a:solidFill>
            </a:endParaRPr>
          </a:p>
        </p:txBody>
      </p:sp>
      <p:cxnSp>
        <p:nvCxnSpPr>
          <p:cNvPr id="5" name="Straight Connector 4"/>
          <p:cNvCxnSpPr>
            <a:stCxn id="68" idx="3"/>
          </p:cNvCxnSpPr>
          <p:nvPr/>
        </p:nvCxnSpPr>
        <p:spPr>
          <a:xfrm>
            <a:off x="3072954" y="3197973"/>
            <a:ext cx="362238" cy="12150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614452" y="2637176"/>
            <a:ext cx="313393" cy="524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019428" y="2611206"/>
            <a:ext cx="308334" cy="5741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62" idx="1"/>
          </p:cNvCxnSpPr>
          <p:nvPr/>
        </p:nvCxnSpPr>
        <p:spPr>
          <a:xfrm flipH="1">
            <a:off x="5562600" y="3185311"/>
            <a:ext cx="255171" cy="203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1" idx="4"/>
          </p:cNvCxnSpPr>
          <p:nvPr/>
        </p:nvCxnSpPr>
        <p:spPr>
          <a:xfrm>
            <a:off x="4422493" y="4156864"/>
            <a:ext cx="0" cy="310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023265" y="4846747"/>
            <a:ext cx="1066599" cy="2674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09" idx="0"/>
          </p:cNvCxnSpPr>
          <p:nvPr/>
        </p:nvCxnSpPr>
        <p:spPr>
          <a:xfrm>
            <a:off x="4746969" y="4846747"/>
            <a:ext cx="1161587" cy="267474"/>
          </a:xfrm>
          <a:prstGeom prst="line">
            <a:avLst/>
          </a:prstGeom>
        </p:spPr>
        <p:style>
          <a:lnRef idx="1">
            <a:schemeClr val="accent1"/>
          </a:lnRef>
          <a:fillRef idx="0">
            <a:schemeClr val="accent1"/>
          </a:fillRef>
          <a:effectRef idx="0">
            <a:schemeClr val="accent1"/>
          </a:effectRef>
          <a:fontRef idx="minor">
            <a:schemeClr val="tx1"/>
          </a:fontRef>
        </p:style>
      </p:cxnSp>
      <p:sp>
        <p:nvSpPr>
          <p:cNvPr id="94" name="Slide Number Placeholder 1"/>
          <p:cNvSpPr txBox="1">
            <a:spLocks/>
          </p:cNvSpPr>
          <p:nvPr/>
        </p:nvSpPr>
        <p:spPr>
          <a:xfrm>
            <a:off x="35052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5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93AC8-C928-4384-ADC3-85EBF3B358E7}" type="slidenum">
              <a:rPr lang="en-US" sz="1200" smtClean="0"/>
              <a:pPr/>
              <a:t>9</a:t>
            </a:fld>
            <a:endParaRPr lang="en-US" sz="1200" dirty="0"/>
          </a:p>
        </p:txBody>
      </p:sp>
    </p:spTree>
    <p:extLst>
      <p:ext uri="{BB962C8B-B14F-4D97-AF65-F5344CB8AC3E}">
        <p14:creationId xmlns:p14="http://schemas.microsoft.com/office/powerpoint/2010/main" val="2127248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2413</TotalTime>
  <Words>4197</Words>
  <Application>Microsoft Office PowerPoint</Application>
  <PresentationFormat>On-screen Show (4:3)</PresentationFormat>
  <Paragraphs>865</Paragraphs>
  <Slides>35</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Presentation</vt:lpstr>
      <vt:lpstr>PowerPoint Presentation</vt:lpstr>
      <vt:lpstr>PowerPoint Presentation</vt:lpstr>
      <vt:lpstr>PowerPoint Presentation</vt:lpstr>
      <vt:lpstr>PowerPoint Presentation</vt:lpstr>
      <vt:lpstr>SWIM: Information Access to Transform the Aviation Community </vt:lpstr>
      <vt:lpstr>NextGen Information Sharing Architecture</vt:lpstr>
      <vt:lpstr>SWIM Infrastructure Deployment NAS Enterprise Messaging Service (NEMS)</vt:lpstr>
      <vt:lpstr>NEMS Advanced Mediation Services</vt:lpstr>
      <vt:lpstr>PowerPoint Presentation</vt:lpstr>
      <vt:lpstr>PowerPoint Presentation</vt:lpstr>
      <vt:lpstr>PowerPoint Presentation</vt:lpstr>
      <vt:lpstr>Release 10 October 2014</vt:lpstr>
      <vt:lpstr>Release 10 TFMData</vt:lpstr>
      <vt:lpstr>Time to Talk FIXM / AIXM</vt:lpstr>
      <vt:lpstr>Possible Migration Strategy</vt:lpstr>
      <vt:lpstr>SWIM Terminal Data Distribution Service (STDDS) Deployment</vt:lpstr>
      <vt:lpstr>SWIM Terminal Data Distribution System (STDDS)</vt:lpstr>
      <vt:lpstr>Enhanced Weather Information Network Service (WINS) Dissemination (EWD)</vt:lpstr>
      <vt:lpstr>Integrated Terminal Weather System (ITWS)</vt:lpstr>
      <vt:lpstr>SWIM Flight Data Publication Service (SFDPS)</vt:lpstr>
      <vt:lpstr>Corridor Integrated Weather System (CIWS) – Data Distribution Service (CDDS)</vt:lpstr>
      <vt:lpstr>PowerPoint Presentation</vt:lpstr>
      <vt:lpstr>Federal NOTAM System – NOTAM Distribution Service Overview</vt:lpstr>
      <vt:lpstr>SWIM Product Portfolio </vt:lpstr>
      <vt:lpstr>SWIM Product Portfolio (cont.)</vt:lpstr>
      <vt:lpstr>SWIM Service Planning</vt:lpstr>
      <vt:lpstr>Summary of Current SWIM Consumers </vt:lpstr>
      <vt:lpstr>How to become a user of SWIM services</vt:lpstr>
      <vt:lpstr>FAA Documents Available to SWIM Consumers*</vt:lpstr>
      <vt:lpstr>PowerPoint Presentation</vt:lpstr>
      <vt:lpstr>PowerPoint Presentation</vt:lpstr>
      <vt:lpstr>SWIM Related Acronyms</vt:lpstr>
      <vt:lpstr>SWIM Related Acronyms (cont.) </vt:lpstr>
      <vt:lpstr>Backup Slides</vt:lpstr>
      <vt:lpstr>SWIM Terminal Data Distribution System (STDDS)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Shannon</dc:creator>
  <cp:lastModifiedBy>Plater, Debra CTR (FAA)</cp:lastModifiedBy>
  <cp:revision>44</cp:revision>
  <dcterms:created xsi:type="dcterms:W3CDTF">2012-06-25T19:22:03Z</dcterms:created>
  <dcterms:modified xsi:type="dcterms:W3CDTF">2014-08-26T18:21:23Z</dcterms:modified>
</cp:coreProperties>
</file>