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8"/>
  </p:notesMasterIdLst>
  <p:handoutMasterIdLst>
    <p:handoutMasterId r:id="rId9"/>
  </p:handoutMasterIdLst>
  <p:sldIdLst>
    <p:sldId id="256" r:id="rId5"/>
    <p:sldId id="310" r:id="rId6"/>
    <p:sldId id="311" r:id="rId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6A7"/>
    <a:srgbClr val="8489B0"/>
    <a:srgbClr val="3A57A8"/>
    <a:srgbClr val="3E5AA8"/>
    <a:srgbClr val="17375E"/>
    <a:srgbClr val="B9D0E5"/>
    <a:srgbClr val="9EBDD8"/>
    <a:srgbClr val="94B1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044" autoAdjust="0"/>
    <p:restoredTop sz="94660"/>
  </p:normalViewPr>
  <p:slideViewPr>
    <p:cSldViewPr snapToGrid="0">
      <p:cViewPr>
        <p:scale>
          <a:sx n="80" d="100"/>
          <a:sy n="80" d="100"/>
        </p:scale>
        <p:origin x="-2286" y="-348"/>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notesViewPr>
    <p:cSldViewPr snapToGrid="0">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36222FC-8D69-4247-89B5-3824B6DA771F}" type="datetimeFigureOut">
              <a:rPr lang="en-US"/>
              <a:pPr>
                <a:defRPr/>
              </a:pPr>
              <a:t>8/27/2014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D5A1DE9-32F9-4B97-B452-2A270B79580B}" type="slidenum">
              <a:rPr lang="en-US"/>
              <a:pPr>
                <a:defRPr/>
              </a:pPr>
              <a:t>‹#›</a:t>
            </a:fld>
            <a:endParaRPr lang="en-US"/>
          </a:p>
        </p:txBody>
      </p:sp>
    </p:spTree>
    <p:extLst>
      <p:ext uri="{BB962C8B-B14F-4D97-AF65-F5344CB8AC3E}">
        <p14:creationId xmlns:p14="http://schemas.microsoft.com/office/powerpoint/2010/main" val="1680282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C7E3203-9EF3-4D28-86EE-3D4FF711101D}" type="datetimeFigureOut">
              <a:rPr lang="en-US"/>
              <a:pPr>
                <a:defRPr/>
              </a:pPr>
              <a:t>8/27/2014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9E785A5-E942-47D1-B35C-DC097D5C5FE9}" type="slidenum">
              <a:rPr lang="en-US"/>
              <a:pPr>
                <a:defRPr/>
              </a:pPr>
              <a:t>‹#›</a:t>
            </a:fld>
            <a:endParaRPr lang="en-US"/>
          </a:p>
        </p:txBody>
      </p:sp>
    </p:spTree>
    <p:extLst>
      <p:ext uri="{BB962C8B-B14F-4D97-AF65-F5344CB8AC3E}">
        <p14:creationId xmlns:p14="http://schemas.microsoft.com/office/powerpoint/2010/main" val="288029163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Good afternoon everybody. </a:t>
            </a:r>
          </a:p>
          <a:p>
            <a:r>
              <a:rPr lang="en-US" dirty="0" smtClean="0"/>
              <a:t>Thank you Steve for that thought provoking keynote. One more round of applause for Steve everybody. Steve has been a steadfast champion of driving ATM to a digitally connected more collaborative future. </a:t>
            </a:r>
            <a:endParaRPr lang="en-US" dirty="0"/>
          </a:p>
          <a:p>
            <a:endParaRPr lang="en-US" dirty="0" smtClean="0"/>
          </a:p>
          <a:p>
            <a:r>
              <a:rPr lang="en-US" dirty="0" smtClean="0"/>
              <a:t>This session is devoted to SWIM technology. So you will now hear from the folks who have been at the forefront of deploying SWIM technology about the latest  SWIM deployments and demonstrations. You will also hear about some of the future plans.</a:t>
            </a:r>
          </a:p>
          <a:p>
            <a:endParaRPr lang="en-US" dirty="0" smtClean="0"/>
          </a:p>
          <a:p>
            <a:endParaRPr lang="en-US" dirty="0"/>
          </a:p>
          <a:p>
            <a:endParaRPr lang="en-US" dirty="0" smtClean="0"/>
          </a:p>
        </p:txBody>
      </p:sp>
      <p:sp>
        <p:nvSpPr>
          <p:cNvPr id="4" name="Slide Number Placeholder 3"/>
          <p:cNvSpPr>
            <a:spLocks noGrp="1"/>
          </p:cNvSpPr>
          <p:nvPr>
            <p:ph type="sldNum" sz="quarter" idx="5"/>
          </p:nvPr>
        </p:nvSpPr>
        <p:spPr/>
        <p:txBody>
          <a:bodyPr/>
          <a:lstStyle/>
          <a:p>
            <a:pPr>
              <a:defRPr/>
            </a:pPr>
            <a:fld id="{A9D8F9EB-4308-40E9-A7C0-86A8F4CBDF23}"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continue the tone set by Steve Bradford – I took this slide from a presentation dated May 2000 by </a:t>
            </a:r>
            <a:r>
              <a:rPr lang="en-US" dirty="0" err="1" smtClean="0"/>
              <a:t>Hartmut</a:t>
            </a:r>
            <a:r>
              <a:rPr lang="en-US" dirty="0" smtClean="0"/>
              <a:t> </a:t>
            </a:r>
            <a:r>
              <a:rPr lang="en-US" dirty="0" err="1" smtClean="0"/>
              <a:t>Koelman</a:t>
            </a:r>
            <a:r>
              <a:rPr lang="en-US" dirty="0" smtClean="0"/>
              <a:t> of </a:t>
            </a:r>
            <a:r>
              <a:rPr lang="en-US" dirty="0" err="1" smtClean="0"/>
              <a:t>Eurocontrol</a:t>
            </a:r>
            <a:r>
              <a:rPr lang="en-US" dirty="0" smtClean="0"/>
              <a:t>. In some ways it is encouraging to know that this community has been on this path longer than 15 years and the we are benefitting from the fruits of your labor. </a:t>
            </a:r>
            <a:endParaRPr lang="en-US" dirty="0"/>
          </a:p>
        </p:txBody>
      </p:sp>
      <p:sp>
        <p:nvSpPr>
          <p:cNvPr id="4" name="Slide Number Placeholder 3"/>
          <p:cNvSpPr>
            <a:spLocks noGrp="1"/>
          </p:cNvSpPr>
          <p:nvPr>
            <p:ph type="sldNum" sz="quarter" idx="10"/>
          </p:nvPr>
        </p:nvSpPr>
        <p:spPr/>
        <p:txBody>
          <a:bodyPr/>
          <a:lstStyle/>
          <a:p>
            <a:pPr>
              <a:defRPr/>
            </a:pPr>
            <a:fld id="{39E785A5-E942-47D1-B35C-DC097D5C5FE9}" type="slidenum">
              <a:rPr lang="en-US" smtClean="0"/>
              <a:pPr>
                <a:defRPr/>
              </a:pPr>
              <a:t>2</a:t>
            </a:fld>
            <a:endParaRPr lang="en-US"/>
          </a:p>
        </p:txBody>
      </p:sp>
    </p:spTree>
    <p:extLst>
      <p:ext uri="{BB962C8B-B14F-4D97-AF65-F5344CB8AC3E}">
        <p14:creationId xmlns:p14="http://schemas.microsoft.com/office/powerpoint/2010/main" val="2847186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continue the tone set by Steve Bradford – I took this slide from a presentation dated May 2000 by </a:t>
            </a:r>
            <a:r>
              <a:rPr lang="en-US" dirty="0" err="1" smtClean="0"/>
              <a:t>Hartmut</a:t>
            </a:r>
            <a:r>
              <a:rPr lang="en-US" dirty="0" smtClean="0"/>
              <a:t> </a:t>
            </a:r>
            <a:r>
              <a:rPr lang="en-US" dirty="0" err="1" smtClean="0"/>
              <a:t>Koelman</a:t>
            </a:r>
            <a:r>
              <a:rPr lang="en-US" dirty="0" smtClean="0"/>
              <a:t> of </a:t>
            </a:r>
            <a:r>
              <a:rPr lang="en-US" dirty="0" err="1" smtClean="0"/>
              <a:t>Eurocontrol</a:t>
            </a:r>
            <a:r>
              <a:rPr lang="en-US" dirty="0" smtClean="0"/>
              <a:t>. In some ways it is encouraging to know that this community has been on this path longer than 15 years and the we are benefitting from the fruits of your labor. </a:t>
            </a:r>
            <a:endParaRPr lang="en-US" dirty="0"/>
          </a:p>
        </p:txBody>
      </p:sp>
      <p:sp>
        <p:nvSpPr>
          <p:cNvPr id="4" name="Slide Number Placeholder 3"/>
          <p:cNvSpPr>
            <a:spLocks noGrp="1"/>
          </p:cNvSpPr>
          <p:nvPr>
            <p:ph type="sldNum" sz="quarter" idx="10"/>
          </p:nvPr>
        </p:nvSpPr>
        <p:spPr/>
        <p:txBody>
          <a:bodyPr/>
          <a:lstStyle/>
          <a:p>
            <a:pPr>
              <a:defRPr/>
            </a:pPr>
            <a:fld id="{39E785A5-E942-47D1-B35C-DC097D5C5FE9}" type="slidenum">
              <a:rPr lang="en-US" smtClean="0"/>
              <a:pPr>
                <a:defRPr/>
              </a:pPr>
              <a:t>3</a:t>
            </a:fld>
            <a:endParaRPr lang="en-US"/>
          </a:p>
        </p:txBody>
      </p:sp>
    </p:spTree>
    <p:extLst>
      <p:ext uri="{BB962C8B-B14F-4D97-AF65-F5344CB8AC3E}">
        <p14:creationId xmlns:p14="http://schemas.microsoft.com/office/powerpoint/2010/main" val="2847186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FAA_NG_PPT_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519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416581"/>
            <a:ext cx="7772400" cy="1123495"/>
          </a:xfrm>
        </p:spPr>
        <p:txBody>
          <a:bodyPr anchor="b">
            <a:normAutofit/>
          </a:bodyPr>
          <a:lstStyle>
            <a:lvl1pPr algn="l">
              <a:defRPr sz="3200" b="1">
                <a:solidFill>
                  <a:schemeClr val="bg1"/>
                </a:solidFill>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540076"/>
            <a:ext cx="7772400" cy="529182"/>
          </a:xfrm>
        </p:spPr>
        <p:txBody>
          <a:bodyPr>
            <a:normAutofit/>
          </a:bodyPr>
          <a:lstStyle>
            <a:lvl1pPr marL="0" indent="0" algn="l">
              <a:buNone/>
              <a:defRPr sz="2000" b="1">
                <a:solidFill>
                  <a:srgbClr val="8EB4E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a:xfrm>
            <a:off x="6821488" y="3505200"/>
            <a:ext cx="1636712" cy="365125"/>
          </a:xfrm>
          <a:prstGeom prst="rect">
            <a:avLst/>
          </a:prstGeom>
        </p:spPr>
        <p:txBody>
          <a:bodyPr/>
          <a:lstStyle>
            <a:lvl1pPr algn="r" fontAlgn="auto">
              <a:spcBef>
                <a:spcPts val="0"/>
              </a:spcBef>
              <a:spcAft>
                <a:spcPts val="0"/>
              </a:spcAft>
              <a:defRPr sz="1000" spc="0">
                <a:solidFill>
                  <a:schemeClr val="tx2">
                    <a:lumMod val="40000"/>
                    <a:lumOff val="60000"/>
                  </a:schemeClr>
                </a:solidFill>
                <a:latin typeface="Arial"/>
                <a:cs typeface="Arial"/>
              </a:defRPr>
            </a:lvl1pPr>
          </a:lstStyle>
          <a:p>
            <a:pPr>
              <a:defRPr/>
            </a:pPr>
            <a:endParaRPr lang="en-US"/>
          </a:p>
        </p:txBody>
      </p:sp>
    </p:spTree>
    <p:extLst>
      <p:ext uri="{BB962C8B-B14F-4D97-AF65-F5344CB8AC3E}">
        <p14:creationId xmlns:p14="http://schemas.microsoft.com/office/powerpoint/2010/main" val="428878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81D0134E-DC0B-40CA-9A5E-7B30677869EA}" type="slidenum">
              <a:rPr lang="en-US"/>
              <a:pPr>
                <a:defRPr/>
              </a:pPr>
              <a:t>‹#›</a:t>
            </a:fld>
            <a:endParaRPr lang="en-US"/>
          </a:p>
        </p:txBody>
      </p:sp>
    </p:spTree>
    <p:extLst>
      <p:ext uri="{BB962C8B-B14F-4D97-AF65-F5344CB8AC3E}">
        <p14:creationId xmlns:p14="http://schemas.microsoft.com/office/powerpoint/2010/main" val="2586844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FAA_NG_PPT_SectionTitl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normAutofit/>
          </a:bodyPr>
          <a:lstStyle>
            <a:lvl1pPr algn="l">
              <a:defRPr sz="3200" b="1" i="0" cap="all">
                <a:solidFill>
                  <a:schemeClr val="bg1"/>
                </a:solidFill>
                <a:latin typeface="Arial"/>
                <a:cs typeface="Aria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1600" b="1" i="0">
                <a:solidFill>
                  <a:schemeClr val="tx2">
                    <a:lumMod val="40000"/>
                    <a:lumOff val="60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lgn="ctr">
              <a:defRPr sz="900" b="1">
                <a:solidFill>
                  <a:schemeClr val="tx1">
                    <a:tint val="75000"/>
                  </a:schemeClr>
                </a:solidFill>
                <a:latin typeface="Arial"/>
                <a:cs typeface="Arial"/>
              </a:defRPr>
            </a:lvl1pPr>
          </a:lstStyle>
          <a:p>
            <a:pPr>
              <a:defRPr/>
            </a:pPr>
            <a:fld id="{6BD75D14-A9D6-4BDC-A705-0904D2DBB372}" type="slidenum">
              <a:rPr lang="en-US"/>
              <a:pPr>
                <a:defRPr/>
              </a:pPr>
              <a:t>‹#›</a:t>
            </a:fld>
            <a:endParaRPr lang="en-US"/>
          </a:p>
        </p:txBody>
      </p:sp>
    </p:spTree>
    <p:extLst>
      <p:ext uri="{BB962C8B-B14F-4D97-AF65-F5344CB8AC3E}">
        <p14:creationId xmlns:p14="http://schemas.microsoft.com/office/powerpoint/2010/main" val="921496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B3E31580-E5B5-47AC-93D5-14429001F3BB}" type="slidenum">
              <a:rPr lang="en-US"/>
              <a:pPr>
                <a:defRPr/>
              </a:pPr>
              <a:t>‹#›</a:t>
            </a:fld>
            <a:endParaRPr lang="en-US"/>
          </a:p>
        </p:txBody>
      </p:sp>
    </p:spTree>
    <p:extLst>
      <p:ext uri="{BB962C8B-B14F-4D97-AF65-F5344CB8AC3E}">
        <p14:creationId xmlns:p14="http://schemas.microsoft.com/office/powerpoint/2010/main" val="2654833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pPr>
              <a:defRPr/>
            </a:pPr>
            <a:fld id="{3FD45796-27F3-473D-845F-8CF271818076}" type="slidenum">
              <a:rPr lang="en-US"/>
              <a:pPr>
                <a:defRPr/>
              </a:pPr>
              <a:t>‹#›</a:t>
            </a:fld>
            <a:endParaRPr lang="en-US"/>
          </a:p>
        </p:txBody>
      </p:sp>
    </p:spTree>
    <p:extLst>
      <p:ext uri="{BB962C8B-B14F-4D97-AF65-F5344CB8AC3E}">
        <p14:creationId xmlns:p14="http://schemas.microsoft.com/office/powerpoint/2010/main" val="52120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964EB999-82DF-4653-B631-CD9C5ED0B6A3}" type="slidenum">
              <a:rPr lang="en-US"/>
              <a:pPr>
                <a:defRPr/>
              </a:pPr>
              <a:t>‹#›</a:t>
            </a:fld>
            <a:endParaRPr lang="en-US"/>
          </a:p>
        </p:txBody>
      </p:sp>
    </p:spTree>
    <p:extLst>
      <p:ext uri="{BB962C8B-B14F-4D97-AF65-F5344CB8AC3E}">
        <p14:creationId xmlns:p14="http://schemas.microsoft.com/office/powerpoint/2010/main" val="170105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A46B2FB-61B3-4792-9AD4-78125355DE9A}" type="slidenum">
              <a:rPr lang="en-US"/>
              <a:pPr>
                <a:defRPr/>
              </a:pPr>
              <a:t>‹#›</a:t>
            </a:fld>
            <a:endParaRPr lang="en-US"/>
          </a:p>
        </p:txBody>
      </p:sp>
    </p:spTree>
    <p:extLst>
      <p:ext uri="{BB962C8B-B14F-4D97-AF65-F5344CB8AC3E}">
        <p14:creationId xmlns:p14="http://schemas.microsoft.com/office/powerpoint/2010/main" val="284553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5F445752-0895-43F3-97C4-5EAFFD27BFCB}" type="slidenum">
              <a:rPr lang="en-US"/>
              <a:pPr>
                <a:defRPr/>
              </a:pPr>
              <a:t>‹#›</a:t>
            </a:fld>
            <a:endParaRPr lang="en-US"/>
          </a:p>
        </p:txBody>
      </p:sp>
    </p:spTree>
    <p:extLst>
      <p:ext uri="{BB962C8B-B14F-4D97-AF65-F5344CB8AC3E}">
        <p14:creationId xmlns:p14="http://schemas.microsoft.com/office/powerpoint/2010/main" val="278229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3640138" y="6486525"/>
            <a:ext cx="2133600" cy="234950"/>
          </a:xfrm>
          <a:prstGeom prst="rect">
            <a:avLst/>
          </a:prstGeom>
        </p:spPr>
        <p:txBody>
          <a:bodyPr vert="horz" lIns="91440" tIns="45720" rIns="91440" bIns="45720" rtlCol="0" anchor="ctr"/>
          <a:lstStyle>
            <a:lvl1pPr algn="ctr" fontAlgn="auto">
              <a:spcBef>
                <a:spcPts val="0"/>
              </a:spcBef>
              <a:spcAft>
                <a:spcPts val="0"/>
              </a:spcAft>
              <a:defRPr sz="900" b="1">
                <a:solidFill>
                  <a:schemeClr val="tx1">
                    <a:tint val="75000"/>
                  </a:schemeClr>
                </a:solidFill>
                <a:latin typeface="Arial"/>
                <a:cs typeface="Arial"/>
              </a:defRPr>
            </a:lvl1pPr>
          </a:lstStyle>
          <a:p>
            <a:pPr>
              <a:defRPr/>
            </a:pPr>
            <a:fld id="{17DCB5AC-8966-4EF1-9733-C4BDCD17A13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46" r:id="rId1"/>
    <p:sldLayoutId id="2147483940" r:id="rId2"/>
    <p:sldLayoutId id="2147483947" r:id="rId3"/>
    <p:sldLayoutId id="2147483941" r:id="rId4"/>
    <p:sldLayoutId id="2147483942" r:id="rId5"/>
    <p:sldLayoutId id="2147483943" r:id="rId6"/>
    <p:sldLayoutId id="2147483944" r:id="rId7"/>
    <p:sldLayoutId id="2147483945" r:id="rId8"/>
  </p:sldLayoutIdLst>
  <p:hf hdr="0" ftr="0" dt="0"/>
  <p:txStyles>
    <p:titleStyle>
      <a:lvl1pPr algn="ctr" defTabSz="457200" rtl="0" eaLnBrk="1" fontAlgn="base" hangingPunct="1">
        <a:spcBef>
          <a:spcPct val="0"/>
        </a:spcBef>
        <a:spcAft>
          <a:spcPct val="0"/>
        </a:spcAft>
        <a:defRPr sz="3600" b="1" kern="1200">
          <a:solidFill>
            <a:srgbClr val="17375E"/>
          </a:solidFill>
          <a:latin typeface="Arial"/>
          <a:ea typeface="+mj-ea"/>
          <a:cs typeface="Arial"/>
        </a:defRPr>
      </a:lvl1pPr>
      <a:lvl2pPr algn="ctr" defTabSz="457200" rtl="0" eaLnBrk="1" fontAlgn="base" hangingPunct="1">
        <a:spcBef>
          <a:spcPct val="0"/>
        </a:spcBef>
        <a:spcAft>
          <a:spcPct val="0"/>
        </a:spcAft>
        <a:defRPr sz="3600" b="1">
          <a:solidFill>
            <a:srgbClr val="17375E"/>
          </a:solidFill>
          <a:latin typeface="Arial" charset="0"/>
          <a:cs typeface="Arial" charset="0"/>
        </a:defRPr>
      </a:lvl2pPr>
      <a:lvl3pPr algn="ctr" defTabSz="457200" rtl="0" eaLnBrk="1" fontAlgn="base" hangingPunct="1">
        <a:spcBef>
          <a:spcPct val="0"/>
        </a:spcBef>
        <a:spcAft>
          <a:spcPct val="0"/>
        </a:spcAft>
        <a:defRPr sz="3600" b="1">
          <a:solidFill>
            <a:srgbClr val="17375E"/>
          </a:solidFill>
          <a:latin typeface="Arial" charset="0"/>
          <a:cs typeface="Arial" charset="0"/>
        </a:defRPr>
      </a:lvl3pPr>
      <a:lvl4pPr algn="ctr" defTabSz="457200" rtl="0" eaLnBrk="1" fontAlgn="base" hangingPunct="1">
        <a:spcBef>
          <a:spcPct val="0"/>
        </a:spcBef>
        <a:spcAft>
          <a:spcPct val="0"/>
        </a:spcAft>
        <a:defRPr sz="3600" b="1">
          <a:solidFill>
            <a:srgbClr val="17375E"/>
          </a:solidFill>
          <a:latin typeface="Arial" charset="0"/>
          <a:cs typeface="Arial" charset="0"/>
        </a:defRPr>
      </a:lvl4pPr>
      <a:lvl5pPr algn="ctr" defTabSz="457200" rtl="0" eaLnBrk="1" fontAlgn="base" hangingPunct="1">
        <a:spcBef>
          <a:spcPct val="0"/>
        </a:spcBef>
        <a:spcAft>
          <a:spcPct val="0"/>
        </a:spcAft>
        <a:defRPr sz="3600" b="1">
          <a:solidFill>
            <a:srgbClr val="17375E"/>
          </a:solidFill>
          <a:latin typeface="Arial" charset="0"/>
          <a:cs typeface="Arial" charset="0"/>
        </a:defRPr>
      </a:lvl5pPr>
      <a:lvl6pPr marL="457200" algn="ctr" defTabSz="457200" rtl="0" eaLnBrk="1" fontAlgn="base" hangingPunct="1">
        <a:spcBef>
          <a:spcPct val="0"/>
        </a:spcBef>
        <a:spcAft>
          <a:spcPct val="0"/>
        </a:spcAft>
        <a:defRPr sz="3600" b="1">
          <a:solidFill>
            <a:srgbClr val="17375E"/>
          </a:solidFill>
          <a:latin typeface="Arial" charset="0"/>
          <a:cs typeface="Arial" charset="0"/>
        </a:defRPr>
      </a:lvl6pPr>
      <a:lvl7pPr marL="914400" algn="ctr" defTabSz="457200" rtl="0" eaLnBrk="1" fontAlgn="base" hangingPunct="1">
        <a:spcBef>
          <a:spcPct val="0"/>
        </a:spcBef>
        <a:spcAft>
          <a:spcPct val="0"/>
        </a:spcAft>
        <a:defRPr sz="3600" b="1">
          <a:solidFill>
            <a:srgbClr val="17375E"/>
          </a:solidFill>
          <a:latin typeface="Arial" charset="0"/>
          <a:cs typeface="Arial" charset="0"/>
        </a:defRPr>
      </a:lvl7pPr>
      <a:lvl8pPr marL="1371600" algn="ctr" defTabSz="457200" rtl="0" eaLnBrk="1" fontAlgn="base" hangingPunct="1">
        <a:spcBef>
          <a:spcPct val="0"/>
        </a:spcBef>
        <a:spcAft>
          <a:spcPct val="0"/>
        </a:spcAft>
        <a:defRPr sz="3600" b="1">
          <a:solidFill>
            <a:srgbClr val="17375E"/>
          </a:solidFill>
          <a:latin typeface="Arial" charset="0"/>
          <a:cs typeface="Arial" charset="0"/>
        </a:defRPr>
      </a:lvl8pPr>
      <a:lvl9pPr marL="1828800" algn="ctr" defTabSz="457200" rtl="0" eaLnBrk="1" fontAlgn="base" hangingPunct="1">
        <a:spcBef>
          <a:spcPct val="0"/>
        </a:spcBef>
        <a:spcAft>
          <a:spcPct val="0"/>
        </a:spcAft>
        <a:defRPr sz="3600" b="1">
          <a:solidFill>
            <a:srgbClr val="17375E"/>
          </a:solidFill>
          <a:latin typeface="Arial" charset="0"/>
          <a:cs typeface="Arial" charset="0"/>
        </a:defRPr>
      </a:lvl9pPr>
    </p:titleStyle>
    <p:bodyStyle>
      <a:lvl1pPr marL="342900" indent="-342900" algn="l" defTabSz="457200" rtl="0" eaLnBrk="1" fontAlgn="base" hangingPunct="1">
        <a:spcBef>
          <a:spcPct val="20000"/>
        </a:spcBef>
        <a:spcAft>
          <a:spcPct val="0"/>
        </a:spcAft>
        <a:buClr>
          <a:srgbClr val="9BBB59"/>
        </a:buClr>
        <a:buFont typeface="Arial" charset="0"/>
        <a:buChar char="•"/>
        <a:defRPr sz="2800" kern="1200">
          <a:solidFill>
            <a:srgbClr val="7F7F7F"/>
          </a:solidFill>
          <a:latin typeface="Arial"/>
          <a:ea typeface="+mn-ea"/>
          <a:cs typeface="Arial"/>
        </a:defRPr>
      </a:lvl1pPr>
      <a:lvl2pPr marL="742950" indent="-285750" algn="l" defTabSz="457200" rtl="0" eaLnBrk="1" fontAlgn="base" hangingPunct="1">
        <a:spcBef>
          <a:spcPct val="20000"/>
        </a:spcBef>
        <a:spcAft>
          <a:spcPct val="0"/>
        </a:spcAft>
        <a:buClr>
          <a:srgbClr val="CC9933"/>
        </a:buClr>
        <a:buSzPct val="50000"/>
        <a:buFont typeface="Wingdings" pitchFamily="2" charset="2"/>
        <a:buChar char=""/>
        <a:defRPr sz="2400" kern="1200">
          <a:solidFill>
            <a:srgbClr val="7F7F7F"/>
          </a:solidFill>
          <a:latin typeface="Arial"/>
          <a:ea typeface="+mn-ea"/>
          <a:cs typeface="Arial"/>
        </a:defRPr>
      </a:lvl2pPr>
      <a:lvl3pPr marL="1143000" indent="-228600" algn="l" defTabSz="457200" rtl="0" eaLnBrk="1" fontAlgn="base" hangingPunct="1">
        <a:spcBef>
          <a:spcPct val="20000"/>
        </a:spcBef>
        <a:spcAft>
          <a:spcPct val="0"/>
        </a:spcAft>
        <a:buClr>
          <a:srgbClr val="9BBB59"/>
        </a:buClr>
        <a:buFont typeface="Arial" charset="0"/>
        <a:buChar char="•"/>
        <a:defRPr sz="2000" kern="1200">
          <a:solidFill>
            <a:srgbClr val="7F7F7F"/>
          </a:solidFill>
          <a:latin typeface="Arial"/>
          <a:ea typeface="+mn-ea"/>
          <a:cs typeface="Arial"/>
        </a:defRPr>
      </a:lvl3pPr>
      <a:lvl4pPr marL="1600200" indent="-228600" algn="l" defTabSz="457200" rtl="0" eaLnBrk="1" fontAlgn="base" hangingPunct="1">
        <a:spcBef>
          <a:spcPct val="20000"/>
        </a:spcBef>
        <a:spcAft>
          <a:spcPct val="0"/>
        </a:spcAft>
        <a:buClr>
          <a:srgbClr val="CC9933"/>
        </a:buClr>
        <a:buSzPct val="50000"/>
        <a:buFont typeface="Wingdings" pitchFamily="2" charset="2"/>
        <a:buChar char=""/>
        <a:defRPr kern="1200">
          <a:solidFill>
            <a:srgbClr val="7F7F7F"/>
          </a:solidFill>
          <a:latin typeface="Arial"/>
          <a:ea typeface="+mn-ea"/>
          <a:cs typeface="Arial"/>
        </a:defRPr>
      </a:lvl4pPr>
      <a:lvl5pPr marL="2057400" indent="-228600" algn="l" defTabSz="457200" rtl="0" eaLnBrk="1" fontAlgn="base" hangingPunct="1">
        <a:spcBef>
          <a:spcPct val="20000"/>
        </a:spcBef>
        <a:spcAft>
          <a:spcPct val="0"/>
        </a:spcAft>
        <a:buClr>
          <a:srgbClr val="558ED5"/>
        </a:buClr>
        <a:buSzPct val="80000"/>
        <a:buFont typeface="Arial" charset="0"/>
        <a:buChar char="»"/>
        <a:defRPr kern="1200">
          <a:solidFill>
            <a:srgbClr val="7F7F7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www.computer.org/csdl/mags/so/2012/06/mso2012060018.html"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idx="1"/>
          </p:nvPr>
        </p:nvSpPr>
        <p:spPr>
          <a:xfrm>
            <a:off x="661988" y="2136675"/>
            <a:ext cx="7875587" cy="2684463"/>
          </a:xfrm>
        </p:spPr>
        <p:txBody>
          <a:bodyPr>
            <a:normAutofit/>
          </a:bodyPr>
          <a:lstStyle/>
          <a:p>
            <a:pPr eaLnBrk="1" hangingPunct="1"/>
            <a:r>
              <a:rPr lang="en-US" sz="2800" dirty="0" smtClean="0">
                <a:solidFill>
                  <a:schemeClr val="bg1"/>
                </a:solidFill>
                <a:latin typeface="Arial" charset="0"/>
                <a:cs typeface="Arial" charset="0"/>
              </a:rPr>
              <a:t>ATIEC – SWIM Technology Theme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SWIM Theme</a:t>
            </a:r>
            <a:endParaRPr lang="en-US" dirty="0"/>
          </a:p>
        </p:txBody>
      </p:sp>
      <p:sp>
        <p:nvSpPr>
          <p:cNvPr id="6" name="Slide Number Placeholder 5"/>
          <p:cNvSpPr>
            <a:spLocks noGrp="1"/>
          </p:cNvSpPr>
          <p:nvPr>
            <p:ph type="sldNum" sz="quarter" idx="10"/>
          </p:nvPr>
        </p:nvSpPr>
        <p:spPr/>
        <p:txBody>
          <a:bodyPr/>
          <a:lstStyle/>
          <a:p>
            <a:pPr>
              <a:defRPr/>
            </a:pPr>
            <a:fld id="{B8196B83-06EC-47C9-A29C-8E983E873B32}" type="slidenum">
              <a:rPr lang="en-US"/>
              <a:pPr>
                <a:defRPr/>
              </a:pPr>
              <a:t>2</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078" y="1610796"/>
            <a:ext cx="5167471" cy="3875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0538" y="1167945"/>
            <a:ext cx="1625328" cy="1218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3111335" y="3693226"/>
            <a:ext cx="1793174" cy="415633"/>
          </a:xfrm>
          <a:prstGeom prst="ellipse">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2670958"/>
            <a:ext cx="7053943" cy="1575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069" y="4221573"/>
            <a:ext cx="7422078" cy="2174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Group 11"/>
          <p:cNvGrpSpPr/>
          <p:nvPr/>
        </p:nvGrpSpPr>
        <p:grpSpPr>
          <a:xfrm>
            <a:off x="6888575" y="3397714"/>
            <a:ext cx="2149253" cy="1647718"/>
            <a:chOff x="-184069" y="2670958"/>
            <a:chExt cx="7422078" cy="3725556"/>
          </a:xfrm>
        </p:grpSpPr>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2670958"/>
              <a:ext cx="7053943" cy="1575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069" y="4221573"/>
              <a:ext cx="7422078" cy="2174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nodeType="clickEffect">
                                  <p:stCondLst>
                                    <p:cond delay="0"/>
                                  </p:stCondLst>
                                  <p:childTnLst>
                                    <p:anim calcmode="lin" valueType="num">
                                      <p:cBhvr>
                                        <p:cTn id="18" dur="1000"/>
                                        <p:tgtEl>
                                          <p:spTgt spid="1026"/>
                                        </p:tgtEl>
                                        <p:attrNameLst>
                                          <p:attrName>ppt_w</p:attrName>
                                        </p:attrNameLst>
                                      </p:cBhvr>
                                      <p:tavLst>
                                        <p:tav tm="0">
                                          <p:val>
                                            <p:strVal val="ppt_w"/>
                                          </p:val>
                                        </p:tav>
                                        <p:tav tm="100000">
                                          <p:val>
                                            <p:fltVal val="0"/>
                                          </p:val>
                                        </p:tav>
                                      </p:tavLst>
                                    </p:anim>
                                    <p:anim calcmode="lin" valueType="num">
                                      <p:cBhvr>
                                        <p:cTn id="19" dur="1000"/>
                                        <p:tgtEl>
                                          <p:spTgt spid="1026"/>
                                        </p:tgtEl>
                                        <p:attrNameLst>
                                          <p:attrName>ppt_h</p:attrName>
                                        </p:attrNameLst>
                                      </p:cBhvr>
                                      <p:tavLst>
                                        <p:tav tm="0">
                                          <p:val>
                                            <p:strVal val="ppt_h"/>
                                          </p:val>
                                        </p:tav>
                                        <p:tav tm="100000">
                                          <p:val>
                                            <p:fltVal val="0"/>
                                          </p:val>
                                        </p:tav>
                                      </p:tavLst>
                                    </p:anim>
                                    <p:anim calcmode="lin" valueType="num">
                                      <p:cBhvr>
                                        <p:cTn id="20" dur="1000"/>
                                        <p:tgtEl>
                                          <p:spTgt spid="1026"/>
                                        </p:tgtEl>
                                        <p:attrNameLst>
                                          <p:attrName>style.rotation</p:attrName>
                                        </p:attrNameLst>
                                      </p:cBhvr>
                                      <p:tavLst>
                                        <p:tav tm="0">
                                          <p:val>
                                            <p:fltVal val="0"/>
                                          </p:val>
                                        </p:tav>
                                        <p:tav tm="100000">
                                          <p:val>
                                            <p:fltVal val="90"/>
                                          </p:val>
                                        </p:tav>
                                      </p:tavLst>
                                    </p:anim>
                                    <p:animEffect transition="out" filter="fade">
                                      <p:cBhvr>
                                        <p:cTn id="21" dur="1000"/>
                                        <p:tgtEl>
                                          <p:spTgt spid="1026"/>
                                        </p:tgtEl>
                                      </p:cBhvr>
                                    </p:animEffect>
                                    <p:set>
                                      <p:cBhvr>
                                        <p:cTn id="22" dur="1" fill="hold">
                                          <p:stCondLst>
                                            <p:cond delay="999"/>
                                          </p:stCondLst>
                                        </p:cTn>
                                        <p:tgtEl>
                                          <p:spTgt spid="1026"/>
                                        </p:tgtEl>
                                        <p:attrNameLst>
                                          <p:attrName>style.visibility</p:attrName>
                                        </p:attrNameLst>
                                      </p:cBhvr>
                                      <p:to>
                                        <p:strVal val="hidden"/>
                                      </p:to>
                                    </p:set>
                                  </p:childTnLst>
                                </p:cTn>
                              </p:par>
                              <p:par>
                                <p:cTn id="23" presetID="1" presetClass="entr" presetSubtype="0" fill="hold" nodeType="withEffect">
                                  <p:stCondLst>
                                    <p:cond delay="70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53" presetClass="exit" presetSubtype="32" fill="hold" nodeType="clickEffect">
                                  <p:stCondLst>
                                    <p:cond delay="0"/>
                                  </p:stCondLst>
                                  <p:childTnLst>
                                    <p:anim calcmode="lin" valueType="num">
                                      <p:cBhvr>
                                        <p:cTn id="36" dur="500"/>
                                        <p:tgtEl>
                                          <p:spTgt spid="1027"/>
                                        </p:tgtEl>
                                        <p:attrNameLst>
                                          <p:attrName>ppt_w</p:attrName>
                                        </p:attrNameLst>
                                      </p:cBhvr>
                                      <p:tavLst>
                                        <p:tav tm="0">
                                          <p:val>
                                            <p:strVal val="ppt_w"/>
                                          </p:val>
                                        </p:tav>
                                        <p:tav tm="100000">
                                          <p:val>
                                            <p:fltVal val="0"/>
                                          </p:val>
                                        </p:tav>
                                      </p:tavLst>
                                    </p:anim>
                                    <p:anim calcmode="lin" valueType="num">
                                      <p:cBhvr>
                                        <p:cTn id="37" dur="500"/>
                                        <p:tgtEl>
                                          <p:spTgt spid="1027"/>
                                        </p:tgtEl>
                                        <p:attrNameLst>
                                          <p:attrName>ppt_h</p:attrName>
                                        </p:attrNameLst>
                                      </p:cBhvr>
                                      <p:tavLst>
                                        <p:tav tm="0">
                                          <p:val>
                                            <p:strVal val="ppt_h"/>
                                          </p:val>
                                        </p:tav>
                                        <p:tav tm="100000">
                                          <p:val>
                                            <p:fltVal val="0"/>
                                          </p:val>
                                        </p:tav>
                                      </p:tavLst>
                                    </p:anim>
                                    <p:animEffect transition="out" filter="fade">
                                      <p:cBhvr>
                                        <p:cTn id="38" dur="500"/>
                                        <p:tgtEl>
                                          <p:spTgt spid="1027"/>
                                        </p:tgtEl>
                                      </p:cBhvr>
                                    </p:animEffect>
                                    <p:set>
                                      <p:cBhvr>
                                        <p:cTn id="39" dur="1" fill="hold">
                                          <p:stCondLst>
                                            <p:cond delay="499"/>
                                          </p:stCondLst>
                                        </p:cTn>
                                        <p:tgtEl>
                                          <p:spTgt spid="1027"/>
                                        </p:tgtEl>
                                        <p:attrNameLst>
                                          <p:attrName>style.visibility</p:attrName>
                                        </p:attrNameLst>
                                      </p:cBhvr>
                                      <p:to>
                                        <p:strVal val="hidden"/>
                                      </p:to>
                                    </p:set>
                                  </p:childTnLst>
                                </p:cTn>
                              </p:par>
                              <p:par>
                                <p:cTn id="40" presetID="53" presetClass="exit" presetSubtype="32" fill="hold" nodeType="withEffect">
                                  <p:stCondLst>
                                    <p:cond delay="0"/>
                                  </p:stCondLst>
                                  <p:childTnLst>
                                    <p:anim calcmode="lin" valueType="num">
                                      <p:cBhvr>
                                        <p:cTn id="41" dur="500"/>
                                        <p:tgtEl>
                                          <p:spTgt spid="1028"/>
                                        </p:tgtEl>
                                        <p:attrNameLst>
                                          <p:attrName>ppt_w</p:attrName>
                                        </p:attrNameLst>
                                      </p:cBhvr>
                                      <p:tavLst>
                                        <p:tav tm="0">
                                          <p:val>
                                            <p:strVal val="ppt_w"/>
                                          </p:val>
                                        </p:tav>
                                        <p:tav tm="100000">
                                          <p:val>
                                            <p:fltVal val="0"/>
                                          </p:val>
                                        </p:tav>
                                      </p:tavLst>
                                    </p:anim>
                                    <p:anim calcmode="lin" valueType="num">
                                      <p:cBhvr>
                                        <p:cTn id="42" dur="500"/>
                                        <p:tgtEl>
                                          <p:spTgt spid="1028"/>
                                        </p:tgtEl>
                                        <p:attrNameLst>
                                          <p:attrName>ppt_h</p:attrName>
                                        </p:attrNameLst>
                                      </p:cBhvr>
                                      <p:tavLst>
                                        <p:tav tm="0">
                                          <p:val>
                                            <p:strVal val="ppt_h"/>
                                          </p:val>
                                        </p:tav>
                                        <p:tav tm="100000">
                                          <p:val>
                                            <p:fltVal val="0"/>
                                          </p:val>
                                        </p:tav>
                                      </p:tavLst>
                                    </p:anim>
                                    <p:animEffect transition="out" filter="fade">
                                      <p:cBhvr>
                                        <p:cTn id="43" dur="500"/>
                                        <p:tgtEl>
                                          <p:spTgt spid="1028"/>
                                        </p:tgtEl>
                                      </p:cBhvr>
                                    </p:animEffect>
                                    <p:set>
                                      <p:cBhvr>
                                        <p:cTn id="44" dur="1" fill="hold">
                                          <p:stCondLst>
                                            <p:cond delay="499"/>
                                          </p:stCondLst>
                                        </p:cTn>
                                        <p:tgtEl>
                                          <p:spTgt spid="1028"/>
                                        </p:tgtEl>
                                        <p:attrNameLst>
                                          <p:attrName>style.visibility</p:attrName>
                                        </p:attrNameLst>
                                      </p:cBhvr>
                                      <p:to>
                                        <p:strVal val="hidden"/>
                                      </p:to>
                                    </p:set>
                                  </p:childTnLst>
                                </p:cTn>
                              </p:par>
                              <p:par>
                                <p:cTn id="45" presetID="1" presetClass="entr" presetSubtype="0" fill="hold" nodeType="withEffect">
                                  <p:stCondLst>
                                    <p:cond delay="20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SWIM Theme</a:t>
            </a:r>
            <a:endParaRPr lang="en-US" dirty="0"/>
          </a:p>
        </p:txBody>
      </p:sp>
      <p:sp>
        <p:nvSpPr>
          <p:cNvPr id="6" name="Slide Number Placeholder 5"/>
          <p:cNvSpPr>
            <a:spLocks noGrp="1"/>
          </p:cNvSpPr>
          <p:nvPr>
            <p:ph type="sldNum" sz="quarter" idx="10"/>
          </p:nvPr>
        </p:nvSpPr>
        <p:spPr/>
        <p:txBody>
          <a:bodyPr/>
          <a:lstStyle/>
          <a:p>
            <a:pPr>
              <a:defRPr/>
            </a:pPr>
            <a:fld id="{B8196B83-06EC-47C9-A29C-8E983E873B32}" type="slidenum">
              <a:rPr lang="en-US"/>
              <a:pPr>
                <a:defRPr/>
              </a:pPr>
              <a:t>3</a:t>
            </a:fld>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0538" y="1167945"/>
            <a:ext cx="1625328" cy="1218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Group 11"/>
          <p:cNvGrpSpPr/>
          <p:nvPr/>
        </p:nvGrpSpPr>
        <p:grpSpPr>
          <a:xfrm>
            <a:off x="6888575" y="3397714"/>
            <a:ext cx="2149253" cy="1647718"/>
            <a:chOff x="-184069" y="2670958"/>
            <a:chExt cx="7422078" cy="3725556"/>
          </a:xfrm>
        </p:grpSpPr>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2670958"/>
              <a:ext cx="7053943" cy="1575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069" y="4221573"/>
              <a:ext cx="7422078" cy="2174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 name="TextBox 3"/>
          <p:cNvSpPr txBox="1"/>
          <p:nvPr/>
        </p:nvSpPr>
        <p:spPr>
          <a:xfrm>
            <a:off x="6531423" y="2386941"/>
            <a:ext cx="2654979" cy="369332"/>
          </a:xfrm>
          <a:prstGeom prst="rect">
            <a:avLst/>
          </a:prstGeom>
          <a:noFill/>
        </p:spPr>
        <p:txBody>
          <a:bodyPr wrap="square" rtlCol="0">
            <a:spAutoFit/>
          </a:bodyPr>
          <a:lstStyle/>
          <a:p>
            <a:r>
              <a:rPr lang="en-US" dirty="0" smtClean="0"/>
              <a:t>Trustworthy Information</a:t>
            </a:r>
            <a:endParaRPr lang="en-US" dirty="0"/>
          </a:p>
        </p:txBody>
      </p:sp>
      <p:sp>
        <p:nvSpPr>
          <p:cNvPr id="5" name="TextBox 4"/>
          <p:cNvSpPr txBox="1"/>
          <p:nvPr/>
        </p:nvSpPr>
        <p:spPr>
          <a:xfrm>
            <a:off x="6602683" y="5045432"/>
            <a:ext cx="2909455" cy="369332"/>
          </a:xfrm>
          <a:prstGeom prst="rect">
            <a:avLst/>
          </a:prstGeom>
          <a:noFill/>
        </p:spPr>
        <p:txBody>
          <a:bodyPr wrap="square" rtlCol="0">
            <a:spAutoFit/>
          </a:bodyPr>
          <a:lstStyle/>
          <a:p>
            <a:r>
              <a:rPr lang="en-US" dirty="0" smtClean="0"/>
              <a:t>Governance Challenges</a:t>
            </a:r>
            <a:endParaRPr lang="en-US" dirty="0"/>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23" y="1839345"/>
            <a:ext cx="6534150"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24395" y="4868883"/>
            <a:ext cx="5011387" cy="369332"/>
          </a:xfrm>
          <a:prstGeom prst="rect">
            <a:avLst/>
          </a:prstGeom>
          <a:noFill/>
        </p:spPr>
        <p:txBody>
          <a:bodyPr wrap="square" rtlCol="0">
            <a:spAutoFit/>
          </a:bodyPr>
          <a:lstStyle/>
          <a:p>
            <a:r>
              <a:rPr lang="en-US" dirty="0" smtClean="0"/>
              <a:t>Technical Debt – How much are we incurring?</a:t>
            </a:r>
            <a:endParaRPr lang="en-US" dirty="0"/>
          </a:p>
        </p:txBody>
      </p:sp>
      <p:sp>
        <p:nvSpPr>
          <p:cNvPr id="9" name="5-Point Star 8"/>
          <p:cNvSpPr/>
          <p:nvPr/>
        </p:nvSpPr>
        <p:spPr>
          <a:xfrm>
            <a:off x="546265" y="4738255"/>
            <a:ext cx="178130" cy="142504"/>
          </a:xfrm>
          <a:prstGeom prst="star5">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308759" y="5652655"/>
            <a:ext cx="8467108" cy="600164"/>
          </a:xfrm>
          <a:prstGeom prst="rect">
            <a:avLst/>
          </a:prstGeom>
          <a:noFill/>
        </p:spPr>
        <p:txBody>
          <a:bodyPr wrap="square" rtlCol="0">
            <a:spAutoFit/>
          </a:bodyPr>
          <a:lstStyle/>
          <a:p>
            <a:r>
              <a:rPr lang="en-US" sz="1100" dirty="0" smtClean="0"/>
              <a:t>* Source: </a:t>
            </a:r>
            <a:r>
              <a:rPr lang="en-US" sz="1100" dirty="0" err="1" smtClean="0"/>
              <a:t>Kruchten</a:t>
            </a:r>
            <a:r>
              <a:rPr lang="en-US" sz="1100" dirty="0" smtClean="0"/>
              <a:t> et al, IEEE Software, Special issue on Technical Debt, </a:t>
            </a:r>
            <a:r>
              <a:rPr lang="en-US" sz="1100" b="1" dirty="0">
                <a:hlinkClick r:id="rId7"/>
              </a:rPr>
              <a:t>Technical Debt: From Metaphor to Theory and Practice</a:t>
            </a:r>
            <a:r>
              <a:rPr lang="en-US" sz="1100" b="1" dirty="0"/>
              <a:t> </a:t>
            </a:r>
          </a:p>
          <a:p>
            <a:r>
              <a:rPr lang="en-US" sz="1100" dirty="0"/>
              <a:t>Nov.-Dec. 2012 (vol. 29 no. 6)</a:t>
            </a:r>
          </a:p>
          <a:p>
            <a:endParaRPr lang="en-US" sz="1100" dirty="0"/>
          </a:p>
        </p:txBody>
      </p:sp>
    </p:spTree>
    <p:extLst>
      <p:ext uri="{BB962C8B-B14F-4D97-AF65-F5344CB8AC3E}">
        <p14:creationId xmlns:p14="http://schemas.microsoft.com/office/powerpoint/2010/main" val="527689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 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7722CF7672E847A6EA51A70BE0D210" ma:contentTypeVersion="0" ma:contentTypeDescription="Create a new document." ma:contentTypeScope="" ma:versionID="42f782481860a99d1aad76347e474df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995D76-33D3-491F-8089-9DC55A3A74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C79D965-A97B-446D-B7A6-BFDE4311320A}">
  <ds:schemaRefs>
    <ds:schemaRef ds:uri="http://schemas.microsoft.com/sharepoint/v3/contenttype/forms"/>
  </ds:schemaRefs>
</ds:datastoreItem>
</file>

<file path=customXml/itemProps3.xml><?xml version="1.0" encoding="utf-8"?>
<ds:datastoreItem xmlns:ds="http://schemas.openxmlformats.org/officeDocument/2006/customXml" ds:itemID="{822596E0-4892-42F2-B638-F9F1F32BC60A}">
  <ds:schemaRefs>
    <ds:schemaRef ds:uri="http://schemas.microsoft.com/office/2006/documentManagement/types"/>
    <ds:schemaRef ds:uri="http://purl.org/dc/terms/"/>
    <ds:schemaRef ds:uri="http://schemas.microsoft.com/office/2006/metadata/properties"/>
    <ds:schemaRef ds:uri="http://purl.org/dc/dcmitype/"/>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FAA NG</Template>
  <TotalTime>96</TotalTime>
  <Words>250</Words>
  <Application>Microsoft Office PowerPoint</Application>
  <PresentationFormat>On-screen Show (4:3)</PresentationFormat>
  <Paragraphs>20</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FAA NG</vt:lpstr>
      <vt:lpstr>PowerPoint Presentation</vt:lpstr>
      <vt:lpstr>SWIM Theme</vt:lpstr>
      <vt:lpstr>SWIM Theme</vt:lpstr>
    </vt:vector>
  </TitlesOfParts>
  <Company>Federal Aviation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Manikoth, Natesh (FAA)</dc:creator>
  <cp:lastModifiedBy>Plater, Debra CTR (FAA)</cp:lastModifiedBy>
  <cp:revision>5</cp:revision>
  <dcterms:created xsi:type="dcterms:W3CDTF">2014-08-27T14:19:45Z</dcterms:created>
  <dcterms:modified xsi:type="dcterms:W3CDTF">2014-08-27T17:07:36Z</dcterms:modified>
</cp:coreProperties>
</file>