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4" r:id="rId4"/>
    <p:sldId id="274" r:id="rId5"/>
    <p:sldId id="266" r:id="rId6"/>
    <p:sldId id="268" r:id="rId7"/>
    <p:sldId id="271" r:id="rId8"/>
    <p:sldId id="269" r:id="rId9"/>
    <p:sldId id="273" r:id="rId10"/>
    <p:sldId id="272"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F5F2B5"/>
    <a:srgbClr val="53B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18" autoAdjust="0"/>
  </p:normalViewPr>
  <p:slideViewPr>
    <p:cSldViewPr>
      <p:cViewPr>
        <p:scale>
          <a:sx n="100" d="100"/>
          <a:sy n="100" d="100"/>
        </p:scale>
        <p:origin x="-426" y="5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4872A6-58C6-4303-AE39-03D087B50BF0}" type="datetimeFigureOut">
              <a:rPr lang="en-US" smtClean="0"/>
              <a:t>8/1/2014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4A2C96-0B4B-4C17-9AAB-92A534516FD5}" type="slidenum">
              <a:rPr lang="en-US" smtClean="0"/>
              <a:t>‹#›</a:t>
            </a:fld>
            <a:endParaRPr lang="en-US"/>
          </a:p>
        </p:txBody>
      </p:sp>
    </p:spTree>
    <p:extLst>
      <p:ext uri="{BB962C8B-B14F-4D97-AF65-F5344CB8AC3E}">
        <p14:creationId xmlns:p14="http://schemas.microsoft.com/office/powerpoint/2010/main" val="75493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articulated in the FF-ICE Concept, FIXM</a:t>
            </a:r>
            <a:r>
              <a:rPr lang="en-US" baseline="0" dirty="0" smtClean="0"/>
              <a:t> Core is intended to be “globally applicable”.  Achieving such global applicability requires coordination amongst international partners. The Global ATM Operational Concept, and the more detailed Manual on Flight and Flow Information for a Collaborative Environment, provided the basis upon which the FIXM standard was to be developed.  These were developed through ICAO under the ATMRPP.  As you can see, the panel comprises members and advisors from a wide variety of stakeholder organizations.</a:t>
            </a:r>
          </a:p>
          <a:p>
            <a:endParaRPr lang="en-US" baseline="0" dirty="0" smtClean="0"/>
          </a:p>
        </p:txBody>
      </p:sp>
      <p:sp>
        <p:nvSpPr>
          <p:cNvPr id="4" name="Slide Number Placeholder 3"/>
          <p:cNvSpPr>
            <a:spLocks noGrp="1"/>
          </p:cNvSpPr>
          <p:nvPr>
            <p:ph type="sldNum" sz="quarter" idx="10"/>
          </p:nvPr>
        </p:nvSpPr>
        <p:spPr/>
        <p:txBody>
          <a:bodyPr/>
          <a:lstStyle/>
          <a:p>
            <a:fld id="{634A2C96-0B4B-4C17-9AAB-92A534516FD5}" type="slidenum">
              <a:rPr lang="en-US" smtClean="0"/>
              <a:t>2</a:t>
            </a:fld>
            <a:endParaRPr lang="en-US"/>
          </a:p>
        </p:txBody>
      </p:sp>
    </p:spTree>
    <p:extLst>
      <p:ext uri="{BB962C8B-B14F-4D97-AF65-F5344CB8AC3E}">
        <p14:creationId xmlns:p14="http://schemas.microsoft.com/office/powerpoint/2010/main" val="215357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the introduction of new items for FIXM in support of the 4DT requires coordination to achieve global applicability, some structure and division of roles &amp; responsibilities is necessary to make progress and achieve convergence.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Beginning with the ICAO Concept, plans and Aviation System Block Upgrades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Mention Mixed-mode, mixed-equipage</a:t>
            </a:r>
            <a:endParaRPr lang="en-US" dirty="0"/>
          </a:p>
        </p:txBody>
      </p:sp>
      <p:sp>
        <p:nvSpPr>
          <p:cNvPr id="4" name="Slide Number Placeholder 3"/>
          <p:cNvSpPr>
            <a:spLocks noGrp="1"/>
          </p:cNvSpPr>
          <p:nvPr>
            <p:ph type="sldNum" sz="quarter" idx="10"/>
          </p:nvPr>
        </p:nvSpPr>
        <p:spPr/>
        <p:txBody>
          <a:bodyPr/>
          <a:lstStyle/>
          <a:p>
            <a:fld id="{634A2C96-0B4B-4C17-9AAB-92A534516FD5}" type="slidenum">
              <a:rPr lang="en-US" smtClean="0"/>
              <a:t>3</a:t>
            </a:fld>
            <a:endParaRPr lang="en-US"/>
          </a:p>
        </p:txBody>
      </p:sp>
    </p:spTree>
    <p:extLst>
      <p:ext uri="{BB962C8B-B14F-4D97-AF65-F5344CB8AC3E}">
        <p14:creationId xmlns:p14="http://schemas.microsoft.com/office/powerpoint/2010/main" val="307216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speak of multi-level coordination, this is what we mean</a:t>
            </a:r>
            <a:endParaRPr lang="en-US" dirty="0"/>
          </a:p>
        </p:txBody>
      </p:sp>
      <p:sp>
        <p:nvSpPr>
          <p:cNvPr id="4" name="Slide Number Placeholder 3"/>
          <p:cNvSpPr>
            <a:spLocks noGrp="1"/>
          </p:cNvSpPr>
          <p:nvPr>
            <p:ph type="sldNum" sz="quarter" idx="10"/>
          </p:nvPr>
        </p:nvSpPr>
        <p:spPr/>
        <p:txBody>
          <a:bodyPr/>
          <a:lstStyle/>
          <a:p>
            <a:fld id="{634A2C96-0B4B-4C17-9AAB-92A534516FD5}" type="slidenum">
              <a:rPr lang="en-US" smtClean="0"/>
              <a:t>4</a:t>
            </a:fld>
            <a:endParaRPr lang="en-US"/>
          </a:p>
        </p:txBody>
      </p:sp>
    </p:spTree>
    <p:extLst>
      <p:ext uri="{BB962C8B-B14F-4D97-AF65-F5344CB8AC3E}">
        <p14:creationId xmlns:p14="http://schemas.microsoft.com/office/powerpoint/2010/main" val="192301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4A2C96-0B4B-4C17-9AAB-92A534516FD5}" type="slidenum">
              <a:rPr lang="en-US" smtClean="0"/>
              <a:t>5</a:t>
            </a:fld>
            <a:endParaRPr lang="en-US"/>
          </a:p>
        </p:txBody>
      </p:sp>
    </p:spTree>
    <p:extLst>
      <p:ext uri="{BB962C8B-B14F-4D97-AF65-F5344CB8AC3E}">
        <p14:creationId xmlns:p14="http://schemas.microsoft.com/office/powerpoint/2010/main" val="231247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ICAO panel</a:t>
            </a:r>
            <a:r>
              <a:rPr lang="en-US" baseline="0" dirty="0" smtClean="0"/>
              <a:t> provides feedback, comments</a:t>
            </a:r>
            <a:endParaRPr lang="en-US" dirty="0"/>
          </a:p>
        </p:txBody>
      </p:sp>
      <p:sp>
        <p:nvSpPr>
          <p:cNvPr id="4" name="Slide Number Placeholder 3"/>
          <p:cNvSpPr>
            <a:spLocks noGrp="1"/>
          </p:cNvSpPr>
          <p:nvPr>
            <p:ph type="sldNum" sz="quarter" idx="10"/>
          </p:nvPr>
        </p:nvSpPr>
        <p:spPr/>
        <p:txBody>
          <a:bodyPr/>
          <a:lstStyle/>
          <a:p>
            <a:fld id="{634A2C96-0B4B-4C17-9AAB-92A534516FD5}" type="slidenum">
              <a:rPr lang="en-US" smtClean="0"/>
              <a:t>6</a:t>
            </a:fld>
            <a:endParaRPr lang="en-US"/>
          </a:p>
        </p:txBody>
      </p:sp>
    </p:spTree>
    <p:extLst>
      <p:ext uri="{BB962C8B-B14F-4D97-AF65-F5344CB8AC3E}">
        <p14:creationId xmlns:p14="http://schemas.microsoft.com/office/powerpoint/2010/main" val="719203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 we seek agreement on provisions and core items – scenarios are a means to the end</a:t>
            </a:r>
            <a:endParaRPr lang="en-US" dirty="0"/>
          </a:p>
        </p:txBody>
      </p:sp>
      <p:sp>
        <p:nvSpPr>
          <p:cNvPr id="4" name="Slide Number Placeholder 3"/>
          <p:cNvSpPr>
            <a:spLocks noGrp="1"/>
          </p:cNvSpPr>
          <p:nvPr>
            <p:ph type="sldNum" sz="quarter" idx="10"/>
          </p:nvPr>
        </p:nvSpPr>
        <p:spPr/>
        <p:txBody>
          <a:bodyPr/>
          <a:lstStyle/>
          <a:p>
            <a:fld id="{634A2C96-0B4B-4C17-9AAB-92A534516FD5}" type="slidenum">
              <a:rPr lang="en-US" smtClean="0"/>
              <a:t>10</a:t>
            </a:fld>
            <a:endParaRPr lang="en-US"/>
          </a:p>
        </p:txBody>
      </p:sp>
    </p:spTree>
    <p:extLst>
      <p:ext uri="{BB962C8B-B14F-4D97-AF65-F5344CB8AC3E}">
        <p14:creationId xmlns:p14="http://schemas.microsoft.com/office/powerpoint/2010/main" val="68847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81DA8-CB38-479E-913F-539868EFE85B}" type="datetimeFigureOut">
              <a:rPr lang="en-US" smtClean="0"/>
              <a:pPr/>
              <a:t>8/1/2014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81DA8-CB38-479E-913F-539868EFE85B}" type="datetimeFigureOut">
              <a:rPr lang="en-US" smtClean="0"/>
              <a:pPr/>
              <a:t>8/1/2014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593AC8-C928-4384-ADC3-85EBF3B358E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581DA8-CB38-479E-913F-539868EFE85B}" type="datetimeFigureOut">
              <a:rPr lang="en-US" smtClean="0"/>
              <a:pPr/>
              <a:t>8/1/2014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593AC8-C928-4384-ADC3-85EBF3B358E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581DA8-CB38-479E-913F-539868EFE85B}" type="datetimeFigureOut">
              <a:rPr lang="en-US" smtClean="0"/>
              <a:pPr/>
              <a:t>8/1/2014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593AC8-C928-4384-ADC3-85EBF3B358E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581DA8-CB38-479E-913F-539868EFE85B}" type="datetimeFigureOut">
              <a:rPr lang="en-US" smtClean="0"/>
              <a:pPr/>
              <a:t>8/1/2014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593AC8-C928-4384-ADC3-85EBF3B358E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81DA8-CB38-479E-913F-539868EFE85B}" type="datetimeFigureOut">
              <a:rPr lang="en-US" smtClean="0"/>
              <a:pPr/>
              <a:t>8/1/2014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593AC8-C928-4384-ADC3-85EBF3B358E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81DA8-CB38-479E-913F-539868EFE85B}" type="datetimeFigureOut">
              <a:rPr lang="en-US" smtClean="0"/>
              <a:pPr/>
              <a:t>8/1/2014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593AC8-C928-4384-ADC3-85EBF3B358E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81DA8-CB38-479E-913F-539868EFE85B}" type="datetimeFigureOut">
              <a:rPr lang="en-US" smtClean="0"/>
              <a:pPr/>
              <a:t>8/1/2014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593AC8-C928-4384-ADC3-85EBF3B358E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81DA8-CB38-479E-913F-539868EFE85B}" type="datetimeFigureOut">
              <a:rPr lang="en-US" smtClean="0"/>
              <a:pPr/>
              <a:t>8/1/2014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93AC8-C928-4384-ADC3-85EBF3B358E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37.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5.jpeg"/><Relationship Id="rId4" Type="http://schemas.openxmlformats.org/officeDocument/2006/relationships/image" Target="../media/image36.jpg"/></Relationships>
</file>

<file path=ppt/slides/_rels/slide1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gif"/><Relationship Id="rId26" Type="http://schemas.openxmlformats.org/officeDocument/2006/relationships/image" Target="../media/image26.pn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5" Type="http://schemas.openxmlformats.org/officeDocument/2006/relationships/image" Target="../media/image25.jpg"/><Relationship Id="rId2" Type="http://schemas.openxmlformats.org/officeDocument/2006/relationships/notesSlide" Target="../notesSlides/notesSlide1.xml"/><Relationship Id="rId16" Type="http://schemas.openxmlformats.org/officeDocument/2006/relationships/image" Target="../media/image16.jpeg"/><Relationship Id="rId20" Type="http://schemas.openxmlformats.org/officeDocument/2006/relationships/image" Target="../media/image20.gif"/><Relationship Id="rId29"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png"/><Relationship Id="rId24" Type="http://schemas.openxmlformats.org/officeDocument/2006/relationships/image" Target="../media/image24.jpeg"/><Relationship Id="rId5" Type="http://schemas.openxmlformats.org/officeDocument/2006/relationships/image" Target="../media/image5.jpg"/><Relationship Id="rId15" Type="http://schemas.openxmlformats.org/officeDocument/2006/relationships/image" Target="../media/image15.jpeg"/><Relationship Id="rId23" Type="http://schemas.openxmlformats.org/officeDocument/2006/relationships/image" Target="../media/image23.png"/><Relationship Id="rId28" Type="http://schemas.openxmlformats.org/officeDocument/2006/relationships/image" Target="../media/image28.emf"/><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jpg"/><Relationship Id="rId30"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5.jpeg"/><Relationship Id="rId7" Type="http://schemas.openxmlformats.org/officeDocument/2006/relationships/image" Target="../media/image37.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7.png"/><Relationship Id="rId4" Type="http://schemas.openxmlformats.org/officeDocument/2006/relationships/image" Target="../media/image30.png"/><Relationship Id="rId9"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6.jp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5.jpeg"/><Relationship Id="rId4" Type="http://schemas.openxmlformats.org/officeDocument/2006/relationships/image" Target="../media/image1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646093"/>
            <a:ext cx="4419600" cy="954107"/>
          </a:xfrm>
          <a:prstGeom prst="rect">
            <a:avLst/>
          </a:prstGeom>
          <a:noFill/>
        </p:spPr>
        <p:txBody>
          <a:bodyPr wrap="square" rtlCol="0">
            <a:spAutoFit/>
          </a:bodyPr>
          <a:lstStyle/>
          <a:p>
            <a:pPr algn="ctr"/>
            <a:r>
              <a:rPr lang="en-US" sz="2800" i="1" dirty="0" smtClean="0">
                <a:solidFill>
                  <a:schemeClr val="bg1"/>
                </a:solidFill>
                <a:latin typeface="Times New Roman" pitchFamily="18" charset="0"/>
                <a:cs typeface="Times New Roman" pitchFamily="18" charset="0"/>
              </a:rPr>
              <a:t>Delivering Digital</a:t>
            </a:r>
          </a:p>
          <a:p>
            <a:pPr algn="ctr"/>
            <a:r>
              <a:rPr lang="en-US" sz="2800" i="1" dirty="0" smtClean="0">
                <a:solidFill>
                  <a:schemeClr val="bg1"/>
                </a:solidFill>
                <a:latin typeface="Times New Roman" pitchFamily="18" charset="0"/>
                <a:cs typeface="Times New Roman" pitchFamily="18" charset="0"/>
              </a:rPr>
              <a:t>Services</a:t>
            </a:r>
            <a:endParaRPr lang="en-US" sz="2800" i="1" dirty="0">
              <a:solidFill>
                <a:schemeClr val="bg1"/>
              </a:solidFill>
              <a:latin typeface="Times New Roman" pitchFamily="18" charset="0"/>
              <a:cs typeface="Times New Roman" pitchFamily="18" charset="0"/>
            </a:endParaRPr>
          </a:p>
        </p:txBody>
      </p:sp>
      <p:sp>
        <p:nvSpPr>
          <p:cNvPr id="3" name="TextBox 2"/>
          <p:cNvSpPr txBox="1"/>
          <p:nvPr/>
        </p:nvSpPr>
        <p:spPr>
          <a:xfrm>
            <a:off x="533400" y="2209800"/>
            <a:ext cx="3886200" cy="2308324"/>
          </a:xfrm>
          <a:prstGeom prst="rect">
            <a:avLst/>
          </a:prstGeom>
          <a:noFill/>
        </p:spPr>
        <p:txBody>
          <a:bodyPr wrap="square" rtlCol="0">
            <a:spAutoFit/>
          </a:bodyPr>
          <a:lstStyle/>
          <a:p>
            <a:pPr algn="ctr"/>
            <a:r>
              <a:rPr lang="en-US" sz="3600" dirty="0" smtClean="0">
                <a:solidFill>
                  <a:srgbClr val="F5F2B5"/>
                </a:solidFill>
              </a:rPr>
              <a:t>International Collaboration -Towards the 4DT for FF-ICE Step 1</a:t>
            </a:r>
            <a:endParaRPr lang="en-US" sz="3600" dirty="0">
              <a:solidFill>
                <a:srgbClr val="F5F2B5"/>
              </a:solidFill>
            </a:endParaRPr>
          </a:p>
        </p:txBody>
      </p:sp>
      <p:sp>
        <p:nvSpPr>
          <p:cNvPr id="4" name="TextBox 3"/>
          <p:cNvSpPr txBox="1"/>
          <p:nvPr/>
        </p:nvSpPr>
        <p:spPr>
          <a:xfrm>
            <a:off x="76200" y="5486400"/>
            <a:ext cx="4572000" cy="1015663"/>
          </a:xfrm>
          <a:prstGeom prst="rect">
            <a:avLst/>
          </a:prstGeom>
          <a:noFill/>
        </p:spPr>
        <p:txBody>
          <a:bodyPr wrap="square" rtlCol="0">
            <a:spAutoFit/>
          </a:bodyPr>
          <a:lstStyle/>
          <a:p>
            <a:r>
              <a:rPr lang="en-US" sz="2000" i="1" dirty="0" smtClean="0">
                <a:solidFill>
                  <a:schemeClr val="bg1"/>
                </a:solidFill>
                <a:latin typeface="Times New Roman" pitchFamily="18" charset="0"/>
                <a:cs typeface="Times New Roman" pitchFamily="18" charset="0"/>
              </a:rPr>
              <a:t>Presented By: 	Dr. Stéphane Mondoloni</a:t>
            </a:r>
          </a:p>
          <a:p>
            <a:endParaRPr lang="en-US" sz="2000" i="1" dirty="0" smtClean="0">
              <a:solidFill>
                <a:schemeClr val="bg1"/>
              </a:solidFill>
              <a:latin typeface="Times New Roman" pitchFamily="18" charset="0"/>
              <a:cs typeface="Times New Roman" pitchFamily="18" charset="0"/>
            </a:endParaRPr>
          </a:p>
          <a:p>
            <a:r>
              <a:rPr lang="en-US" sz="2000" i="1" dirty="0" smtClean="0">
                <a:solidFill>
                  <a:schemeClr val="bg1"/>
                </a:solidFill>
                <a:latin typeface="Times New Roman" pitchFamily="18" charset="0"/>
                <a:cs typeface="Times New Roman" pitchFamily="18" charset="0"/>
              </a:rPr>
              <a:t>Date:		August 27, 2014</a:t>
            </a:r>
            <a:endParaRPr lang="en-US" sz="2000"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599" y="228600"/>
            <a:ext cx="5931243" cy="707886"/>
          </a:xfrm>
          <a:prstGeom prst="rect">
            <a:avLst/>
          </a:prstGeom>
        </p:spPr>
        <p:txBody>
          <a:bodyPr wrap="square">
            <a:spAutoFit/>
          </a:bodyPr>
          <a:lstStyle/>
          <a:p>
            <a:r>
              <a:rPr lang="en-US" sz="4000" dirty="0" smtClean="0">
                <a:solidFill>
                  <a:schemeClr val="tx2">
                    <a:lumMod val="75000"/>
                  </a:schemeClr>
                </a:solidFill>
              </a:rPr>
              <a:t>Next Steps</a:t>
            </a:r>
            <a:endParaRPr lang="en-US" sz="4000" dirty="0">
              <a:solidFill>
                <a:schemeClr val="tx2">
                  <a:lumMod val="75000"/>
                </a:schemeClr>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79804" y="191530"/>
            <a:ext cx="2307679" cy="148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600200"/>
            <a:ext cx="2054538" cy="1027269"/>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9694" y="2438400"/>
            <a:ext cx="1888033" cy="687438"/>
          </a:xfrm>
          <a:prstGeom prst="rect">
            <a:avLst/>
          </a:prstGeom>
        </p:spPr>
      </p:pic>
      <p:sp>
        <p:nvSpPr>
          <p:cNvPr id="33" name="U-Turn Arrow 32"/>
          <p:cNvSpPr/>
          <p:nvPr/>
        </p:nvSpPr>
        <p:spPr>
          <a:xfrm rot="5400000" flipH="1">
            <a:off x="3304502" y="2017754"/>
            <a:ext cx="828703" cy="841290"/>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4822209" y="1981200"/>
            <a:ext cx="4321791" cy="400110"/>
          </a:xfrm>
          <a:prstGeom prst="rect">
            <a:avLst/>
          </a:prstGeom>
          <a:noFill/>
        </p:spPr>
        <p:txBody>
          <a:bodyPr wrap="square" rtlCol="0">
            <a:spAutoFit/>
          </a:bodyPr>
          <a:lstStyle/>
          <a:p>
            <a:r>
              <a:rPr lang="en-US" sz="2000" i="1" dirty="0" smtClean="0">
                <a:solidFill>
                  <a:schemeClr val="tx2"/>
                </a:solidFill>
              </a:rPr>
              <a:t>Draft 4DT scenarios have been shared</a:t>
            </a:r>
            <a:endParaRPr lang="en-US" sz="2000" i="1" dirty="0">
              <a:solidFill>
                <a:schemeClr val="tx2"/>
              </a:solidFill>
            </a:endParaRPr>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9128" y="3276600"/>
            <a:ext cx="1609725" cy="933450"/>
          </a:xfrm>
          <a:prstGeom prst="rect">
            <a:avLst/>
          </a:prstGeom>
        </p:spPr>
      </p:pic>
      <p:sp>
        <p:nvSpPr>
          <p:cNvPr id="36" name="U-Turn Arrow 35"/>
          <p:cNvSpPr/>
          <p:nvPr/>
        </p:nvSpPr>
        <p:spPr>
          <a:xfrm rot="5400000" flipH="1">
            <a:off x="3294806" y="2539241"/>
            <a:ext cx="1871678" cy="841290"/>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U-Turn Arrow 37"/>
          <p:cNvSpPr/>
          <p:nvPr/>
        </p:nvSpPr>
        <p:spPr>
          <a:xfrm rot="5400000" flipV="1">
            <a:off x="-59313" y="2714391"/>
            <a:ext cx="1521378" cy="841290"/>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U-Turn Arrow 36"/>
          <p:cNvSpPr/>
          <p:nvPr/>
        </p:nvSpPr>
        <p:spPr>
          <a:xfrm rot="5400000" flipV="1">
            <a:off x="697631" y="2249762"/>
            <a:ext cx="592120" cy="841290"/>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p:cNvSpPr txBox="1"/>
          <p:nvPr/>
        </p:nvSpPr>
        <p:spPr>
          <a:xfrm>
            <a:off x="4800600" y="2819400"/>
            <a:ext cx="4343400" cy="1631216"/>
          </a:xfrm>
          <a:prstGeom prst="rect">
            <a:avLst/>
          </a:prstGeom>
          <a:noFill/>
        </p:spPr>
        <p:txBody>
          <a:bodyPr wrap="square" rtlCol="0">
            <a:spAutoFit/>
          </a:bodyPr>
          <a:lstStyle/>
          <a:p>
            <a:r>
              <a:rPr lang="en-US" sz="2000" i="1" dirty="0" smtClean="0">
                <a:solidFill>
                  <a:schemeClr val="tx2"/>
                </a:solidFill>
              </a:rPr>
              <a:t>Compatible 4DT scenarios  under development:</a:t>
            </a:r>
          </a:p>
          <a:p>
            <a:pPr marL="342900" indent="-342900">
              <a:buFont typeface="Arial" panose="020B0604020202020204" pitchFamily="34" charset="0"/>
              <a:buChar char="•"/>
            </a:pPr>
            <a:r>
              <a:rPr lang="en-US" sz="2000" i="1" dirty="0" smtClean="0">
                <a:solidFill>
                  <a:schemeClr val="tx2"/>
                </a:solidFill>
              </a:rPr>
              <a:t>Considering agreed scope</a:t>
            </a:r>
          </a:p>
          <a:p>
            <a:pPr marL="342900" indent="-342900">
              <a:buFont typeface="Arial" panose="020B0604020202020204" pitchFamily="34" charset="0"/>
              <a:buChar char="•"/>
            </a:pPr>
            <a:r>
              <a:rPr lang="en-US" sz="2000" i="1" dirty="0" smtClean="0">
                <a:solidFill>
                  <a:schemeClr val="tx2"/>
                </a:solidFill>
              </a:rPr>
              <a:t>Define proposed FIXM core 4DT items</a:t>
            </a:r>
            <a:endParaRPr lang="en-US" sz="2000" i="1" dirty="0">
              <a:solidFill>
                <a:schemeClr val="tx2"/>
              </a:solidFill>
            </a:endParaRPr>
          </a:p>
        </p:txBody>
      </p:sp>
      <p:sp>
        <p:nvSpPr>
          <p:cNvPr id="39" name="Down Arrow 38"/>
          <p:cNvSpPr/>
          <p:nvPr/>
        </p:nvSpPr>
        <p:spPr>
          <a:xfrm>
            <a:off x="6571857" y="2362200"/>
            <a:ext cx="411247" cy="494481"/>
          </a:xfrm>
          <a:prstGeom prst="downArrow">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0" y="4267200"/>
            <a:ext cx="2238282" cy="16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U-Turn Arrow 44"/>
          <p:cNvSpPr/>
          <p:nvPr/>
        </p:nvSpPr>
        <p:spPr>
          <a:xfrm rot="5400000" flipV="1">
            <a:off x="-964877" y="3536117"/>
            <a:ext cx="3059281" cy="841290"/>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U-Turn Arrow 45"/>
          <p:cNvSpPr/>
          <p:nvPr/>
        </p:nvSpPr>
        <p:spPr>
          <a:xfrm rot="5400000" flipH="1">
            <a:off x="2728067" y="3258377"/>
            <a:ext cx="3309956" cy="841290"/>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p:cNvSpPr txBox="1"/>
          <p:nvPr/>
        </p:nvSpPr>
        <p:spPr>
          <a:xfrm>
            <a:off x="4811404" y="4869807"/>
            <a:ext cx="4321791" cy="1015663"/>
          </a:xfrm>
          <a:prstGeom prst="rect">
            <a:avLst/>
          </a:prstGeom>
          <a:noFill/>
        </p:spPr>
        <p:txBody>
          <a:bodyPr wrap="square" rtlCol="0">
            <a:spAutoFit/>
          </a:bodyPr>
          <a:lstStyle/>
          <a:p>
            <a:r>
              <a:rPr lang="en-US" sz="2000" i="1" dirty="0" smtClean="0">
                <a:solidFill>
                  <a:schemeClr val="tx2"/>
                </a:solidFill>
              </a:rPr>
              <a:t>Scenario coordination &amp; revision:</a:t>
            </a:r>
          </a:p>
          <a:p>
            <a:pPr marL="342900" indent="-342900">
              <a:buFont typeface="Arial" panose="020B0604020202020204" pitchFamily="34" charset="0"/>
              <a:buChar char="•"/>
            </a:pPr>
            <a:r>
              <a:rPr lang="en-US" sz="2000" i="1" dirty="0" smtClean="0">
                <a:solidFill>
                  <a:schemeClr val="tx2"/>
                </a:solidFill>
              </a:rPr>
              <a:t>4DT items  w/ FIXM partners</a:t>
            </a:r>
          </a:p>
          <a:p>
            <a:pPr marL="342900" indent="-342900">
              <a:buFont typeface="Arial" panose="020B0604020202020204" pitchFamily="34" charset="0"/>
              <a:buChar char="•"/>
            </a:pPr>
            <a:r>
              <a:rPr lang="en-US" sz="2000" i="1" dirty="0" smtClean="0">
                <a:solidFill>
                  <a:schemeClr val="tx2"/>
                </a:solidFill>
              </a:rPr>
              <a:t>Provisions with ICAO partners</a:t>
            </a:r>
            <a:endParaRPr lang="en-US" sz="2000" i="1" dirty="0">
              <a:solidFill>
                <a:schemeClr val="tx2"/>
              </a:solidFill>
            </a:endParaRPr>
          </a:p>
        </p:txBody>
      </p:sp>
      <p:sp>
        <p:nvSpPr>
          <p:cNvPr id="48" name="Down Arrow 47"/>
          <p:cNvSpPr/>
          <p:nvPr/>
        </p:nvSpPr>
        <p:spPr>
          <a:xfrm>
            <a:off x="6561052" y="4375326"/>
            <a:ext cx="411247" cy="494481"/>
          </a:xfrm>
          <a:prstGeom prst="downArrow">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15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500"/>
                                        <p:tgtEl>
                                          <p:spTgt spid="46"/>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up)">
                                      <p:cBhvr>
                                        <p:cTn id="18" dur="500"/>
                                        <p:tgtEl>
                                          <p:spTgt spid="48"/>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4572000" cy="707886"/>
          </a:xfrm>
          <a:prstGeom prst="rect">
            <a:avLst/>
          </a:prstGeom>
        </p:spPr>
        <p:txBody>
          <a:bodyPr>
            <a:spAutoFit/>
          </a:bodyPr>
          <a:lstStyle/>
          <a:p>
            <a:r>
              <a:rPr lang="en-US" sz="4000" dirty="0" smtClean="0">
                <a:solidFill>
                  <a:schemeClr val="tx2">
                    <a:lumMod val="75000"/>
                  </a:schemeClr>
                </a:solidFill>
              </a:rPr>
              <a:t>Questions</a:t>
            </a:r>
            <a:endParaRPr lang="en-US" sz="4000" dirty="0">
              <a:solidFill>
                <a:schemeClr val="tx2">
                  <a:lumMod val="75000"/>
                </a:schemeClr>
              </a:solidFill>
            </a:endParaRPr>
          </a:p>
        </p:txBody>
      </p:sp>
      <p:sp>
        <p:nvSpPr>
          <p:cNvPr id="6" name="TextBox 5"/>
          <p:cNvSpPr txBox="1"/>
          <p:nvPr/>
        </p:nvSpPr>
        <p:spPr>
          <a:xfrm>
            <a:off x="4336279" y="6248400"/>
            <a:ext cx="304800" cy="477054"/>
          </a:xfrm>
          <a:prstGeom prst="rect">
            <a:avLst/>
          </a:prstGeom>
          <a:noFill/>
        </p:spPr>
        <p:txBody>
          <a:bodyPr wrap="square" rtlCol="0" anchor="ctr">
            <a:spAutoFit/>
          </a:bodyPr>
          <a:lstStyle/>
          <a:p>
            <a:pPr algn="just"/>
            <a:r>
              <a:rPr lang="en-US" sz="2500" dirty="0" smtClean="0"/>
              <a:t>2</a:t>
            </a:r>
            <a:endParaRPr lang="en-US" sz="2500" dirty="0"/>
          </a:p>
        </p:txBody>
      </p:sp>
      <p:pic>
        <p:nvPicPr>
          <p:cNvPr id="3075" name="Picture 3" descr="C:\Users\smondoloni\AppData\Local\Microsoft\Windows\Temporary Internet Files\Content.IE5\0KUV07MY\MP9003155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176" y="1676400"/>
            <a:ext cx="4713006" cy="33619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5400000">
            <a:off x="3104115" y="2202547"/>
            <a:ext cx="3414637" cy="3109731"/>
          </a:xfrm>
          <a:prstGeom prst="rect">
            <a:avLst/>
          </a:prstGeom>
          <a:noFill/>
        </p:spPr>
        <p:txBody>
          <a:bodyPr wrap="none" rtlCol="0">
            <a:prstTxWarp prst="textArchUp">
              <a:avLst>
                <a:gd name="adj" fmla="val 11471888"/>
              </a:avLst>
            </a:prstTxWarp>
            <a:spAutoFit/>
          </a:bodyPr>
          <a:lstStyle/>
          <a:p>
            <a:r>
              <a:rPr lang="en-US" sz="2000" b="1" dirty="0" smtClean="0">
                <a:solidFill>
                  <a:schemeClr val="tx2">
                    <a:lumMod val="75000"/>
                  </a:schemeClr>
                </a:solidFill>
              </a:rPr>
              <a:t>ATMRPP (Air Traffic Management &amp; Performance Panel)</a:t>
            </a:r>
            <a:endParaRPr lang="en-US" sz="2000" b="1" dirty="0">
              <a:solidFill>
                <a:schemeClr val="tx2">
                  <a:lumMod val="75000"/>
                </a:schemeClr>
              </a:solidFill>
            </a:endParaRPr>
          </a:p>
        </p:txBody>
      </p:sp>
      <p:sp>
        <p:nvSpPr>
          <p:cNvPr id="2" name="TextBox 1"/>
          <p:cNvSpPr txBox="1"/>
          <p:nvPr/>
        </p:nvSpPr>
        <p:spPr>
          <a:xfrm>
            <a:off x="4336279" y="6248400"/>
            <a:ext cx="304800" cy="477054"/>
          </a:xfrm>
          <a:prstGeom prst="rect">
            <a:avLst/>
          </a:prstGeom>
          <a:noFill/>
        </p:spPr>
        <p:txBody>
          <a:bodyPr wrap="square" rtlCol="0" anchor="ctr">
            <a:spAutoFit/>
          </a:bodyPr>
          <a:lstStyle/>
          <a:p>
            <a:pPr algn="just"/>
            <a:r>
              <a:rPr lang="en-US" sz="2500" dirty="0" smtClean="0"/>
              <a:t>1</a:t>
            </a:r>
            <a:endParaRPr lang="en-US" sz="2500" dirty="0"/>
          </a:p>
        </p:txBody>
      </p:sp>
      <p:sp>
        <p:nvSpPr>
          <p:cNvPr id="3" name="Rectangle 2"/>
          <p:cNvSpPr/>
          <p:nvPr/>
        </p:nvSpPr>
        <p:spPr>
          <a:xfrm>
            <a:off x="228600" y="228600"/>
            <a:ext cx="4572000" cy="707886"/>
          </a:xfrm>
          <a:prstGeom prst="rect">
            <a:avLst/>
          </a:prstGeom>
        </p:spPr>
        <p:txBody>
          <a:bodyPr>
            <a:spAutoFit/>
          </a:bodyPr>
          <a:lstStyle/>
          <a:p>
            <a:r>
              <a:rPr lang="en-US" sz="4000" dirty="0" smtClean="0">
                <a:solidFill>
                  <a:schemeClr val="tx2">
                    <a:lumMod val="75000"/>
                  </a:schemeClr>
                </a:solidFill>
              </a:rPr>
              <a:t>Global Applicability </a:t>
            </a:r>
            <a:endParaRPr lang="en-US" sz="4000" dirty="0">
              <a:solidFill>
                <a:schemeClr val="tx2">
                  <a:lumMod val="75000"/>
                </a:schemeClr>
              </a:solidFill>
            </a:endParaRPr>
          </a:p>
        </p:txBody>
      </p:sp>
      <p:sp>
        <p:nvSpPr>
          <p:cNvPr id="4" name="AutoShape 4" descr="data:image/jpeg;base64,/9j/4AAQSkZJRgABAQAAAQABAAD/2wCEAAkGBxQTEBQSExIWFRQVGBoYGBcVEhYXGRQXGBQWGRkYGBQYHCgiGRolHhcVITEjJiotLi4uGB8zOD8sNygtLisBCgoKDg0OGxAQGzQkICQsLCwsLCwsLCwsLCwsLCwsLCwsLCwsLCwsLCwsLCwsLCwsLCwsLCwsLCwsLCwsLCwsLP/AABEIAJ0BQAMBEQACEQEDEQH/xAAbAAEAAwEBAQEAAAAAAAAAAAAABAUGBwMCAf/EAEoQAAEDAgMDCAUGCwcFAQAAAAEAAgMEEQUSIQYxUQcTIkFhcYGRMlKSobEzNHJzssEUNUJDYoKis8LR8BYjJESTw+EXU1RjgxX/xAAaAQEAAwEBAQAAAAAAAAAAAAAAAQIDBAUG/8QAMREBAAIBAQYEBQQCAwEAAAAAAAECAxEEBRIhMVETMkFxIkJhobEzgZHRwfAV4fFS/9oADAMBAAIRAxEAPwDuKAgICAgICAgICAgICAgICAgICAgICAgICAgICAgICAgICAgICAgICAgICAgICAgICAgICAgICAgICAgICAgICAgICAgICAgICAgICAgICAgICAgICAgICAgICAgICAgICAgICAgICAgICAgICDzlma3Vzg3vIHxUxWZ6Qra9a9ZV8u0VK3fUReDw77N1tGy5p+Wf4c87ds0fPH8okm2VGPz1+5jz9y1jYM8/L94YTvXZY+b7S+P7bUf/AHT/AKb/AOSn/j8/b7wj/ltk/wDr7T/T7i2xoz+et3sePuUTsGePl/C1d67LadOL7SsaTF4JNI5o3HgHi/s71hfBkp5qy6ce1YcnktE/unLJuICAgICAgICAgICAgICAgICAgICAgICAgICAgICCPWV0cQvJI1g/ScAr0x2vOlY1Z5MtMca3mI92drtvKZnoZpT2Nyjzdb4Ltx7ty283J5mXfWz08utvt+VBWcoEzvk42MHbd5+4e5dlN2Y480zP2edl35lnyViPupKvaOqk9Kd/c05B+zZdVNkw16Vj8uDJvDacnW8/ty/CskkLjdxJPab/ABXRERHRyWta3OZfKKiAgICC6wjaeogIs8vZ6jyXC3Yd7fBcubY8WXrGk94d+zbyz4Z5TrHaf95OlbP47HVR5maOHpMO9v8AMdq8PaNmthtpPT0l9Vse2Y9pprXr6x2Wq53WICAgICAgICAgICAgICAgICAgICAgICAg+JZWtBc5waBvJIAHeSpiJmdIVtaKxradIZnFduaeO4jvM79HRvtn7gV34t3Zb87cvy8vaN8YMfKnxT9On8sjiW2lTLcNcIm8IxY+0dfKy9HHu/DTrGvu8XPvfaMnKJ4Y+n9s/LIXEucS4neSbk+JXbEREaQ821ptOszrL5RUQEBAQEBAQEBBOwXE3U87ZW9Rs4es07x/XXZZZ8MZaTWXTsm0W2fLF4/f2dnp5g9jXtN2uAcDxBFwvl7VmszE+j7ml4vWLR0l6KFhAQEBAQEBAQEBAQEBAQEBAQEBAQEBB4VQkItGWg+s8Egfqi1/MK1OHX4lL8emlNP3/r/tRVOyfPG9RUyyngLMaO5gBsuyu2+HGmOsR95effdvizrmvNvtH8PSLYyjb+aLvpSP+ANlWdvzz6/aE13TssfL95SW7M0g/wAuzxF/is52vPPzS2jYNmj5IH7MUh/y7PAEfAqY2zPHzSTu/Zp+SESbYmkdujc36MjvgSQtK7wzx66/tDC26Nln5dP3lV1fJ4w/JzOb2PaHDzFl0U3paPNVyZNxUnyWmPfn/TP4hsVVR6taJRxYdfZNj5XXZj3hhv1nT3edm3PtGPyxxR9P6Z+WJzSWuaWkbw4EEeBXZExMaw8y1bVnS0aS+FKqdgmHGonZCDbMdTb0QBcn3LLPljFjm8+jo2XZ5z5Yxx6otTA5j3McLOaS0jtBstK2i1YtHqyyUmlprbrDzUqCAgIOpcntZnow0743Fvh6Q+JHgvA3jj4c2vfm+v3Pl49n0n5Z0adcD1RAQEBAQEBAQEBAQEBAQEBAQEBAQEBAQEBAQEBAQEETEMMinbllja8do1Hc7eFpjy3xzrSdGObZ8eaNL11ZuHY9sM2ZgE0L+i+OQAuaDuc13XbwNr713Tt05KaTytHSY/y8yu664cmtY4qz1iesfWPZc4Zs7BBKZYmFriMtsxIAvfS+7cFy5dqyZa8NpduDYcOG83xxpMvDEcApc8lVMy+mZ1ycoyt35R3K+Pac3DGKkqZti2bitnyR9Z7cvo5bilWJZXPDQxpPRa0ABrR6IsOxe/ipwUiszq+R2jL4uSbRGkekdo9EVaMBAQbrkvm6U7Oxjh4FwPxC8neteVZ930O4b8719pb9eO+jEBAQEBAQEBAQEBAQEBAQEBAQEBAQEBAQEBAQEBAQEBAQQcYxKOnjzy3yE5dGl1yQdLeBWuHFfLbhp1YbTtGPBTiydOjlm0U1K9+ama9l97S0Bne3W7e7d3L6DZq5qxpkmJ/L5Hbb7Ne3FhiY/CnXS4BAQbHkx+cS/V/xtXmb0/Tr7vd3F+rb2/y6QvEfTiAgICAgICAgICAgICAgICAgICAgICAgICAgICAgICAgIIWMYYyohdE/cdQRva4biFrhzWxXi1WG07PTPjmlnIMYwx9PKYpBqNQepzepwX0mHNXLTiq+K2nZr7Pkmlv/AFCWrnEBBsuTEf4iX6v+MLzN6fp193u7i/Vt7f5dHXiPpxAQEBAQEFBttPKykLoS4PzN9AEm19dyvjiJtzZ5JmK8kTYCqnkjlM5eSHDLzgINsvVcK2WIieSMUzMc2qWTUQEBAQEBAQEBAQEBAQQMfke2lmdGSHiNxbl35sptbtVq9Y1Vv5Z0ZPYSuqpKh4ndKW82SM7SBmzN4jfa61yxWI5McU2mebdrB0CAgICAgICAgIKXarAxVQkCwkbqx3b6p7D/ACK6tk2mcN9fSerh2/Y42nFp80dJ/wB7uRSMLSWkEEGxB3gjeCvpImJjWHxVqzWdJfKIEG65Lo+lO7sYPMuJ+AXk71nlWPd9DuGvO8+3+W/XjvoxAQEEavro4YzJK4NaOs/ADrPYpiJmdIRMxEayys3KJADZsUrhx6Iv3C618GWM54TcL24ppXBhzROOg5wCxP0gT77KtsVoWrmrK3xrFWU0JmeHOaCBZgBOpt1kBVrXinRe1uGNUTCtpI54JZ2MeGxXzBwbc2bm0s4jd2qbUmJ0RXJFomUGi26ppM5IfGGNzXeG66gWaGuJJ1VpxWhWM1ZRDyiwZrczLl49C/lmU+DKvjx2aGmx2B9P+ECQCIby7TKeBHHUaLOaTE6NYvExqz9RyhwA2bHI4cbNaD3Am60jDLOc8JOH7d00hDXZ4iet4GX2mk28bKJxWhMZqy1AcLXvpxWTVl8T26ponFrc0pGhLAMvtE6+F1rGK0srZqw/MN27ppHBrg6InQF4GX2gdPFJxWgjNWWpLtLrJqy9Bt5TSEgiSMBpcXSBgFhbTouJJ13WWs4rQyjNWUaXlEgDrCKVw49EX7gSp8GUePCVUbc07Y2SBsj2uJHRa27HCxyuDnDWxvpdRGK2uiZzV01XeD4myphbNHcNdfR1rgg2INiVnavDOkr1tFo1h9YriDaeF0z75W9Qtc3IAAuRrcpWNZ0hNrcMayqsL2tinbK9kcobC3M4uDNd+gs466FXtjmNFK5Itq+sA2piq3uZGyRpa3Mc4aBa4H5LjrqotjmvUpki3KEvGcdhpgDK+xO5oF3O7hw7ToorSbdFrXivVnhyiw3+Rltx6F/LN9608Ge7Lx47NJg+Mw1Lc0T723tOjm94WdqzXq1raLdETHNqIKU5Xkuf6jACR33IA8SprjmyLZIqqIOUSAmzopGjjZrrd4BurzhlSM8NZR1bJWCSNwcx24j+t6ymNOUtYmJjWEPGsdhpgDK6xO5oF3O7hw7SprSbdEWvFerOf9Rob/Iy2/Uv5X+9aeDPdl48dl3g21FPUnKxxa/1HjK493UfAqlsdqtK5K26LpUXEHOuUbB8kjalo0k6L+x4Gh8QPd2r2925+Kvhz6dPZ8zvrZeG0Zq+vX3Ytem8EQdJ5M4bU0j/AFpLey0fzK8PedtckR9H1W466YJt3n/DYLzXtCAgIK3H8FjqoubfoRq1w3sdbf2jsVq2ms6q3rFo0lAoNjaWNga6ISOtq59zc8QL2HgrTltKsYqwyG3uARU7o3wjK2S4LbkgEW1F9dbnTsWuK826sctIr0WGJVJkwONzjcgtbc9eWTKPcAqxGmRa064nzsT+Lq3uf+5U5PPBi8ks5spg4qqgRuJDAC51t9hYWHeSFpe3DGrLHXinR0Gr2IpHtAawxkW6TXuJIvqDmJBvx3rnjLZ0ThqzvKOwRNpoIxliaHENG64sB3nU+ZWmHnrMs83LSIW2yeA0b6WN5YyV7h0y45iHdbct+jbcq3vaJ0Xx0rNU47F0nOtkEdspuWBxLHHqu038hoq+LbTRbwq66vDlDxExUuRpsZTlv+ja7vPQeKnFXWyM1tKqrYfZaKSETzNzlxORpvlABtcjrJIO9WyZJidIUxY4mNZNuNloo4TPAzIWkZmi+UtJtcDqIuNyY8kzOkmXHERrCw5PMRMlI6NxuYjlH0CLtHhqPAKuWultVsNta6MBs3hn4TURw3sDq49YaBc27erxXRe3DGrnpXinR0mp2IpHR5WsLD1PD3F3ebkg+IXNGW2rpnDXR57T4Az/APOdFE23M/3jeJLb5rnrJGZTS88Wsl6RwaQqOS+v+VgJ4SN+y7+FWzR6qYLdYevKfX2ZFADq453dw0b7yfZTDHqnPb0SMAw7msJlcR0pY3yHuLDl91j4qLW1umldMaj5NJA2eZx3CIk9wc0q+bpDPD1lXUED8RrjmcRnJc4+pGNwHuAVpmKVViJvZvXbFUZZl5og+tnfmvxve3huWHi2dHhVeNDg8eHU00wOeQNcc5Frj8loHUL27ypm03mIRFYxxMslsbgorJ5Hzkua3pO1IL3OJtcjcNCdFrktwxpDHHTjnWWxxbY2mkiIjjEbwOi5txr1Zh1jvWNctonm2tirMcmX5NsRcyodAfRkBNuD2/8AFx4Ba5q8tWWG3PRX4+4S4m8TOys50MJ3ZWAgeAtr4q1eVOSt+d+boMezFEWZRBGRxuSfbvf3rn47d3T4dOz9wfZiCmkdJG05juzG+QdYbfjxOqWvNo0krjis6wulRcQQsaoBPBJEfymm3Y7e0+BstcOWceSL9mG04YzYrY59Y+/o4rIwtJaRYgkEcCNCvqYmJjWHwdqzWZifR8oh13YunyUMI9YF/tEke4hfN7bfiz2/h9ruzHwbLSO/P+V4uV3iAgIMjt5tE+nDIojZ7wSXWvlbu07Sb+S1xU4ucsct5ryhR4fszW1EbZnVJbnAcM8shJB1B03LSb1idNGcY72jXVWbT4FNTNYZZuczEgDM82sBc9JWpeLdIVvSa9ZW8/4hZ9P/AHiqR+ovP6T02J/F1b3P/cpk88JxeSUPkx+dP+qP22Kc3lVweZ05czqVO0WBMq4wx5LXNN2uG9pO/TrB4dgVqXmsqXpFoYqXk+qGnoSxntu5p8rH4rfxqsPBt6K6pNbh8jc0jhfUdMvjfbfdp/4OqtHDeFZ46Ss9u6zn6ajnAsHh9xwdZtx5hypijSZhfLOtYl4YJsvUTwMljqQ1jr2bnkGWxIIsNOpTbJWJ0mEVx2mNYlNfsLVEWNU0g9RdIQfAqPFr2T4Nu682R2dfSCbO9rs4bbLfTLm3371TJeLaNMdJrqxvJz8+Z9B32Vrl8rHD5nWVyut+EXFig5PB/gcUsdGNkt/837r9wcD3hdU/HRyR8F37ixNbihYNWl4jHYxmjj7nHxSvw0LfHfR0fG2AUkwAsBE4AcAGFc9fNDpt5Zc62HYSasDeaZ4HebLoyenu5sXr7PbkzePwtw6zEbe00qM3lTh8zqC5nUott2k0E9uDT4CRpPuBV8fmhnl8sue7L4LLU84Ipuby5bjM4Zr3t6PC3vXRe0V6w56Um3SV7/Ymr/8ALHtyqni17NPCt3Stnti5YKlkzpWODb3AzXN2kdY7VW+WJjRNMU1nVO2n2NbUv51j+bkPpXF2vtuJ6we1RTLw8lr4uKdYZt2wlWz0JGH6Mjm/cFp4tZZeDaOj52ex6opqoQTOc5peGOa92YsJNgWuvpvHYR5pelbRrBS9q20l1BczqEBBybbmi5qtfYaSWkH61837QK+i2DJx4Y+nJ8dvbD4e0zp68/8Af3UUMZc5rRvcQB3k2XXM6RrLzqVm1orHq7jSwhkbGDcxoaO4AAfBfKXtxWm0+r7/AB0ilYrHpGj1VVxAQEGC5TcMe7m6hoJa1pY+w9HW4J7NSL9y3w2jo589Z6o2D7fc3CyOSEuLGhoc1wFwBYXBGhspth1nWEVzaRpMKXafHZKsteY8kbbtaNSLmxN3W1Og06lelIqpe825rqf8Qs+n/vFUj9Ref0npsT+Lq3uf+5TJ54Ti8kofJj86f9UftsU5uiuDzOnLmdTG7cY3UwOZzTC2MWJksHBx9Q+qPeVtjrWerHLe1eiFT8o/R6dP0uLZND4Eae9TOH6qxn7wocbxibEJWMZF6Nwxjekdd5c63YOAFlpWsUhna03ltMS2YLsOZTNIMkQDmnqL9S4X4G7h5LGMnx6t7Y/g0Y/ANpZaEuhfHmbe5Y67XMduJBt7lrekX5saZJpyWOJ8oMj2ZIYubcdMxdmI+iLWv5qsYYjqtbNM9Gx2cqppKUOqGZH27i4W0cW/kk8FleIieTakzNebnvJz8+Z9B32Vvl8rmw+Z1lcrsEHP+U/DtYqgD/1u95b/ABDyW+G3o589fV58mGHXfJUEaNGRvebF3usPFTmn0Rgr6trj3zWf6t/2Ssa9Yb38ssHyYD/Ey/VfxtW+bo58HVBxzDJqCq52O4ZmLo32uADfoO8CR2hTW0XjSUWrNLawtXcoz8lhTtD7elzhLb8ctr+F1XwY7rePPZabIYhNWQSx1DC5hBAlsG5s17tt124hUyRFZ1hfHabRMSyMbqjDKo6dmoOSVnYf6IW3LJDH4scr6XlHOXo09ndslwPJtz7ln4H1aeP9FlsNi1VPnMzc0epbIRl1J9Bot0m9vUq5a1jotitaeqnxHbCrgqn548rNwicLCwJs4PA1J4i4V4x1mvJSctotzSX8o4y6Uxzdsgt55bqPB+qfH+ikwOjlrq3nnN6OcPe61mgNIIaOJ0At4q9pildFKxN7ausLldYgIMJyoU2kMvAuYfEAj4OXrbrvztX93z+/cfw0v7wz2xVHztbHwZ/eH9Xd+1lXbt2Tgwz9eX8vM3Xi8Taa/Tn/AB/264vnH2YgICAg/CEFc/AKUm5por/VN179NVbjt3V4K9nvLhkLmtY6GNzW+i0xtIb3AiwUcU908Mdn0cPi5vmuaj5v1Obbl339G1t+qazrqcMaaaEFBExrmMiY1rvSa1jQHXFjcAWOmiTMyRER0flLhsMZzRwxsJFrsja024XA3JNpnqRWI6QlKEvxzQRYi44FBXSYBSk3NNFf6to+AVuO3dXgr2S6WjjjFo42MHBjQ34BRMzPVMREdHuoSjVeHxS/KRMf9JjXW7iRopiZjoiaxPV5UuDwRnNHBG08RG0HztdTNpnrKIrEdITiqrIdNhUEbs0cETHDS7ImNNu8BTNpnrKsViOkJihYQeVTTMkblkY17fVe0OGnYUiZjoiYier8pqVkbcsbGsbvsxoaL8bBTMzPUiIjo9JGBwLXAEEWIIuCD1EdahKPS4bDESY4Y2EixLI2tJHC4G5TNpnqiKxHSEh7AQQQCDvBFwfBQlXjAKW9/wAGhv8AVN+Flbjt3V4K9li1oAsBYDqHUqrPOop2PGV7Gvbwc0OHkUidETGqEzAKUG4por/VN/krcdu6OCvZYgW0Cqs86imZIMr2NeODmhw8ipiZjoiYieqCNnqW9/waH/Sb8LKeO3dXgr2WMcYaAGgADcALAeAVV30gICDMcokV6In1XtPndv3rv3dOmbTvEvK3zWJ2aZ7TH9K7kyoLMlnI9Ihje4au95Hktt6ZNZike7l3Hg0rbLPryhuF5T3xAQEBAQEBAQEBAQEBAQEBAQEBAQEBAQEBAQEBAQEBAQEBAQEBBQ7csvQSgC56FgN5POsFl17BOmev7/iXn70rrsto9vzCfgWH8xTxxdbRr2uOrj5krLPl8XJN3RsuCMOGuPt+fVPWLoEBAQEBAQEBAQEBAQEBAQEBAQEBAQEBAQEBAQEBAQEBAQEBAQEHxLEHCzhcXB8WuDh7wFMTMTrCtqxaNJ/3R9qFhAQEBAQEBAQEBAQEBAQEBAQEBAQEBAQEBAQEBAQEBAQEBAQEBAQEBAQEBAQEBAQEBAQEBAQEBAQEBAQEBAQEBAQEBAQEBAQEBAQEBAQEBAQEBAQEBAQEBAQEBAQEBAQEBAQEBAQEBAQEBAQEBAQEBAQEBAQEBAQEBAQEH//Z"/>
          <p:cNvSpPr>
            <a:spLocks noChangeAspect="1" noChangeArrowheads="1"/>
          </p:cNvSpPr>
          <p:nvPr/>
        </p:nvSpPr>
        <p:spPr bwMode="auto">
          <a:xfrm>
            <a:off x="106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BQSExIWFRQVGBoYGBcVEhYXGRQXGBQWGRkYGBQYHCgiGRolHhcVITEjJiotLi4uGB8zOD8sNygtLisBCgoKDg0OGxAQGzQkICQsLCwsLCwsLCwsLCwsLCwsLCwsLCwsLCwsLCwsLCwsLCwsLCwsLCwsLCwsLCwsLCwsLP/AABEIAJ0BQAMBEQACEQEDEQH/xAAbAAEAAwEBAQEAAAAAAAAAAAAABAUGBwMCAf/EAEoQAAEDAgMDCAUGCwcFAQAAAAEAAgMEEQUSIQYxUQcTIkFhcYGRMlKSobEzNHJzssEUNUJDYoKis8LR8BYjJESTw+EXU1RjgxX/xAAaAQEAAwEBAQAAAAAAAAAAAAAAAQIDBAUG/8QAMREBAAIBAQYEBQQCAwEAAAAAAAECAxEEBRIhMVETMkFxIkJhobEzgZHRwfAV4fFS/9oADAMBAAIRAxEAPwDuKAgICAgICAgICAgICAgICAgICAgICAgICAgICAgICAgICAgICAgICAgICAgICAgICAgICAgICAgICAgICAgICAgICAgICAgICAgICAgICAgICAgICAgICAgICAgICAgICAgICAgICAgICAgICDzlma3Vzg3vIHxUxWZ6Qra9a9ZV8u0VK3fUReDw77N1tGy5p+Wf4c87ds0fPH8okm2VGPz1+5jz9y1jYM8/L94YTvXZY+b7S+P7bUf/AHT/AKb/AOSn/j8/b7wj/ltk/wDr7T/T7i2xoz+et3sePuUTsGePl/C1d67LadOL7SsaTF4JNI5o3HgHi/s71hfBkp5qy6ce1YcnktE/unLJuICAgICAgICAgICAgICAgICAgICAgICAgICAgICCPWV0cQvJI1g/ScAr0x2vOlY1Z5MtMca3mI92drtvKZnoZpT2Nyjzdb4Ltx7ty283J5mXfWz08utvt+VBWcoEzvk42MHbd5+4e5dlN2Y480zP2edl35lnyViPupKvaOqk9Kd/c05B+zZdVNkw16Vj8uDJvDacnW8/ty/CskkLjdxJPab/ABXRERHRyWta3OZfKKiAgICC6wjaeogIs8vZ6jyXC3Yd7fBcubY8WXrGk94d+zbyz4Z5TrHaf95OlbP47HVR5maOHpMO9v8AMdq8PaNmthtpPT0l9Vse2Y9pprXr6x2Wq53WICAgICAgICAgICAgICAgICAgICAgICAg+JZWtBc5waBvJIAHeSpiJmdIVtaKxradIZnFduaeO4jvM79HRvtn7gV34t3Zb87cvy8vaN8YMfKnxT9On8sjiW2lTLcNcIm8IxY+0dfKy9HHu/DTrGvu8XPvfaMnKJ4Y+n9s/LIXEucS4neSbk+JXbEREaQ821ptOszrL5RUQEBAQEBAQEBBOwXE3U87ZW9Rs4es07x/XXZZZ8MZaTWXTsm0W2fLF4/f2dnp5g9jXtN2uAcDxBFwvl7VmszE+j7ml4vWLR0l6KFhAQEBAQEBAQEBAQEBAQEBAQEBAQEBB4VQkItGWg+s8Egfqi1/MK1OHX4lL8emlNP3/r/tRVOyfPG9RUyyngLMaO5gBsuyu2+HGmOsR95effdvizrmvNvtH8PSLYyjb+aLvpSP+ANlWdvzz6/aE13TssfL95SW7M0g/wAuzxF/is52vPPzS2jYNmj5IH7MUh/y7PAEfAqY2zPHzSTu/Zp+SESbYmkdujc36MjvgSQtK7wzx66/tDC26Nln5dP3lV1fJ4w/JzOb2PaHDzFl0U3paPNVyZNxUnyWmPfn/TP4hsVVR6taJRxYdfZNj5XXZj3hhv1nT3edm3PtGPyxxR9P6Z+WJzSWuaWkbw4EEeBXZExMaw8y1bVnS0aS+FKqdgmHGonZCDbMdTb0QBcn3LLPljFjm8+jo2XZ5z5Yxx6otTA5j3McLOaS0jtBstK2i1YtHqyyUmlprbrDzUqCAgIOpcntZnow0743Fvh6Q+JHgvA3jj4c2vfm+v3Pl49n0n5Z0adcD1RAQEBAQEBAQEBAQEBAQEBAQEBAQEBAQEBAQEBAQEETEMMinbllja8do1Hc7eFpjy3xzrSdGObZ8eaNL11ZuHY9sM2ZgE0L+i+OQAuaDuc13XbwNr713Tt05KaTytHSY/y8yu664cmtY4qz1iesfWPZc4Zs7BBKZYmFriMtsxIAvfS+7cFy5dqyZa8NpduDYcOG83xxpMvDEcApc8lVMy+mZ1ycoyt35R3K+Pac3DGKkqZti2bitnyR9Z7cvo5bilWJZXPDQxpPRa0ABrR6IsOxe/ipwUiszq+R2jL4uSbRGkekdo9EVaMBAQbrkvm6U7Oxjh4FwPxC8neteVZ930O4b8719pb9eO+jEBAQEBAQEBAQEBAQEBAQEBAQEBAQEBAQEBAQEBAQEBAQQcYxKOnjzy3yE5dGl1yQdLeBWuHFfLbhp1YbTtGPBTiydOjlm0U1K9+ama9l97S0Bne3W7e7d3L6DZq5qxpkmJ/L5Hbb7Ne3FhiY/CnXS4BAQbHkx+cS/V/xtXmb0/Tr7vd3F+rb2/y6QvEfTiAgICAgICAgICAgICAgICAgICAgICAgICAgICAgICAgIIWMYYyohdE/cdQRva4biFrhzWxXi1WG07PTPjmlnIMYwx9PKYpBqNQepzepwX0mHNXLTiq+K2nZr7Pkmlv/AFCWrnEBBsuTEf4iX6v+MLzN6fp193u7i/Vt7f5dHXiPpxAQEBAQEFBttPKykLoS4PzN9AEm19dyvjiJtzZ5JmK8kTYCqnkjlM5eSHDLzgINsvVcK2WIieSMUzMc2qWTUQEBAQEBAQEBAQEBAQQMfke2lmdGSHiNxbl35sptbtVq9Y1Vv5Z0ZPYSuqpKh4ndKW82SM7SBmzN4jfa61yxWI5McU2mebdrB0CAgICAgICAgIKXarAxVQkCwkbqx3b6p7D/ACK6tk2mcN9fSerh2/Y42nFp80dJ/wB7uRSMLSWkEEGxB3gjeCvpImJjWHxVqzWdJfKIEG65Lo+lO7sYPMuJ+AXk71nlWPd9DuGvO8+3+W/XjvoxAQEEavro4YzJK4NaOs/ADrPYpiJmdIRMxEayys3KJADZsUrhx6Iv3C618GWM54TcL24ppXBhzROOg5wCxP0gT77KtsVoWrmrK3xrFWU0JmeHOaCBZgBOpt1kBVrXinRe1uGNUTCtpI54JZ2MeGxXzBwbc2bm0s4jd2qbUmJ0RXJFomUGi26ppM5IfGGNzXeG66gWaGuJJ1VpxWhWM1ZRDyiwZrczLl49C/lmU+DKvjx2aGmx2B9P+ECQCIby7TKeBHHUaLOaTE6NYvExqz9RyhwA2bHI4cbNaD3Am60jDLOc8JOH7d00hDXZ4iet4GX2mk28bKJxWhMZqy1AcLXvpxWTVl8T26ponFrc0pGhLAMvtE6+F1rGK0srZqw/MN27ppHBrg6InQF4GX2gdPFJxWgjNWWpLtLrJqy9Bt5TSEgiSMBpcXSBgFhbTouJJ13WWs4rQyjNWUaXlEgDrCKVw49EX7gSp8GUePCVUbc07Y2SBsj2uJHRa27HCxyuDnDWxvpdRGK2uiZzV01XeD4myphbNHcNdfR1rgg2INiVnavDOkr1tFo1h9YriDaeF0z75W9Qtc3IAAuRrcpWNZ0hNrcMayqsL2tinbK9kcobC3M4uDNd+gs466FXtjmNFK5Itq+sA2piq3uZGyRpa3Mc4aBa4H5LjrqotjmvUpki3KEvGcdhpgDK+xO5oF3O7hw7ToorSbdFrXivVnhyiw3+Rltx6F/LN9608Ge7Lx47NJg+Mw1Lc0T723tOjm94WdqzXq1raLdETHNqIKU5Xkuf6jACR33IA8SprjmyLZIqqIOUSAmzopGjjZrrd4BurzhlSM8NZR1bJWCSNwcx24j+t6ymNOUtYmJjWEPGsdhpgDK6xO5oF3O7hw7SprSbdEWvFerOf9Rob/Iy2/Uv5X+9aeDPdl48dl3g21FPUnKxxa/1HjK493UfAqlsdqtK5K26LpUXEHOuUbB8kjalo0k6L+x4Gh8QPd2r2925+Kvhz6dPZ8zvrZeG0Zq+vX3Ytem8EQdJ5M4bU0j/AFpLey0fzK8PedtckR9H1W466YJt3n/DYLzXtCAgIK3H8FjqoubfoRq1w3sdbf2jsVq2ms6q3rFo0lAoNjaWNga6ISOtq59zc8QL2HgrTltKsYqwyG3uARU7o3wjK2S4LbkgEW1F9dbnTsWuK826sctIr0WGJVJkwONzjcgtbc9eWTKPcAqxGmRa064nzsT+Lq3uf+5U5PPBi8ks5spg4qqgRuJDAC51t9hYWHeSFpe3DGrLHXinR0Gr2IpHtAawxkW6TXuJIvqDmJBvx3rnjLZ0ThqzvKOwRNpoIxliaHENG64sB3nU+ZWmHnrMs83LSIW2yeA0b6WN5YyV7h0y45iHdbct+jbcq3vaJ0Xx0rNU47F0nOtkEdspuWBxLHHqu038hoq+LbTRbwq66vDlDxExUuRpsZTlv+ja7vPQeKnFXWyM1tKqrYfZaKSETzNzlxORpvlABtcjrJIO9WyZJidIUxY4mNZNuNloo4TPAzIWkZmi+UtJtcDqIuNyY8kzOkmXHERrCw5PMRMlI6NxuYjlH0CLtHhqPAKuWultVsNta6MBs3hn4TURw3sDq49YaBc27erxXRe3DGrnpXinR0mp2IpHR5WsLD1PD3F3ebkg+IXNGW2rpnDXR57T4Az/APOdFE23M/3jeJLb5rnrJGZTS88Wsl6RwaQqOS+v+VgJ4SN+y7+FWzR6qYLdYevKfX2ZFADq453dw0b7yfZTDHqnPb0SMAw7msJlcR0pY3yHuLDl91j4qLW1umldMaj5NJA2eZx3CIk9wc0q+bpDPD1lXUED8RrjmcRnJc4+pGNwHuAVpmKVViJvZvXbFUZZl5og+tnfmvxve3huWHi2dHhVeNDg8eHU00wOeQNcc5Frj8loHUL27ypm03mIRFYxxMslsbgorJ5Hzkua3pO1IL3OJtcjcNCdFrktwxpDHHTjnWWxxbY2mkiIjjEbwOi5txr1Zh1jvWNctonm2tirMcmX5NsRcyodAfRkBNuD2/8AFx4Ba5q8tWWG3PRX4+4S4m8TOys50MJ3ZWAgeAtr4q1eVOSt+d+boMezFEWZRBGRxuSfbvf3rn47d3T4dOz9wfZiCmkdJG05juzG+QdYbfjxOqWvNo0krjis6wulRcQQsaoBPBJEfymm3Y7e0+BstcOWceSL9mG04YzYrY59Y+/o4rIwtJaRYgkEcCNCvqYmJjWHwdqzWZifR8oh13YunyUMI9YF/tEke4hfN7bfiz2/h9ruzHwbLSO/P+V4uV3iAgIMjt5tE+nDIojZ7wSXWvlbu07Sb+S1xU4ucsct5ryhR4fszW1EbZnVJbnAcM8shJB1B03LSb1idNGcY72jXVWbT4FNTNYZZuczEgDM82sBc9JWpeLdIVvSa9ZW8/4hZ9P/AHiqR+ovP6T02J/F1b3P/cpk88JxeSUPkx+dP+qP22Kc3lVweZ05czqVO0WBMq4wx5LXNN2uG9pO/TrB4dgVqXmsqXpFoYqXk+qGnoSxntu5p8rH4rfxqsPBt6K6pNbh8jc0jhfUdMvjfbfdp/4OqtHDeFZ46Ss9u6zn6ajnAsHh9xwdZtx5hypijSZhfLOtYl4YJsvUTwMljqQ1jr2bnkGWxIIsNOpTbJWJ0mEVx2mNYlNfsLVEWNU0g9RdIQfAqPFr2T4Nu682R2dfSCbO9rs4bbLfTLm3371TJeLaNMdJrqxvJz8+Z9B32Vrl8rHD5nWVyut+EXFig5PB/gcUsdGNkt/837r9wcD3hdU/HRyR8F37ixNbihYNWl4jHYxmjj7nHxSvw0LfHfR0fG2AUkwAsBE4AcAGFc9fNDpt5Zc62HYSasDeaZ4HebLoyenu5sXr7PbkzePwtw6zEbe00qM3lTh8zqC5nUott2k0E9uDT4CRpPuBV8fmhnl8sue7L4LLU84Ipuby5bjM4Zr3t6PC3vXRe0V6w56Um3SV7/Ymr/8ALHtyqni17NPCt3Stnti5YKlkzpWODb3AzXN2kdY7VW+WJjRNMU1nVO2n2NbUv51j+bkPpXF2vtuJ6we1RTLw8lr4uKdYZt2wlWz0JGH6Mjm/cFp4tZZeDaOj52ex6opqoQTOc5peGOa92YsJNgWuvpvHYR5pelbRrBS9q20l1BczqEBBybbmi5qtfYaSWkH61837QK+i2DJx4Y+nJ8dvbD4e0zp68/8Af3UUMZc5rRvcQB3k2XXM6RrLzqVm1orHq7jSwhkbGDcxoaO4AAfBfKXtxWm0+r7/AB0ilYrHpGj1VVxAQEGC5TcMe7m6hoJa1pY+w9HW4J7NSL9y3w2jo589Z6o2D7fc3CyOSEuLGhoc1wFwBYXBGhspth1nWEVzaRpMKXafHZKsteY8kbbtaNSLmxN3W1Og06lelIqpe825rqf8Qs+n/vFUj9Ref0npsT+Lq3uf+5TJ54Ti8kofJj86f9UftsU5uiuDzOnLmdTG7cY3UwOZzTC2MWJksHBx9Q+qPeVtjrWerHLe1eiFT8o/R6dP0uLZND4Eae9TOH6qxn7wocbxibEJWMZF6Nwxjekdd5c63YOAFlpWsUhna03ltMS2YLsOZTNIMkQDmnqL9S4X4G7h5LGMnx6t7Y/g0Y/ANpZaEuhfHmbe5Y67XMduJBt7lrekX5saZJpyWOJ8oMj2ZIYubcdMxdmI+iLWv5qsYYjqtbNM9Gx2cqppKUOqGZH27i4W0cW/kk8FleIieTakzNebnvJz8+Z9B32Vvl8rmw+Z1lcrsEHP+U/DtYqgD/1u95b/ABDyW+G3o589fV58mGHXfJUEaNGRvebF3usPFTmn0Rgr6trj3zWf6t/2Ssa9Yb38ssHyYD/Ey/VfxtW+bo58HVBxzDJqCq52O4ZmLo32uADfoO8CR2hTW0XjSUWrNLawtXcoz8lhTtD7elzhLb8ctr+F1XwY7rePPZabIYhNWQSx1DC5hBAlsG5s17tt124hUyRFZ1hfHabRMSyMbqjDKo6dmoOSVnYf6IW3LJDH4scr6XlHOXo09ndslwPJtz7ln4H1aeP9FlsNi1VPnMzc0epbIRl1J9Bot0m9vUq5a1jotitaeqnxHbCrgqn548rNwicLCwJs4PA1J4i4V4x1mvJSctotzSX8o4y6Uxzdsgt55bqPB+qfH+ikwOjlrq3nnN6OcPe61mgNIIaOJ0At4q9pildFKxN7ausLldYgIMJyoU2kMvAuYfEAj4OXrbrvztX93z+/cfw0v7wz2xVHztbHwZ/eH9Xd+1lXbt2Tgwz9eX8vM3Xi8Taa/Tn/AB/264vnH2YgICAg/CEFc/AKUm5por/VN179NVbjt3V4K9nvLhkLmtY6GNzW+i0xtIb3AiwUcU908Mdn0cPi5vmuaj5v1Obbl339G1t+qazrqcMaaaEFBExrmMiY1rvSa1jQHXFjcAWOmiTMyRER0flLhsMZzRwxsJFrsja024XA3JNpnqRWI6QlKEvxzQRYi44FBXSYBSk3NNFf6to+AVuO3dXgr2S6WjjjFo42MHBjQ34BRMzPVMREdHuoSjVeHxS/KRMf9JjXW7iRopiZjoiaxPV5UuDwRnNHBG08RG0HztdTNpnrKIrEdITiqrIdNhUEbs0cETHDS7ImNNu8BTNpnrKsViOkJihYQeVTTMkblkY17fVe0OGnYUiZjoiYier8pqVkbcsbGsbvsxoaL8bBTMzPUiIjo9JGBwLXAEEWIIuCD1EdahKPS4bDESY4Y2EixLI2tJHC4G5TNpnqiKxHSEh7AQQQCDvBFwfBQlXjAKW9/wAGhv8AVN+Flbjt3V4K9li1oAsBYDqHUqrPOop2PGV7Gvbwc0OHkUidETGqEzAKUG4por/VN/krcdu6OCvZYgW0Cqs86imZIMr2NeODmhw8ipiZjoiYieqCNnqW9/waH/Sb8LKeO3dXgr2WMcYaAGgADcALAeAVV30gICDMcokV6In1XtPndv3rv3dOmbTvEvK3zWJ2aZ7TH9K7kyoLMlnI9Ihje4au95Hktt6ZNZike7l3Hg0rbLPryhuF5T3xAQEBAQEBAQEBAQEBAQEBAQEBAQEBAQEBAQEBAQEBAQEBAQEBBQ7csvQSgC56FgN5POsFl17BOmev7/iXn70rrsto9vzCfgWH8xTxxdbRr2uOrj5krLPl8XJN3RsuCMOGuPt+fVPWLoEBAQEBAQEBAQEBAQEBAQEBAQEBAQEBAQEBAQEBAQEBAQEBAQEHxLEHCzhcXB8WuDh7wFMTMTrCtqxaNJ/3R9qFhAQEBAQEBAQEBAQEBAQEBAQEBAQEBAQEBAQEBAQEBAQEBAQEBAQEBAQEBAQEBAQEBAQEBAQEBAQEBAQEBAQEBAQEBAQEBAQEBAQEBAQEBAQEBAQEBAQEBAQEBAQEBAQEBAQEBAQEBAQEBAQEBAQEBAQEBAQEBAQEBAQEH//Z"/>
          <p:cNvSpPr>
            <a:spLocks noChangeAspect="1" noChangeArrowheads="1"/>
          </p:cNvSpPr>
          <p:nvPr/>
        </p:nvSpPr>
        <p:spPr bwMode="auto">
          <a:xfrm>
            <a:off x="258763"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670" y="4114659"/>
            <a:ext cx="790777" cy="38906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1127" y="1483166"/>
            <a:ext cx="1371600" cy="37795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5049186"/>
            <a:ext cx="586444" cy="59377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6105" y="1139760"/>
            <a:ext cx="693902" cy="49118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4995" y="1184401"/>
            <a:ext cx="1702509" cy="1393586"/>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9340" y="4521168"/>
            <a:ext cx="570279" cy="633010"/>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22210" y="2050094"/>
            <a:ext cx="713807" cy="107256"/>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19890" y="3473919"/>
            <a:ext cx="549443" cy="516476"/>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19218" y="2809125"/>
            <a:ext cx="950789" cy="415970"/>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81282" y="5245390"/>
            <a:ext cx="519594" cy="536052"/>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87702" y="3679010"/>
            <a:ext cx="1137098" cy="487328"/>
          </a:xfrm>
          <a:prstGeom prst="rect">
            <a:avLst/>
          </a:prstGeom>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00876" y="831107"/>
            <a:ext cx="681532" cy="706588"/>
          </a:xfrm>
          <a:prstGeom prst="rect">
            <a:avLst/>
          </a:prstGeom>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8495" y="4539918"/>
            <a:ext cx="705210" cy="655135"/>
          </a:xfrm>
          <a:prstGeom prst="rect">
            <a:avLst/>
          </a:prstGeom>
        </p:spPr>
      </p:pic>
      <p:pic>
        <p:nvPicPr>
          <p:cNvPr id="23" name="Picture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12596" y="3183434"/>
            <a:ext cx="887309" cy="451983"/>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95565" y="1786707"/>
            <a:ext cx="610864" cy="585007"/>
          </a:xfrm>
          <a:prstGeom prst="rect">
            <a:avLst/>
          </a:prstGeom>
        </p:spPr>
      </p:pic>
      <p:pic>
        <p:nvPicPr>
          <p:cNvPr id="26" name="Picture 2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02080" y="2253039"/>
            <a:ext cx="965520" cy="687933"/>
          </a:xfrm>
          <a:prstGeom prst="rect">
            <a:avLst/>
          </a:prstGeom>
        </p:spPr>
      </p:pic>
      <p:pic>
        <p:nvPicPr>
          <p:cNvPr id="27" name="Picture 2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50678" y="2583774"/>
            <a:ext cx="999620" cy="566451"/>
          </a:xfrm>
          <a:prstGeom prst="rect">
            <a:avLst/>
          </a:prstGeom>
        </p:spPr>
      </p:pic>
      <p:pic>
        <p:nvPicPr>
          <p:cNvPr id="28" name="Picture 2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31662" y="5626661"/>
            <a:ext cx="968942" cy="484471"/>
          </a:xfrm>
          <a:prstGeom prst="rect">
            <a:avLst/>
          </a:prstGeom>
        </p:spPr>
      </p:pic>
      <p:pic>
        <p:nvPicPr>
          <p:cNvPr id="29" name="Picture 2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424995" y="5868896"/>
            <a:ext cx="726607" cy="156169"/>
          </a:xfrm>
          <a:prstGeom prst="rect">
            <a:avLst/>
          </a:prstGeom>
        </p:spPr>
      </p:pic>
      <p:pic>
        <p:nvPicPr>
          <p:cNvPr id="30" name="Picture 2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00997" y="5025880"/>
            <a:ext cx="1113603" cy="537840"/>
          </a:xfrm>
          <a:prstGeom prst="rect">
            <a:avLst/>
          </a:prstGeom>
        </p:spPr>
      </p:pic>
      <p:pic>
        <p:nvPicPr>
          <p:cNvPr id="31" name="Picture 3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63563" y="3325137"/>
            <a:ext cx="597537" cy="597537"/>
          </a:xfrm>
          <a:prstGeom prst="rect">
            <a:avLst/>
          </a:prstGeom>
        </p:spPr>
      </p:pic>
      <p:pic>
        <p:nvPicPr>
          <p:cNvPr id="1024" name="Picture 102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257886" y="1770241"/>
            <a:ext cx="1002029" cy="868947"/>
          </a:xfrm>
          <a:prstGeom prst="rect">
            <a:avLst/>
          </a:prstGeom>
        </p:spPr>
      </p:pic>
      <p:pic>
        <p:nvPicPr>
          <p:cNvPr id="1025" name="Picture 102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608151" y="1212005"/>
            <a:ext cx="822297" cy="760625"/>
          </a:xfrm>
          <a:prstGeom prst="rect">
            <a:avLst/>
          </a:prstGeom>
        </p:spPr>
      </p:pic>
      <p:pic>
        <p:nvPicPr>
          <p:cNvPr id="1027" name="Picture 102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830465" y="4410930"/>
            <a:ext cx="484735" cy="581682"/>
          </a:xfrm>
          <a:prstGeom prst="rect">
            <a:avLst/>
          </a:prstGeom>
        </p:spPr>
      </p:pic>
      <p:pic>
        <p:nvPicPr>
          <p:cNvPr id="1029" name="Picture 1028"/>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691059" y="5392801"/>
            <a:ext cx="423420" cy="537744"/>
          </a:xfrm>
          <a:prstGeom prst="rect">
            <a:avLst/>
          </a:prstGeom>
        </p:spPr>
      </p:pic>
      <p:pic>
        <p:nvPicPr>
          <p:cNvPr id="39" name="Picture 3"/>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76365" y="4114659"/>
            <a:ext cx="824632" cy="40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1030"/>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160938" y="5142643"/>
            <a:ext cx="915739" cy="644175"/>
          </a:xfrm>
          <a:prstGeom prst="rect">
            <a:avLst/>
          </a:prstGeom>
        </p:spPr>
      </p:pic>
      <p:pic>
        <p:nvPicPr>
          <p:cNvPr id="1026" name="Picture 2" descr="C:\Users\smondoloni\AppData\Local\Microsoft\Windows\Temporary Internet Files\Content.IE5\TDV6B8UZ\MC900431620[1].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412648" y="2498690"/>
            <a:ext cx="2368796" cy="236879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0" y="6111132"/>
            <a:ext cx="4324511" cy="461665"/>
          </a:xfrm>
          <a:prstGeom prst="rect">
            <a:avLst/>
          </a:prstGeom>
          <a:noFill/>
        </p:spPr>
        <p:txBody>
          <a:bodyPr wrap="square" rtlCol="0">
            <a:spAutoFit/>
          </a:bodyPr>
          <a:lstStyle/>
          <a:p>
            <a:r>
              <a:rPr lang="en-US" sz="1200" i="1" dirty="0" smtClean="0">
                <a:latin typeface="Arial" panose="020B0604020202020204" pitchFamily="34" charset="0"/>
                <a:cs typeface="Arial" panose="020B0604020202020204" pitchFamily="34" charset="0"/>
              </a:rPr>
              <a:t>*ATMRPP comprises members from a wide variety of organizations (not all organizational logos could be obtained) </a:t>
            </a:r>
            <a:endParaRPr lang="en-US" sz="1200"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1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100"/>
                            </p:stCondLst>
                            <p:childTnLst>
                              <p:par>
                                <p:cTn id="20" presetID="1" presetClass="entr" presetSubtype="0" fill="hold" nodeType="afterEffect">
                                  <p:stCondLst>
                                    <p:cond delay="10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200"/>
                            </p:stCondLst>
                            <p:childTnLst>
                              <p:par>
                                <p:cTn id="23" presetID="1" presetClass="entr" presetSubtype="0" fill="hold" nodeType="afterEffect">
                                  <p:stCondLst>
                                    <p:cond delay="10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300"/>
                            </p:stCondLst>
                            <p:childTnLst>
                              <p:par>
                                <p:cTn id="26" presetID="1" presetClass="entr" presetSubtype="0" fill="hold" nodeType="afterEffect">
                                  <p:stCondLst>
                                    <p:cond delay="10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400"/>
                            </p:stCondLst>
                            <p:childTnLst>
                              <p:par>
                                <p:cTn id="29" presetID="1" presetClass="entr" presetSubtype="0" fill="hold" nodeType="afterEffect">
                                  <p:stCondLst>
                                    <p:cond delay="10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100"/>
                                  </p:stCondLst>
                                  <p:childTnLst>
                                    <p:set>
                                      <p:cBhvr>
                                        <p:cTn id="33" dur="1" fill="hold">
                                          <p:stCondLst>
                                            <p:cond delay="0"/>
                                          </p:stCondLst>
                                        </p:cTn>
                                        <p:tgtEl>
                                          <p:spTgt spid="1024"/>
                                        </p:tgtEl>
                                        <p:attrNameLst>
                                          <p:attrName>style.visibility</p:attrName>
                                        </p:attrNameLst>
                                      </p:cBhvr>
                                      <p:to>
                                        <p:strVal val="visible"/>
                                      </p:to>
                                    </p:set>
                                  </p:childTnLst>
                                </p:cTn>
                              </p:par>
                            </p:childTnLst>
                          </p:cTn>
                        </p:par>
                        <p:par>
                          <p:cTn id="34" fill="hold">
                            <p:stCondLst>
                              <p:cond delay="600"/>
                            </p:stCondLst>
                            <p:childTnLst>
                              <p:par>
                                <p:cTn id="35" presetID="1" presetClass="entr" presetSubtype="0" fill="hold" nodeType="afterEffect">
                                  <p:stCondLst>
                                    <p:cond delay="10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700"/>
                            </p:stCondLst>
                            <p:childTnLst>
                              <p:par>
                                <p:cTn id="38" presetID="1" presetClass="entr" presetSubtype="0" fill="hold" nodeType="afterEffect">
                                  <p:stCondLst>
                                    <p:cond delay="100"/>
                                  </p:stCondLst>
                                  <p:childTnLst>
                                    <p:set>
                                      <p:cBhvr>
                                        <p:cTn id="39" dur="1" fill="hold">
                                          <p:stCondLst>
                                            <p:cond delay="0"/>
                                          </p:stCondLst>
                                        </p:cTn>
                                        <p:tgtEl>
                                          <p:spTgt spid="7"/>
                                        </p:tgtEl>
                                        <p:attrNameLst>
                                          <p:attrName>style.visibility</p:attrName>
                                        </p:attrNameLst>
                                      </p:cBhvr>
                                      <p:to>
                                        <p:strVal val="visible"/>
                                      </p:to>
                                    </p:set>
                                  </p:childTnLst>
                                </p:cTn>
                              </p:par>
                            </p:childTnLst>
                          </p:cTn>
                        </p:par>
                        <p:par>
                          <p:cTn id="40" fill="hold">
                            <p:stCondLst>
                              <p:cond delay="800"/>
                            </p:stCondLst>
                            <p:childTnLst>
                              <p:par>
                                <p:cTn id="41" presetID="1" presetClass="entr" presetSubtype="0" fill="hold" nodeType="afterEffect">
                                  <p:stCondLst>
                                    <p:cond delay="10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900"/>
                            </p:stCondLst>
                            <p:childTnLst>
                              <p:par>
                                <p:cTn id="44" presetID="1" presetClass="entr" presetSubtype="0" fill="hold" nodeType="afterEffect">
                                  <p:stCondLst>
                                    <p:cond delay="100"/>
                                  </p:stCondLst>
                                  <p:childTnLst>
                                    <p:set>
                                      <p:cBhvr>
                                        <p:cTn id="45" dur="1" fill="hold">
                                          <p:stCondLst>
                                            <p:cond delay="0"/>
                                          </p:stCondLst>
                                        </p:cTn>
                                        <p:tgtEl>
                                          <p:spTgt spid="26"/>
                                        </p:tgtEl>
                                        <p:attrNameLst>
                                          <p:attrName>style.visibility</p:attrName>
                                        </p:attrNameLst>
                                      </p:cBhvr>
                                      <p:to>
                                        <p:strVal val="visible"/>
                                      </p:to>
                                    </p:set>
                                  </p:childTnLst>
                                </p:cTn>
                              </p:par>
                            </p:childTnLst>
                          </p:cTn>
                        </p:par>
                        <p:par>
                          <p:cTn id="46" fill="hold">
                            <p:stCondLst>
                              <p:cond delay="1000"/>
                            </p:stCondLst>
                            <p:childTnLst>
                              <p:par>
                                <p:cTn id="47" presetID="1" presetClass="entr" presetSubtype="0" fill="hold" nodeType="afterEffect">
                                  <p:stCondLst>
                                    <p:cond delay="100"/>
                                  </p:stCondLst>
                                  <p:childTnLst>
                                    <p:set>
                                      <p:cBhvr>
                                        <p:cTn id="48" dur="1" fill="hold">
                                          <p:stCondLst>
                                            <p:cond delay="0"/>
                                          </p:stCondLst>
                                        </p:cTn>
                                        <p:tgtEl>
                                          <p:spTgt spid="23"/>
                                        </p:tgtEl>
                                        <p:attrNameLst>
                                          <p:attrName>style.visibility</p:attrName>
                                        </p:attrNameLst>
                                      </p:cBhvr>
                                      <p:to>
                                        <p:strVal val="visible"/>
                                      </p:to>
                                    </p:set>
                                  </p:childTnLst>
                                </p:cTn>
                              </p:par>
                            </p:childTnLst>
                          </p:cTn>
                        </p:par>
                        <p:par>
                          <p:cTn id="49" fill="hold">
                            <p:stCondLst>
                              <p:cond delay="1100"/>
                            </p:stCondLst>
                            <p:childTnLst>
                              <p:par>
                                <p:cTn id="50" presetID="1" presetClass="entr" presetSubtype="0" fill="hold" nodeType="afterEffect">
                                  <p:stCondLst>
                                    <p:cond delay="1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1200"/>
                            </p:stCondLst>
                            <p:childTnLst>
                              <p:par>
                                <p:cTn id="53" presetID="1" presetClass="entr" presetSubtype="0" fill="hold" nodeType="afterEffect">
                                  <p:stCondLst>
                                    <p:cond delay="100"/>
                                  </p:stCondLst>
                                  <p:childTnLst>
                                    <p:set>
                                      <p:cBhvr>
                                        <p:cTn id="54" dur="1" fill="hold">
                                          <p:stCondLst>
                                            <p:cond delay="0"/>
                                          </p:stCondLst>
                                        </p:cTn>
                                        <p:tgtEl>
                                          <p:spTgt spid="1027"/>
                                        </p:tgtEl>
                                        <p:attrNameLst>
                                          <p:attrName>style.visibility</p:attrName>
                                        </p:attrNameLst>
                                      </p:cBhvr>
                                      <p:to>
                                        <p:strVal val="visible"/>
                                      </p:to>
                                    </p:set>
                                  </p:childTnLst>
                                </p:cTn>
                              </p:par>
                            </p:childTnLst>
                          </p:cTn>
                        </p:par>
                        <p:par>
                          <p:cTn id="55" fill="hold">
                            <p:stCondLst>
                              <p:cond delay="1300"/>
                            </p:stCondLst>
                            <p:childTnLst>
                              <p:par>
                                <p:cTn id="56" presetID="1" presetClass="entr" presetSubtype="0" fill="hold" nodeType="afterEffect">
                                  <p:stCondLst>
                                    <p:cond delay="100"/>
                                  </p:stCondLst>
                                  <p:childTnLst>
                                    <p:set>
                                      <p:cBhvr>
                                        <p:cTn id="57" dur="1" fill="hold">
                                          <p:stCondLst>
                                            <p:cond delay="0"/>
                                          </p:stCondLst>
                                        </p:cTn>
                                        <p:tgtEl>
                                          <p:spTgt spid="1031"/>
                                        </p:tgtEl>
                                        <p:attrNameLst>
                                          <p:attrName>style.visibility</p:attrName>
                                        </p:attrNameLst>
                                      </p:cBhvr>
                                      <p:to>
                                        <p:strVal val="visible"/>
                                      </p:to>
                                    </p:set>
                                  </p:childTnLst>
                                </p:cTn>
                              </p:par>
                            </p:childTnLst>
                          </p:cTn>
                        </p:par>
                        <p:par>
                          <p:cTn id="58" fill="hold">
                            <p:stCondLst>
                              <p:cond delay="1400"/>
                            </p:stCondLst>
                            <p:childTnLst>
                              <p:par>
                                <p:cTn id="59" presetID="1" presetClass="entr" presetSubtype="0" fill="hold" nodeType="afterEffect">
                                  <p:stCondLst>
                                    <p:cond delay="100"/>
                                  </p:stCondLst>
                                  <p:childTnLst>
                                    <p:set>
                                      <p:cBhvr>
                                        <p:cTn id="60" dur="1" fill="hold">
                                          <p:stCondLst>
                                            <p:cond delay="0"/>
                                          </p:stCondLst>
                                        </p:cTn>
                                        <p:tgtEl>
                                          <p:spTgt spid="28"/>
                                        </p:tgtEl>
                                        <p:attrNameLst>
                                          <p:attrName>style.visibility</p:attrName>
                                        </p:attrNameLst>
                                      </p:cBhvr>
                                      <p:to>
                                        <p:strVal val="visible"/>
                                      </p:to>
                                    </p:set>
                                  </p:childTnLst>
                                </p:cTn>
                              </p:par>
                            </p:childTnLst>
                          </p:cTn>
                        </p:par>
                        <p:par>
                          <p:cTn id="61" fill="hold">
                            <p:stCondLst>
                              <p:cond delay="1500"/>
                            </p:stCondLst>
                            <p:childTnLst>
                              <p:par>
                                <p:cTn id="62" presetID="1" presetClass="entr" presetSubtype="0" fill="hold" nodeType="afterEffect">
                                  <p:stCondLst>
                                    <p:cond delay="100"/>
                                  </p:stCondLst>
                                  <p:childTnLst>
                                    <p:set>
                                      <p:cBhvr>
                                        <p:cTn id="63" dur="1" fill="hold">
                                          <p:stCondLst>
                                            <p:cond delay="0"/>
                                          </p:stCondLst>
                                        </p:cTn>
                                        <p:tgtEl>
                                          <p:spTgt spid="29"/>
                                        </p:tgtEl>
                                        <p:attrNameLst>
                                          <p:attrName>style.visibility</p:attrName>
                                        </p:attrNameLst>
                                      </p:cBhvr>
                                      <p:to>
                                        <p:strVal val="visible"/>
                                      </p:to>
                                    </p:set>
                                  </p:childTnLst>
                                </p:cTn>
                              </p:par>
                            </p:childTnLst>
                          </p:cTn>
                        </p:par>
                        <p:par>
                          <p:cTn id="64" fill="hold">
                            <p:stCondLst>
                              <p:cond delay="1600"/>
                            </p:stCondLst>
                            <p:childTnLst>
                              <p:par>
                                <p:cTn id="65" presetID="1" presetClass="entr" presetSubtype="0" fill="hold" nodeType="afterEffect">
                                  <p:stCondLst>
                                    <p:cond delay="100"/>
                                  </p:stCondLst>
                                  <p:childTnLst>
                                    <p:set>
                                      <p:cBhvr>
                                        <p:cTn id="66" dur="1" fill="hold">
                                          <p:stCondLst>
                                            <p:cond delay="0"/>
                                          </p:stCondLst>
                                        </p:cTn>
                                        <p:tgtEl>
                                          <p:spTgt spid="1029"/>
                                        </p:tgtEl>
                                        <p:attrNameLst>
                                          <p:attrName>style.visibility</p:attrName>
                                        </p:attrNameLst>
                                      </p:cBhvr>
                                      <p:to>
                                        <p:strVal val="visible"/>
                                      </p:to>
                                    </p:set>
                                  </p:childTnLst>
                                </p:cTn>
                              </p:par>
                            </p:childTnLst>
                          </p:cTn>
                        </p:par>
                        <p:par>
                          <p:cTn id="67" fill="hold">
                            <p:stCondLst>
                              <p:cond delay="1700"/>
                            </p:stCondLst>
                            <p:childTnLst>
                              <p:par>
                                <p:cTn id="68" presetID="1" presetClass="entr" presetSubtype="0" fill="hold" nodeType="afterEffect">
                                  <p:stCondLst>
                                    <p:cond delay="100"/>
                                  </p:stCondLst>
                                  <p:childTnLst>
                                    <p:set>
                                      <p:cBhvr>
                                        <p:cTn id="69" dur="1" fill="hold">
                                          <p:stCondLst>
                                            <p:cond delay="0"/>
                                          </p:stCondLst>
                                        </p:cTn>
                                        <p:tgtEl>
                                          <p:spTgt spid="30"/>
                                        </p:tgtEl>
                                        <p:attrNameLst>
                                          <p:attrName>style.visibility</p:attrName>
                                        </p:attrNameLst>
                                      </p:cBhvr>
                                      <p:to>
                                        <p:strVal val="visible"/>
                                      </p:to>
                                    </p:set>
                                  </p:childTnLst>
                                </p:cTn>
                              </p:par>
                            </p:childTnLst>
                          </p:cTn>
                        </p:par>
                        <p:par>
                          <p:cTn id="70" fill="hold">
                            <p:stCondLst>
                              <p:cond delay="1800"/>
                            </p:stCondLst>
                            <p:childTnLst>
                              <p:par>
                                <p:cTn id="71" presetID="1" presetClass="entr" presetSubtype="0" fill="hold" nodeType="afterEffect">
                                  <p:stCondLst>
                                    <p:cond delay="100"/>
                                  </p:stCondLst>
                                  <p:childTnLst>
                                    <p:set>
                                      <p:cBhvr>
                                        <p:cTn id="72" dur="1" fill="hold">
                                          <p:stCondLst>
                                            <p:cond delay="0"/>
                                          </p:stCondLst>
                                        </p:cTn>
                                        <p:tgtEl>
                                          <p:spTgt spid="22"/>
                                        </p:tgtEl>
                                        <p:attrNameLst>
                                          <p:attrName>style.visibility</p:attrName>
                                        </p:attrNameLst>
                                      </p:cBhvr>
                                      <p:to>
                                        <p:strVal val="visible"/>
                                      </p:to>
                                    </p:set>
                                  </p:childTnLst>
                                </p:cTn>
                              </p:par>
                            </p:childTnLst>
                          </p:cTn>
                        </p:par>
                        <p:par>
                          <p:cTn id="73" fill="hold">
                            <p:stCondLst>
                              <p:cond delay="1900"/>
                            </p:stCondLst>
                            <p:childTnLst>
                              <p:par>
                                <p:cTn id="74" presetID="1" presetClass="entr" presetSubtype="0" fill="hold" nodeType="afterEffect">
                                  <p:stCondLst>
                                    <p:cond delay="100"/>
                                  </p:stCondLst>
                                  <p:childTnLst>
                                    <p:set>
                                      <p:cBhvr>
                                        <p:cTn id="75" dur="1" fill="hold">
                                          <p:stCondLst>
                                            <p:cond delay="0"/>
                                          </p:stCondLst>
                                        </p:cTn>
                                        <p:tgtEl>
                                          <p:spTgt spid="39"/>
                                        </p:tgtEl>
                                        <p:attrNameLst>
                                          <p:attrName>style.visibility</p:attrName>
                                        </p:attrNameLst>
                                      </p:cBhvr>
                                      <p:to>
                                        <p:strVal val="visible"/>
                                      </p:to>
                                    </p:set>
                                  </p:childTnLst>
                                </p:cTn>
                              </p:par>
                            </p:childTnLst>
                          </p:cTn>
                        </p:par>
                        <p:par>
                          <p:cTn id="76" fill="hold">
                            <p:stCondLst>
                              <p:cond delay="2000"/>
                            </p:stCondLst>
                            <p:childTnLst>
                              <p:par>
                                <p:cTn id="77" presetID="1" presetClass="entr" presetSubtype="0" fill="hold" nodeType="afterEffect">
                                  <p:stCondLst>
                                    <p:cond delay="100"/>
                                  </p:stCondLst>
                                  <p:childTnLst>
                                    <p:set>
                                      <p:cBhvr>
                                        <p:cTn id="78" dur="1" fill="hold">
                                          <p:stCondLst>
                                            <p:cond delay="0"/>
                                          </p:stCondLst>
                                        </p:cTn>
                                        <p:tgtEl>
                                          <p:spTgt spid="31"/>
                                        </p:tgtEl>
                                        <p:attrNameLst>
                                          <p:attrName>style.visibility</p:attrName>
                                        </p:attrNameLst>
                                      </p:cBhvr>
                                      <p:to>
                                        <p:strVal val="visible"/>
                                      </p:to>
                                    </p:set>
                                  </p:childTnLst>
                                </p:cTn>
                              </p:par>
                            </p:childTnLst>
                          </p:cTn>
                        </p:par>
                        <p:par>
                          <p:cTn id="79" fill="hold">
                            <p:stCondLst>
                              <p:cond delay="2100"/>
                            </p:stCondLst>
                            <p:childTnLst>
                              <p:par>
                                <p:cTn id="80" presetID="1" presetClass="entr" presetSubtype="0" fill="hold" nodeType="afterEffect">
                                  <p:stCondLst>
                                    <p:cond delay="100"/>
                                  </p:stCondLst>
                                  <p:childTnLst>
                                    <p:set>
                                      <p:cBhvr>
                                        <p:cTn id="81" dur="1" fill="hold">
                                          <p:stCondLst>
                                            <p:cond delay="0"/>
                                          </p:stCondLst>
                                        </p:cTn>
                                        <p:tgtEl>
                                          <p:spTgt spid="27"/>
                                        </p:tgtEl>
                                        <p:attrNameLst>
                                          <p:attrName>style.visibility</p:attrName>
                                        </p:attrNameLst>
                                      </p:cBhvr>
                                      <p:to>
                                        <p:strVal val="visible"/>
                                      </p:to>
                                    </p:set>
                                  </p:childTnLst>
                                </p:cTn>
                              </p:par>
                            </p:childTnLst>
                          </p:cTn>
                        </p:par>
                        <p:par>
                          <p:cTn id="82" fill="hold">
                            <p:stCondLst>
                              <p:cond delay="2200"/>
                            </p:stCondLst>
                            <p:childTnLst>
                              <p:par>
                                <p:cTn id="83" presetID="1" presetClass="entr" presetSubtype="0" fill="hold" nodeType="afterEffect">
                                  <p:stCondLst>
                                    <p:cond delay="100"/>
                                  </p:stCondLst>
                                  <p:childTnLst>
                                    <p:set>
                                      <p:cBhvr>
                                        <p:cTn id="84" dur="1" fill="hold">
                                          <p:stCondLst>
                                            <p:cond delay="0"/>
                                          </p:stCondLst>
                                        </p:cTn>
                                        <p:tgtEl>
                                          <p:spTgt spid="25"/>
                                        </p:tgtEl>
                                        <p:attrNameLst>
                                          <p:attrName>style.visibility</p:attrName>
                                        </p:attrNameLst>
                                      </p:cBhvr>
                                      <p:to>
                                        <p:strVal val="visible"/>
                                      </p:to>
                                    </p:set>
                                  </p:childTnLst>
                                </p:cTn>
                              </p:par>
                            </p:childTnLst>
                          </p:cTn>
                        </p:par>
                        <p:par>
                          <p:cTn id="85" fill="hold">
                            <p:stCondLst>
                              <p:cond delay="2300"/>
                            </p:stCondLst>
                            <p:childTnLst>
                              <p:par>
                                <p:cTn id="86" presetID="1" presetClass="entr" presetSubtype="0" fill="hold" nodeType="afterEffect">
                                  <p:stCondLst>
                                    <p:cond delay="100"/>
                                  </p:stCondLst>
                                  <p:childTnLst>
                                    <p:set>
                                      <p:cBhvr>
                                        <p:cTn id="87" dur="1" fill="hold">
                                          <p:stCondLst>
                                            <p:cond delay="0"/>
                                          </p:stCondLst>
                                        </p:cTn>
                                        <p:tgtEl>
                                          <p:spTgt spid="1025"/>
                                        </p:tgtEl>
                                        <p:attrNameLst>
                                          <p:attrName>style.visibility</p:attrName>
                                        </p:attrNameLst>
                                      </p:cBhvr>
                                      <p:to>
                                        <p:strVal val="visible"/>
                                      </p:to>
                                    </p:set>
                                  </p:childTnLst>
                                </p:cTn>
                              </p:par>
                            </p:childTnLst>
                          </p:cTn>
                        </p:par>
                        <p:par>
                          <p:cTn id="88" fill="hold">
                            <p:stCondLst>
                              <p:cond delay="2400"/>
                            </p:stCondLst>
                            <p:childTnLst>
                              <p:par>
                                <p:cTn id="89" presetID="1" presetClass="entr" presetSubtype="0" fill="hold" nodeType="afterEffect">
                                  <p:stCondLst>
                                    <p:cond delay="100"/>
                                  </p:stCondLst>
                                  <p:childTnLst>
                                    <p:set>
                                      <p:cBhvr>
                                        <p:cTn id="90" dur="1" fill="hold">
                                          <p:stCondLst>
                                            <p:cond delay="0"/>
                                          </p:stCondLst>
                                        </p:cTn>
                                        <p:tgtEl>
                                          <p:spTgt spid="11"/>
                                        </p:tgtEl>
                                        <p:attrNameLst>
                                          <p:attrName>style.visibility</p:attrName>
                                        </p:attrNameLst>
                                      </p:cBhvr>
                                      <p:to>
                                        <p:strVal val="visible"/>
                                      </p:to>
                                    </p:set>
                                  </p:childTnLst>
                                </p:cTn>
                              </p:par>
                            </p:childTnLst>
                          </p:cTn>
                        </p:par>
                        <p:par>
                          <p:cTn id="91" fill="hold">
                            <p:stCondLst>
                              <p:cond delay="2500"/>
                            </p:stCondLst>
                            <p:childTnLst>
                              <p:par>
                                <p:cTn id="92" presetID="1" presetClass="entr" presetSubtype="0"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4572000" cy="1323439"/>
          </a:xfrm>
          <a:prstGeom prst="rect">
            <a:avLst/>
          </a:prstGeom>
        </p:spPr>
        <p:txBody>
          <a:bodyPr>
            <a:spAutoFit/>
          </a:bodyPr>
          <a:lstStyle/>
          <a:p>
            <a:r>
              <a:rPr lang="en-US" sz="4000" dirty="0" smtClean="0">
                <a:solidFill>
                  <a:schemeClr val="tx2">
                    <a:lumMod val="75000"/>
                  </a:schemeClr>
                </a:solidFill>
              </a:rPr>
              <a:t>Getting to the 4DT – ASBU Block 1</a:t>
            </a:r>
            <a:endParaRPr lang="en-US" sz="4000" dirty="0">
              <a:solidFill>
                <a:schemeClr val="tx2">
                  <a:lumMod val="75000"/>
                </a:schemeClr>
              </a:solidFill>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883" y="1769246"/>
            <a:ext cx="1702509" cy="1393586"/>
          </a:xfrm>
          <a:prstGeom prst="rect">
            <a:avLst/>
          </a:prstGeom>
        </p:spPr>
      </p:pic>
      <p:grpSp>
        <p:nvGrpSpPr>
          <p:cNvPr id="67" name="Group 66"/>
          <p:cNvGrpSpPr/>
          <p:nvPr/>
        </p:nvGrpSpPr>
        <p:grpSpPr>
          <a:xfrm>
            <a:off x="3048000" y="2135141"/>
            <a:ext cx="3580126" cy="583935"/>
            <a:chOff x="3048000" y="2135141"/>
            <a:chExt cx="3580126" cy="583935"/>
          </a:xfrm>
        </p:grpSpPr>
        <p:sp>
          <p:nvSpPr>
            <p:cNvPr id="27" name="Notched Right Arrow 26"/>
            <p:cNvSpPr/>
            <p:nvPr/>
          </p:nvSpPr>
          <p:spPr>
            <a:xfrm>
              <a:off x="3048000" y="2135141"/>
              <a:ext cx="491048" cy="583935"/>
            </a:xfrm>
            <a:prstGeom prst="notchedRight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713131" y="2238576"/>
              <a:ext cx="2914995" cy="36933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pc="150" dirty="0">
                  <a:solidFill>
                    <a:schemeClr val="tx2"/>
                  </a:solidFill>
                </a:rPr>
                <a:t>FF-ICE/1 Scope for 4DT</a:t>
              </a:r>
            </a:p>
          </p:txBody>
        </p:sp>
      </p:grpSp>
      <p:grpSp>
        <p:nvGrpSpPr>
          <p:cNvPr id="53" name="Group 52"/>
          <p:cNvGrpSpPr/>
          <p:nvPr/>
        </p:nvGrpSpPr>
        <p:grpSpPr>
          <a:xfrm>
            <a:off x="76200" y="2075632"/>
            <a:ext cx="2927581" cy="1575924"/>
            <a:chOff x="76200" y="2075632"/>
            <a:chExt cx="2927581" cy="1575924"/>
          </a:xfrm>
        </p:grpSpPr>
        <p:sp>
          <p:nvSpPr>
            <p:cNvPr id="29" name="TextBox 28"/>
            <p:cNvSpPr txBox="1"/>
            <p:nvPr/>
          </p:nvSpPr>
          <p:spPr>
            <a:xfrm>
              <a:off x="1362883" y="3279504"/>
              <a:ext cx="1640898" cy="369332"/>
            </a:xfrm>
            <a:prstGeom prst="rect">
              <a:avLst/>
            </a:prstGeom>
            <a:noFill/>
          </p:spPr>
          <p:txBody>
            <a:bodyPr wrap="none" rtlCol="0">
              <a:spAutoFit/>
            </a:bodyPr>
            <a:lstStyle/>
            <a:p>
              <a:r>
                <a:rPr lang="en-US" i="1" dirty="0" smtClean="0"/>
                <a:t>Concepts, Plans</a:t>
              </a:r>
              <a:endParaRPr lang="en-US" i="1" dirty="0"/>
            </a:p>
          </p:txBody>
        </p:sp>
        <p:pic>
          <p:nvPicPr>
            <p:cNvPr id="31" name="Picture 2" descr="C:\Users\smondoloni\AppData\Local\Microsoft\Windows\Temporary Internet Files\Content.IE5\TDV6B8UZ\MC9004316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075632"/>
              <a:ext cx="780814" cy="780814"/>
            </a:xfrm>
            <a:prstGeom prst="rect">
              <a:avLst/>
            </a:prstGeom>
            <a:noFill/>
            <a:extLst>
              <a:ext uri="{909E8E84-426E-40DD-AFC4-6F175D3DCCD1}">
                <a14:hiddenFill xmlns:a14="http://schemas.microsoft.com/office/drawing/2010/main">
                  <a:solidFill>
                    <a:srgbClr val="FFFFFF"/>
                  </a:solidFill>
                </a14:hiddenFill>
              </a:ext>
            </a:extLst>
          </p:spPr>
        </p:pic>
        <p:sp>
          <p:nvSpPr>
            <p:cNvPr id="35" name="Bent-Up Arrow 34"/>
            <p:cNvSpPr/>
            <p:nvPr/>
          </p:nvSpPr>
          <p:spPr>
            <a:xfrm rot="5400000">
              <a:off x="481196" y="2769869"/>
              <a:ext cx="795110" cy="968264"/>
            </a:xfrm>
            <a:prstGeom prst="bentUp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3200400" y="2719076"/>
            <a:ext cx="3421085" cy="926856"/>
            <a:chOff x="3200400" y="2719076"/>
            <a:chExt cx="3421085" cy="926856"/>
          </a:xfrm>
        </p:grpSpPr>
        <p:sp>
          <p:nvSpPr>
            <p:cNvPr id="36" name="TextBox 35"/>
            <p:cNvSpPr txBox="1"/>
            <p:nvPr/>
          </p:nvSpPr>
          <p:spPr>
            <a:xfrm>
              <a:off x="3200400" y="3276600"/>
              <a:ext cx="3421085" cy="36933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pc="150" dirty="0">
                  <a:solidFill>
                    <a:schemeClr val="tx2"/>
                  </a:solidFill>
                </a:rPr>
                <a:t>4DT Operational </a:t>
              </a:r>
              <a:r>
                <a:rPr lang="en-US" spc="150" dirty="0" smtClean="0">
                  <a:solidFill>
                    <a:schemeClr val="tx2"/>
                  </a:solidFill>
                </a:rPr>
                <a:t>Scenarios*</a:t>
              </a:r>
              <a:endParaRPr lang="en-US" spc="150" dirty="0">
                <a:solidFill>
                  <a:schemeClr val="tx2"/>
                </a:solidFill>
              </a:endParaRPr>
            </a:p>
          </p:txBody>
        </p:sp>
        <p:sp>
          <p:nvSpPr>
            <p:cNvPr id="37" name="Down Arrow 36"/>
            <p:cNvSpPr/>
            <p:nvPr/>
          </p:nvSpPr>
          <p:spPr>
            <a:xfrm>
              <a:off x="5181600" y="2719076"/>
              <a:ext cx="381000" cy="534925"/>
            </a:xfrm>
            <a:prstGeom prst="down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2614159" y="3718674"/>
            <a:ext cx="3367541" cy="907589"/>
            <a:chOff x="2614159" y="3718674"/>
            <a:chExt cx="3367541" cy="907589"/>
          </a:xfrm>
        </p:grpSpPr>
        <p:sp>
          <p:nvSpPr>
            <p:cNvPr id="38" name="TextBox 37"/>
            <p:cNvSpPr txBox="1"/>
            <p:nvPr/>
          </p:nvSpPr>
          <p:spPr>
            <a:xfrm>
              <a:off x="2614159" y="4256931"/>
              <a:ext cx="3367541" cy="36933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pc="150" dirty="0">
                  <a:solidFill>
                    <a:schemeClr val="tx2"/>
                  </a:solidFill>
                </a:rPr>
                <a:t>4DT Data Items &amp; Structure</a:t>
              </a:r>
            </a:p>
          </p:txBody>
        </p:sp>
        <p:sp>
          <p:nvSpPr>
            <p:cNvPr id="39" name="Down Arrow 38"/>
            <p:cNvSpPr/>
            <p:nvPr/>
          </p:nvSpPr>
          <p:spPr>
            <a:xfrm>
              <a:off x="4289609" y="3718674"/>
              <a:ext cx="381000" cy="534925"/>
            </a:xfrm>
            <a:prstGeom prst="down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152400" y="4191683"/>
            <a:ext cx="2298295" cy="507560"/>
            <a:chOff x="152400" y="4191683"/>
            <a:chExt cx="2298295" cy="507560"/>
          </a:xfrm>
        </p:grpSpPr>
        <p:pic>
          <p:nvPicPr>
            <p:cNvPr id="4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654" t="15316" r="58988" b="72353"/>
            <a:stretch/>
          </p:blipFill>
          <p:spPr bwMode="auto">
            <a:xfrm>
              <a:off x="152400" y="4191683"/>
              <a:ext cx="1516478" cy="507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Left Arrow 40"/>
            <p:cNvSpPr/>
            <p:nvPr/>
          </p:nvSpPr>
          <p:spPr>
            <a:xfrm>
              <a:off x="1783405" y="4304271"/>
              <a:ext cx="667290" cy="304800"/>
            </a:xfrm>
            <a:prstGeom prst="left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3810001" y="3805439"/>
            <a:ext cx="2895600" cy="1520829"/>
            <a:chOff x="3810001" y="3805439"/>
            <a:chExt cx="2895600" cy="1520829"/>
          </a:xfrm>
        </p:grpSpPr>
        <p:sp>
          <p:nvSpPr>
            <p:cNvPr id="42" name="TextBox 41"/>
            <p:cNvSpPr txBox="1"/>
            <p:nvPr/>
          </p:nvSpPr>
          <p:spPr>
            <a:xfrm>
              <a:off x="3810001" y="4956936"/>
              <a:ext cx="2895600" cy="36933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pc="150" dirty="0">
                  <a:solidFill>
                    <a:schemeClr val="tx2"/>
                  </a:solidFill>
                </a:rPr>
                <a:t>4DT FF-ICE/1 Provisions</a:t>
              </a:r>
            </a:p>
          </p:txBody>
        </p:sp>
        <p:sp>
          <p:nvSpPr>
            <p:cNvPr id="43" name="Down Arrow 42"/>
            <p:cNvSpPr/>
            <p:nvPr/>
          </p:nvSpPr>
          <p:spPr>
            <a:xfrm>
              <a:off x="6172200" y="3805439"/>
              <a:ext cx="381000" cy="1112550"/>
            </a:xfrm>
            <a:prstGeom prst="down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Left Arrow 43"/>
          <p:cNvSpPr/>
          <p:nvPr/>
        </p:nvSpPr>
        <p:spPr>
          <a:xfrm>
            <a:off x="2895600" y="5029200"/>
            <a:ext cx="825010" cy="304800"/>
          </a:xfrm>
          <a:prstGeom prst="left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716" t="10575" r="37437" b="1592"/>
          <a:stretch/>
        </p:blipFill>
        <p:spPr bwMode="auto">
          <a:xfrm>
            <a:off x="1676400" y="4800600"/>
            <a:ext cx="842776" cy="1097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191" t="10576" r="13522" b="1395"/>
          <a:stretch/>
        </p:blipFill>
        <p:spPr bwMode="auto">
          <a:xfrm>
            <a:off x="1965370" y="4971157"/>
            <a:ext cx="851839" cy="109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U-Turn Arrow 47"/>
          <p:cNvSpPr/>
          <p:nvPr/>
        </p:nvSpPr>
        <p:spPr>
          <a:xfrm rot="5400000" flipH="1">
            <a:off x="6762750" y="2241893"/>
            <a:ext cx="342900" cy="431114"/>
          </a:xfrm>
          <a:prstGeom prst="uturn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U-Turn Arrow 48"/>
          <p:cNvSpPr/>
          <p:nvPr/>
        </p:nvSpPr>
        <p:spPr>
          <a:xfrm rot="5400000" flipH="1">
            <a:off x="6837162" y="2078239"/>
            <a:ext cx="484495" cy="747618"/>
          </a:xfrm>
          <a:prstGeom prst="uturnArrow">
            <a:avLst>
              <a:gd name="adj1" fmla="val 14461"/>
              <a:gd name="adj2" fmla="val 14461"/>
              <a:gd name="adj3" fmla="val 25000"/>
              <a:gd name="adj4" fmla="val 43750"/>
              <a:gd name="adj5" fmla="val 75000"/>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U-Turn Arrow 49"/>
          <p:cNvSpPr/>
          <p:nvPr/>
        </p:nvSpPr>
        <p:spPr>
          <a:xfrm rot="5400000" flipH="1">
            <a:off x="6947712" y="1842311"/>
            <a:ext cx="658777" cy="1143000"/>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descr="C:\Users\smondoloni\AppData\Local\Microsoft\Windows\Temporary Internet Files\Content.IE5\V78QNL0A\MP90044243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41089" y="2204365"/>
            <a:ext cx="1050511" cy="538835"/>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6096360" y="1347665"/>
            <a:ext cx="1920929" cy="707886"/>
          </a:xfrm>
          <a:prstGeom prst="rect">
            <a:avLst/>
          </a:prstGeom>
          <a:noFill/>
        </p:spPr>
        <p:txBody>
          <a:bodyPr wrap="square" rtlCol="0">
            <a:spAutoFit/>
          </a:bodyPr>
          <a:lstStyle/>
          <a:p>
            <a:pPr algn="ctr"/>
            <a:r>
              <a:rPr lang="en-US" sz="2000" spc="150" dirty="0">
                <a:solidFill>
                  <a:schemeClr val="tx2"/>
                </a:solidFill>
              </a:rPr>
              <a:t>Multi-level coordination</a:t>
            </a:r>
          </a:p>
        </p:txBody>
      </p:sp>
      <p:sp>
        <p:nvSpPr>
          <p:cNvPr id="54" name="TextBox 53"/>
          <p:cNvSpPr txBox="1"/>
          <p:nvPr/>
        </p:nvSpPr>
        <p:spPr>
          <a:xfrm>
            <a:off x="7962900" y="1517764"/>
            <a:ext cx="1181100" cy="400110"/>
          </a:xfrm>
          <a:prstGeom prst="rect">
            <a:avLst/>
          </a:prstGeom>
          <a:noFill/>
        </p:spPr>
        <p:txBody>
          <a:bodyPr wrap="square" rtlCol="0">
            <a:spAutoFit/>
          </a:bodyPr>
          <a:lstStyle/>
          <a:p>
            <a:pPr algn="ctr"/>
            <a:r>
              <a:rPr lang="en-US" sz="2000" spc="150" dirty="0" smtClean="0">
                <a:solidFill>
                  <a:schemeClr val="tx2"/>
                </a:solidFill>
              </a:rPr>
              <a:t>Agree</a:t>
            </a:r>
            <a:endParaRPr lang="en-US" sz="2000" spc="150" dirty="0">
              <a:solidFill>
                <a:schemeClr val="tx2"/>
              </a:solidFill>
            </a:endParaRPr>
          </a:p>
        </p:txBody>
      </p:sp>
      <p:sp>
        <p:nvSpPr>
          <p:cNvPr id="55" name="U-Turn Arrow 54"/>
          <p:cNvSpPr/>
          <p:nvPr/>
        </p:nvSpPr>
        <p:spPr>
          <a:xfrm rot="5400000" flipH="1">
            <a:off x="6762750" y="3232493"/>
            <a:ext cx="342900" cy="431114"/>
          </a:xfrm>
          <a:prstGeom prst="uturn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U-Turn Arrow 55"/>
          <p:cNvSpPr/>
          <p:nvPr/>
        </p:nvSpPr>
        <p:spPr>
          <a:xfrm rot="5400000" flipH="1">
            <a:off x="6837162" y="3068839"/>
            <a:ext cx="484495" cy="747618"/>
          </a:xfrm>
          <a:prstGeom prst="uturnArrow">
            <a:avLst>
              <a:gd name="adj1" fmla="val 14461"/>
              <a:gd name="adj2" fmla="val 14461"/>
              <a:gd name="adj3" fmla="val 25000"/>
              <a:gd name="adj4" fmla="val 43750"/>
              <a:gd name="adj5" fmla="val 75000"/>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U-Turn Arrow 56"/>
          <p:cNvSpPr/>
          <p:nvPr/>
        </p:nvSpPr>
        <p:spPr>
          <a:xfrm rot="5400000" flipH="1">
            <a:off x="6947712" y="2832911"/>
            <a:ext cx="658777" cy="1143000"/>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8" name="Picture 2" descr="C:\Users\smondoloni\AppData\Local\Microsoft\Windows\Temporary Internet Files\Content.IE5\V78QNL0A\MP90044243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41089" y="3194965"/>
            <a:ext cx="1050511" cy="538835"/>
          </a:xfrm>
          <a:prstGeom prst="rect">
            <a:avLst/>
          </a:prstGeom>
          <a:noFill/>
          <a:extLst>
            <a:ext uri="{909E8E84-426E-40DD-AFC4-6F175D3DCCD1}">
              <a14:hiddenFill xmlns:a14="http://schemas.microsoft.com/office/drawing/2010/main">
                <a:solidFill>
                  <a:srgbClr val="FFFFFF"/>
                </a:solidFill>
              </a14:hiddenFill>
            </a:ext>
          </a:extLst>
        </p:spPr>
      </p:pic>
      <p:sp>
        <p:nvSpPr>
          <p:cNvPr id="59" name="U-Turn Arrow 58"/>
          <p:cNvSpPr/>
          <p:nvPr/>
        </p:nvSpPr>
        <p:spPr>
          <a:xfrm rot="5400000" flipH="1">
            <a:off x="6838950" y="4196071"/>
            <a:ext cx="342900" cy="431114"/>
          </a:xfrm>
          <a:prstGeom prst="uturn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U-Turn Arrow 59"/>
          <p:cNvSpPr/>
          <p:nvPr/>
        </p:nvSpPr>
        <p:spPr>
          <a:xfrm rot="5400000" flipH="1">
            <a:off x="6913362" y="4032417"/>
            <a:ext cx="484495" cy="747618"/>
          </a:xfrm>
          <a:prstGeom prst="uturnArrow">
            <a:avLst>
              <a:gd name="adj1" fmla="val 14461"/>
              <a:gd name="adj2" fmla="val 14461"/>
              <a:gd name="adj3" fmla="val 25000"/>
              <a:gd name="adj4" fmla="val 43750"/>
              <a:gd name="adj5" fmla="val 75000"/>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U-Turn Arrow 60"/>
          <p:cNvSpPr/>
          <p:nvPr/>
        </p:nvSpPr>
        <p:spPr>
          <a:xfrm rot="5400000" flipH="1">
            <a:off x="7023912" y="3796489"/>
            <a:ext cx="658777" cy="1143000"/>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2" name="Picture 2" descr="C:\Users\smondoloni\AppData\Local\Microsoft\Windows\Temporary Internet Files\Content.IE5\V78QNL0A\MP90044243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7289" y="4158543"/>
            <a:ext cx="1050511" cy="538835"/>
          </a:xfrm>
          <a:prstGeom prst="rect">
            <a:avLst/>
          </a:prstGeom>
          <a:noFill/>
          <a:extLst>
            <a:ext uri="{909E8E84-426E-40DD-AFC4-6F175D3DCCD1}">
              <a14:hiddenFill xmlns:a14="http://schemas.microsoft.com/office/drawing/2010/main">
                <a:solidFill>
                  <a:srgbClr val="FFFFFF"/>
                </a:solidFill>
              </a14:hiddenFill>
            </a:ext>
          </a:extLst>
        </p:spPr>
      </p:pic>
      <p:sp>
        <p:nvSpPr>
          <p:cNvPr id="63" name="U-Turn Arrow 62"/>
          <p:cNvSpPr/>
          <p:nvPr/>
        </p:nvSpPr>
        <p:spPr>
          <a:xfrm rot="5400000" flipH="1">
            <a:off x="6838950" y="4985093"/>
            <a:ext cx="342900" cy="431114"/>
          </a:xfrm>
          <a:prstGeom prst="uturn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U-Turn Arrow 63"/>
          <p:cNvSpPr/>
          <p:nvPr/>
        </p:nvSpPr>
        <p:spPr>
          <a:xfrm rot="5400000" flipH="1">
            <a:off x="6913362" y="4821439"/>
            <a:ext cx="484495" cy="747618"/>
          </a:xfrm>
          <a:prstGeom prst="uturnArrow">
            <a:avLst>
              <a:gd name="adj1" fmla="val 14461"/>
              <a:gd name="adj2" fmla="val 14461"/>
              <a:gd name="adj3" fmla="val 25000"/>
              <a:gd name="adj4" fmla="val 43750"/>
              <a:gd name="adj5" fmla="val 75000"/>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U-Turn Arrow 64"/>
          <p:cNvSpPr/>
          <p:nvPr/>
        </p:nvSpPr>
        <p:spPr>
          <a:xfrm rot="5400000" flipH="1">
            <a:off x="7023912" y="4585511"/>
            <a:ext cx="658777" cy="1143000"/>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6" name="Picture 2" descr="C:\Users\smondoloni\AppData\Local\Microsoft\Windows\Temporary Internet Files\Content.IE5\V78QNL0A\MP90044243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7289" y="4947565"/>
            <a:ext cx="1050511" cy="5388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81169" y="5571118"/>
            <a:ext cx="4852739" cy="584775"/>
          </a:xfrm>
          <a:prstGeom prst="rect">
            <a:avLst/>
          </a:prstGeom>
          <a:noFill/>
        </p:spPr>
        <p:txBody>
          <a:bodyPr wrap="none" rtlCol="0">
            <a:spAutoFit/>
          </a:bodyPr>
          <a:lstStyle/>
          <a:p>
            <a:r>
              <a:rPr lang="en-US" sz="1600" b="1" i="1" dirty="0" smtClean="0">
                <a:solidFill>
                  <a:schemeClr val="accent1"/>
                </a:solidFill>
              </a:rPr>
              <a:t>*</a:t>
            </a:r>
            <a:r>
              <a:rPr lang="en-US" sz="1600" b="1" i="1" dirty="0">
                <a:solidFill>
                  <a:schemeClr val="accent1"/>
                </a:solidFill>
              </a:rPr>
              <a:t>Scenarios must be compatible, not identical</a:t>
            </a:r>
          </a:p>
          <a:p>
            <a:r>
              <a:rPr lang="en-US" sz="1600" b="1" i="1" dirty="0" smtClean="0">
                <a:solidFill>
                  <a:schemeClr val="accent1"/>
                </a:solidFill>
              </a:rPr>
              <a:t>Seek agreement on core 4DT data items and provisions</a:t>
            </a:r>
          </a:p>
        </p:txBody>
      </p:sp>
    </p:spTree>
    <p:extLst>
      <p:ext uri="{BB962C8B-B14F-4D97-AF65-F5344CB8AC3E}">
        <p14:creationId xmlns:p14="http://schemas.microsoft.com/office/powerpoint/2010/main" val="250094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up)">
                                      <p:cBhvr>
                                        <p:cTn id="17" dur="500"/>
                                        <p:tgtEl>
                                          <p:spTgt spid="68"/>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wipe(up)">
                                      <p:cBhvr>
                                        <p:cTn id="25" dur="500"/>
                                        <p:tgtEl>
                                          <p:spTgt spid="69"/>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right)">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wipe(up)">
                                      <p:cBhvr>
                                        <p:cTn id="34" dur="500"/>
                                        <p:tgtEl>
                                          <p:spTgt spid="71"/>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right)">
                                      <p:cBhvr>
                                        <p:cTn id="38" dur="500"/>
                                        <p:tgtEl>
                                          <p:spTgt spid="44"/>
                                        </p:tgtEl>
                                      </p:cBhvr>
                                    </p:animEffect>
                                  </p:childTnLst>
                                </p:cTn>
                              </p:par>
                            </p:childTnLst>
                          </p:cTn>
                        </p:par>
                        <p:par>
                          <p:cTn id="39" fill="hold">
                            <p:stCondLst>
                              <p:cond delay="1000"/>
                            </p:stCondLst>
                            <p:childTnLst>
                              <p:par>
                                <p:cTn id="40" presetID="1" presetClass="entr" presetSubtype="0"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nodeType="afterEffect">
                                  <p:stCondLst>
                                    <p:cond delay="50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200"/>
                                  </p:stCondLst>
                                  <p:childTnLst>
                                    <p:set>
                                      <p:cBhvr>
                                        <p:cTn id="51" dur="1" fill="hold">
                                          <p:stCondLst>
                                            <p:cond delay="0"/>
                                          </p:stCondLst>
                                        </p:cTn>
                                        <p:tgtEl>
                                          <p:spTgt spid="49"/>
                                        </p:tgtEl>
                                        <p:attrNameLst>
                                          <p:attrName>style.visibility</p:attrName>
                                        </p:attrNameLst>
                                      </p:cBhvr>
                                      <p:to>
                                        <p:strVal val="visible"/>
                                      </p:to>
                                    </p:set>
                                  </p:childTnLst>
                                </p:cTn>
                              </p:par>
                            </p:childTnLst>
                          </p:cTn>
                        </p:par>
                        <p:par>
                          <p:cTn id="52" fill="hold">
                            <p:stCondLst>
                              <p:cond delay="200"/>
                            </p:stCondLst>
                            <p:childTnLst>
                              <p:par>
                                <p:cTn id="53" presetID="1" presetClass="entr" presetSubtype="0" fill="hold" grpId="0" nodeType="afterEffect">
                                  <p:stCondLst>
                                    <p:cond delay="200"/>
                                  </p:stCondLst>
                                  <p:childTnLst>
                                    <p:set>
                                      <p:cBhvr>
                                        <p:cTn id="54" dur="1" fill="hold">
                                          <p:stCondLst>
                                            <p:cond delay="0"/>
                                          </p:stCondLst>
                                        </p:cTn>
                                        <p:tgtEl>
                                          <p:spTgt spid="50"/>
                                        </p:tgtEl>
                                        <p:attrNameLst>
                                          <p:attrName>style.visibility</p:attrName>
                                        </p:attrNameLst>
                                      </p:cBhvr>
                                      <p:to>
                                        <p:strVal val="visible"/>
                                      </p:to>
                                    </p:set>
                                  </p:childTnLst>
                                </p:cTn>
                              </p:par>
                            </p:childTnLst>
                          </p:cTn>
                        </p:par>
                        <p:par>
                          <p:cTn id="55" fill="hold">
                            <p:stCondLst>
                              <p:cond delay="400"/>
                            </p:stCondLst>
                            <p:childTnLst>
                              <p:par>
                                <p:cTn id="56" presetID="1"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26"/>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par>
                                <p:cTn id="75" presetID="1" presetClass="entr" presetSubtype="0" fill="hold" grpId="0" nodeType="withEffect">
                                  <p:stCondLst>
                                    <p:cond delay="20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grpId="0" nodeType="withEffect">
                                  <p:stCondLst>
                                    <p:cond delay="200"/>
                                  </p:stCondLst>
                                  <p:childTnLst>
                                    <p:set>
                                      <p:cBhvr>
                                        <p:cTn id="78" dur="1" fill="hold">
                                          <p:stCondLst>
                                            <p:cond delay="0"/>
                                          </p:stCondLst>
                                        </p:cTn>
                                        <p:tgtEl>
                                          <p:spTgt spid="60"/>
                                        </p:tgtEl>
                                        <p:attrNameLst>
                                          <p:attrName>style.visibility</p:attrName>
                                        </p:attrNameLst>
                                      </p:cBhvr>
                                      <p:to>
                                        <p:strVal val="visible"/>
                                      </p:to>
                                    </p:set>
                                  </p:childTnLst>
                                </p:cTn>
                              </p:par>
                              <p:par>
                                <p:cTn id="79" presetID="1" presetClass="entr" presetSubtype="0" fill="hold" grpId="0" nodeType="withEffect">
                                  <p:stCondLst>
                                    <p:cond delay="200"/>
                                  </p:stCondLst>
                                  <p:childTnLst>
                                    <p:set>
                                      <p:cBhvr>
                                        <p:cTn id="80" dur="1" fill="hold">
                                          <p:stCondLst>
                                            <p:cond delay="0"/>
                                          </p:stCondLst>
                                        </p:cTn>
                                        <p:tgtEl>
                                          <p:spTgt spid="61"/>
                                        </p:tgtEl>
                                        <p:attrNameLst>
                                          <p:attrName>style.visibility</p:attrName>
                                        </p:attrNameLst>
                                      </p:cBhvr>
                                      <p:to>
                                        <p:strVal val="visible"/>
                                      </p:to>
                                    </p:set>
                                  </p:childTnLst>
                                </p:cTn>
                              </p:par>
                              <p:par>
                                <p:cTn id="81" presetID="1" presetClass="entr" presetSubtype="0" fill="hold" nodeType="withEffect">
                                  <p:stCondLst>
                                    <p:cond delay="200"/>
                                  </p:stCondLst>
                                  <p:childTnLst>
                                    <p:set>
                                      <p:cBhvr>
                                        <p:cTn id="82" dur="1" fill="hold">
                                          <p:stCondLst>
                                            <p:cond delay="0"/>
                                          </p:stCondLst>
                                        </p:cTn>
                                        <p:tgtEl>
                                          <p:spTgt spid="62"/>
                                        </p:tgtEl>
                                        <p:attrNameLst>
                                          <p:attrName>style.visibility</p:attrName>
                                        </p:attrNameLst>
                                      </p:cBhvr>
                                      <p:to>
                                        <p:strVal val="visible"/>
                                      </p:to>
                                    </p:set>
                                  </p:childTnLst>
                                </p:cTn>
                              </p:par>
                              <p:par>
                                <p:cTn id="83" presetID="1" presetClass="entr" presetSubtype="0" fill="hold" grpId="0" nodeType="withEffect">
                                  <p:stCondLst>
                                    <p:cond delay="400"/>
                                  </p:stCondLst>
                                  <p:childTnLst>
                                    <p:set>
                                      <p:cBhvr>
                                        <p:cTn id="84" dur="1" fill="hold">
                                          <p:stCondLst>
                                            <p:cond delay="0"/>
                                          </p:stCondLst>
                                        </p:cTn>
                                        <p:tgtEl>
                                          <p:spTgt spid="63"/>
                                        </p:tgtEl>
                                        <p:attrNameLst>
                                          <p:attrName>style.visibility</p:attrName>
                                        </p:attrNameLst>
                                      </p:cBhvr>
                                      <p:to>
                                        <p:strVal val="visible"/>
                                      </p:to>
                                    </p:set>
                                  </p:childTnLst>
                                </p:cTn>
                              </p:par>
                              <p:par>
                                <p:cTn id="85" presetID="1" presetClass="entr" presetSubtype="0" fill="hold" grpId="0" nodeType="withEffect">
                                  <p:stCondLst>
                                    <p:cond delay="400"/>
                                  </p:stCondLst>
                                  <p:childTnLst>
                                    <p:set>
                                      <p:cBhvr>
                                        <p:cTn id="86" dur="1" fill="hold">
                                          <p:stCondLst>
                                            <p:cond delay="0"/>
                                          </p:stCondLst>
                                        </p:cTn>
                                        <p:tgtEl>
                                          <p:spTgt spid="64"/>
                                        </p:tgtEl>
                                        <p:attrNameLst>
                                          <p:attrName>style.visibility</p:attrName>
                                        </p:attrNameLst>
                                      </p:cBhvr>
                                      <p:to>
                                        <p:strVal val="visible"/>
                                      </p:to>
                                    </p:set>
                                  </p:childTnLst>
                                </p:cTn>
                              </p:par>
                              <p:par>
                                <p:cTn id="87" presetID="1" presetClass="entr" presetSubtype="0" fill="hold" grpId="0" nodeType="withEffect">
                                  <p:stCondLst>
                                    <p:cond delay="400"/>
                                  </p:stCondLst>
                                  <p:childTnLst>
                                    <p:set>
                                      <p:cBhvr>
                                        <p:cTn id="88" dur="1" fill="hold">
                                          <p:stCondLst>
                                            <p:cond delay="0"/>
                                          </p:stCondLst>
                                        </p:cTn>
                                        <p:tgtEl>
                                          <p:spTgt spid="65"/>
                                        </p:tgtEl>
                                        <p:attrNameLst>
                                          <p:attrName>style.visibility</p:attrName>
                                        </p:attrNameLst>
                                      </p:cBhvr>
                                      <p:to>
                                        <p:strVal val="visible"/>
                                      </p:to>
                                    </p:set>
                                  </p:childTnLst>
                                </p:cTn>
                              </p:par>
                              <p:par>
                                <p:cTn id="89" presetID="1" presetClass="entr" presetSubtype="0" fill="hold" nodeType="withEffect">
                                  <p:stCondLst>
                                    <p:cond delay="400"/>
                                  </p:stCondLst>
                                  <p:childTnLst>
                                    <p:set>
                                      <p:cBhvr>
                                        <p:cTn id="9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49" grpId="0" animBg="1"/>
      <p:bldP spid="50" grpId="0" animBg="1"/>
      <p:bldP spid="51" grpId="0"/>
      <p:bldP spid="54" grpId="0"/>
      <p:bldP spid="55" grpId="0" animBg="1"/>
      <p:bldP spid="56" grpId="0" animBg="1"/>
      <p:bldP spid="57" grpId="0" animBg="1"/>
      <p:bldP spid="59" grpId="0" animBg="1"/>
      <p:bldP spid="60" grpId="0" animBg="1"/>
      <p:bldP spid="61" grpId="0" animBg="1"/>
      <p:bldP spid="63" grpId="0" animBg="1"/>
      <p:bldP spid="64" grpId="0" animBg="1"/>
      <p:bldP spid="6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367" y="2689695"/>
            <a:ext cx="1888033" cy="687438"/>
          </a:xfrm>
          <a:prstGeom prst="rect">
            <a:avLst/>
          </a:prstGeom>
        </p:spPr>
      </p:pic>
      <p:sp>
        <p:nvSpPr>
          <p:cNvPr id="4" name="Rectangle 3"/>
          <p:cNvSpPr/>
          <p:nvPr/>
        </p:nvSpPr>
        <p:spPr>
          <a:xfrm>
            <a:off x="228600" y="228600"/>
            <a:ext cx="5715000" cy="707886"/>
          </a:xfrm>
          <a:prstGeom prst="rect">
            <a:avLst/>
          </a:prstGeom>
        </p:spPr>
        <p:txBody>
          <a:bodyPr wrap="square">
            <a:spAutoFit/>
          </a:bodyPr>
          <a:lstStyle/>
          <a:p>
            <a:r>
              <a:rPr lang="en-US" sz="4000" dirty="0" smtClean="0">
                <a:solidFill>
                  <a:schemeClr val="tx2">
                    <a:lumMod val="75000"/>
                  </a:schemeClr>
                </a:solidFill>
              </a:rPr>
              <a:t>Multi-Level Coordination</a:t>
            </a:r>
            <a:endParaRPr lang="en-US" sz="4000" dirty="0">
              <a:solidFill>
                <a:schemeClr val="tx2">
                  <a:lumMod val="75000"/>
                </a:schemeClr>
              </a:solidFill>
            </a:endParaRPr>
          </a:p>
        </p:txBody>
      </p:sp>
      <p:sp>
        <p:nvSpPr>
          <p:cNvPr id="9" name="U-Turn Arrow 8"/>
          <p:cNvSpPr/>
          <p:nvPr/>
        </p:nvSpPr>
        <p:spPr>
          <a:xfrm rot="5400000" flipH="1">
            <a:off x="4742965" y="2076840"/>
            <a:ext cx="343869" cy="685800"/>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U-Turn Arrow 9"/>
          <p:cNvSpPr/>
          <p:nvPr/>
        </p:nvSpPr>
        <p:spPr>
          <a:xfrm rot="5400000" flipH="1">
            <a:off x="5676834" y="2285840"/>
            <a:ext cx="811675" cy="636257"/>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30"/>
          <p:cNvGrpSpPr/>
          <p:nvPr/>
        </p:nvGrpSpPr>
        <p:grpSpPr>
          <a:xfrm>
            <a:off x="76200" y="1256009"/>
            <a:ext cx="2407335" cy="1639591"/>
            <a:chOff x="76200" y="1256009"/>
            <a:chExt cx="2407335" cy="1639591"/>
          </a:xfrm>
        </p:grpSpPr>
        <p:pic>
          <p:nvPicPr>
            <p:cNvPr id="15" name="Picture 2" descr="C:\Users\smondoloni\AppData\Local\Microsoft\Windows\Temporary Internet Files\Content.IE5\TDV6B8UZ\MC9004316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56009"/>
              <a:ext cx="780814" cy="7808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7592" y="1957590"/>
              <a:ext cx="1145943" cy="938010"/>
            </a:xfrm>
            <a:prstGeom prst="rect">
              <a:avLst/>
            </a:prstGeom>
          </p:spPr>
        </p:pic>
        <p:sp>
          <p:nvSpPr>
            <p:cNvPr id="18" name="TextBox 17"/>
            <p:cNvSpPr txBox="1"/>
            <p:nvPr/>
          </p:nvSpPr>
          <p:spPr>
            <a:xfrm rot="2097238">
              <a:off x="211554" y="2394329"/>
              <a:ext cx="1640898" cy="369332"/>
            </a:xfrm>
            <a:prstGeom prst="rect">
              <a:avLst/>
            </a:prstGeom>
            <a:noFill/>
          </p:spPr>
          <p:txBody>
            <a:bodyPr wrap="none" rtlCol="0">
              <a:spAutoFit/>
            </a:bodyPr>
            <a:lstStyle/>
            <a:p>
              <a:r>
                <a:rPr lang="en-US" i="1" dirty="0" smtClean="0"/>
                <a:t>Concepts, Plans</a:t>
              </a:r>
              <a:endParaRPr lang="en-US" i="1" dirty="0"/>
            </a:p>
          </p:txBody>
        </p:sp>
        <p:sp>
          <p:nvSpPr>
            <p:cNvPr id="19" name="Down Arrow 18"/>
            <p:cNvSpPr/>
            <p:nvPr/>
          </p:nvSpPr>
          <p:spPr>
            <a:xfrm rot="18176577">
              <a:off x="863792" y="1690869"/>
              <a:ext cx="383778" cy="587644"/>
            </a:xfrm>
            <a:prstGeom prst="down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8" name="Group 2047"/>
          <p:cNvGrpSpPr/>
          <p:nvPr/>
        </p:nvGrpSpPr>
        <p:grpSpPr>
          <a:xfrm>
            <a:off x="2449379" y="2006021"/>
            <a:ext cx="2198821" cy="889579"/>
            <a:chOff x="2449379" y="2006021"/>
            <a:chExt cx="2198821" cy="889579"/>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9042" y="2006021"/>
              <a:ext cx="1779158" cy="889579"/>
            </a:xfrm>
            <a:prstGeom prst="rect">
              <a:avLst/>
            </a:prstGeom>
          </p:spPr>
        </p:pic>
        <p:sp>
          <p:nvSpPr>
            <p:cNvPr id="20" name="Down Arrow 19"/>
            <p:cNvSpPr/>
            <p:nvPr/>
          </p:nvSpPr>
          <p:spPr>
            <a:xfrm rot="18176577">
              <a:off x="2551312" y="1953982"/>
              <a:ext cx="383778" cy="587644"/>
            </a:xfrm>
            <a:prstGeom prst="down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U-Turn Arrow 20"/>
          <p:cNvSpPr/>
          <p:nvPr/>
        </p:nvSpPr>
        <p:spPr>
          <a:xfrm rot="5400000" flipH="1">
            <a:off x="5788154" y="2483943"/>
            <a:ext cx="2029334" cy="1308094"/>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8318" y="4492597"/>
            <a:ext cx="2238282" cy="16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U-Turn Arrow 22"/>
          <p:cNvSpPr/>
          <p:nvPr/>
        </p:nvSpPr>
        <p:spPr>
          <a:xfrm rot="5400000" flipH="1">
            <a:off x="6356779" y="2778262"/>
            <a:ext cx="3161241" cy="1678362"/>
          </a:xfrm>
          <a:prstGeom prst="uturnArrow">
            <a:avLst>
              <a:gd name="adj1" fmla="val 7226"/>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 descr="C:\Users\smondoloni\AppData\Local\Microsoft\Windows\Temporary Internet Files\Content.IE5\V78QNL0A\MP90044243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0062" y="5488126"/>
            <a:ext cx="1050511" cy="53883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761156" y="1840468"/>
            <a:ext cx="1071319" cy="369332"/>
          </a:xfrm>
          <a:prstGeom prst="rect">
            <a:avLst/>
          </a:prstGeom>
          <a:noFill/>
        </p:spPr>
        <p:txBody>
          <a:bodyPr wrap="none" rtlCol="0">
            <a:spAutoFit/>
          </a:bodyPr>
          <a:lstStyle/>
          <a:p>
            <a:r>
              <a:rPr lang="en-US" spc="150" dirty="0" smtClean="0">
                <a:solidFill>
                  <a:schemeClr val="tx2"/>
                </a:solidFill>
              </a:rPr>
              <a:t>Internal</a:t>
            </a:r>
            <a:endParaRPr lang="en-US" spc="150" dirty="0">
              <a:solidFill>
                <a:schemeClr val="tx2"/>
              </a:solidFill>
            </a:endParaRPr>
          </a:p>
        </p:txBody>
      </p:sp>
      <p:sp>
        <p:nvSpPr>
          <p:cNvPr id="26" name="TextBox 25"/>
          <p:cNvSpPr txBox="1"/>
          <p:nvPr/>
        </p:nvSpPr>
        <p:spPr>
          <a:xfrm>
            <a:off x="4876800" y="1828800"/>
            <a:ext cx="1981825" cy="369332"/>
          </a:xfrm>
          <a:prstGeom prst="rect">
            <a:avLst/>
          </a:prstGeom>
          <a:noFill/>
        </p:spPr>
        <p:txBody>
          <a:bodyPr wrap="none" rtlCol="0">
            <a:spAutoFit/>
          </a:bodyPr>
          <a:lstStyle/>
          <a:p>
            <a:r>
              <a:rPr lang="en-US" spc="150" dirty="0" smtClean="0">
                <a:solidFill>
                  <a:schemeClr val="tx2"/>
                </a:solidFill>
              </a:rPr>
              <a:t>US Stakeholders</a:t>
            </a:r>
            <a:endParaRPr lang="en-US" spc="150" dirty="0">
              <a:solidFill>
                <a:schemeClr val="tx2"/>
              </a:solidFill>
            </a:endParaRPr>
          </a:p>
        </p:txBody>
      </p:sp>
      <p:sp>
        <p:nvSpPr>
          <p:cNvPr id="28" name="U-Turn Arrow 27"/>
          <p:cNvSpPr/>
          <p:nvPr/>
        </p:nvSpPr>
        <p:spPr>
          <a:xfrm rot="5400000" flipH="1">
            <a:off x="4660508" y="3637822"/>
            <a:ext cx="343869" cy="685800"/>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49" name="Group 2048"/>
          <p:cNvGrpSpPr/>
          <p:nvPr/>
        </p:nvGrpSpPr>
        <p:grpSpPr>
          <a:xfrm>
            <a:off x="2095532" y="3024529"/>
            <a:ext cx="2409793" cy="1414121"/>
            <a:chOff x="2095532" y="3024529"/>
            <a:chExt cx="2409793" cy="1414121"/>
          </a:xfrm>
        </p:grpSpPr>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5600" y="3505200"/>
              <a:ext cx="1609725" cy="933450"/>
            </a:xfrm>
            <a:prstGeom prst="rect">
              <a:avLst/>
            </a:prstGeom>
          </p:spPr>
        </p:pic>
        <p:sp>
          <p:nvSpPr>
            <p:cNvPr id="30" name="Down Arrow 29"/>
            <p:cNvSpPr/>
            <p:nvPr/>
          </p:nvSpPr>
          <p:spPr>
            <a:xfrm rot="18176577">
              <a:off x="2197465" y="2922596"/>
              <a:ext cx="383778" cy="587644"/>
            </a:xfrm>
            <a:prstGeom prst="down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2209800" y="3733800"/>
            <a:ext cx="428374" cy="1754326"/>
          </a:xfrm>
          <a:prstGeom prst="rect">
            <a:avLst/>
          </a:prstGeom>
          <a:noFill/>
        </p:spPr>
        <p:txBody>
          <a:bodyPr wrap="square" rtlCol="0">
            <a:spAutoFit/>
          </a:bodyPr>
          <a:lstStyle/>
          <a:p>
            <a:r>
              <a:rPr lang="en-US" b="1" spc="150" dirty="0">
                <a:solidFill>
                  <a:schemeClr val="tx2"/>
                </a:solidFill>
              </a:rPr>
              <a:t>.</a:t>
            </a:r>
          </a:p>
          <a:p>
            <a:r>
              <a:rPr lang="en-US" b="1" spc="150" dirty="0">
                <a:solidFill>
                  <a:schemeClr val="tx2"/>
                </a:solidFill>
              </a:rPr>
              <a:t>.</a:t>
            </a:r>
          </a:p>
          <a:p>
            <a:r>
              <a:rPr lang="en-US" b="1" spc="150" dirty="0" smtClean="0">
                <a:solidFill>
                  <a:schemeClr val="tx2"/>
                </a:solidFill>
              </a:rPr>
              <a:t>.</a:t>
            </a:r>
          </a:p>
          <a:p>
            <a:r>
              <a:rPr lang="en-US" b="1" spc="150" dirty="0" smtClean="0">
                <a:solidFill>
                  <a:schemeClr val="tx2"/>
                </a:solidFill>
              </a:rPr>
              <a:t>.</a:t>
            </a:r>
          </a:p>
          <a:p>
            <a:r>
              <a:rPr lang="en-US" b="1" spc="150" dirty="0" smtClean="0">
                <a:solidFill>
                  <a:schemeClr val="tx2"/>
                </a:solidFill>
              </a:rPr>
              <a:t>.</a:t>
            </a:r>
          </a:p>
          <a:p>
            <a:r>
              <a:rPr lang="en-US" b="1" spc="150" dirty="0">
                <a:solidFill>
                  <a:schemeClr val="tx2"/>
                </a:solidFill>
              </a:rPr>
              <a:t>.</a:t>
            </a:r>
            <a:endParaRPr lang="en-US" b="1" spc="150" dirty="0" smtClean="0">
              <a:solidFill>
                <a:schemeClr val="tx2"/>
              </a:solidFill>
            </a:endParaRPr>
          </a:p>
        </p:txBody>
      </p:sp>
      <p:sp>
        <p:nvSpPr>
          <p:cNvPr id="29" name="TextBox 28"/>
          <p:cNvSpPr txBox="1"/>
          <p:nvPr/>
        </p:nvSpPr>
        <p:spPr>
          <a:xfrm>
            <a:off x="2956247" y="4307932"/>
            <a:ext cx="2073773" cy="369332"/>
          </a:xfrm>
          <a:prstGeom prst="rect">
            <a:avLst/>
          </a:prstGeom>
          <a:noFill/>
        </p:spPr>
        <p:txBody>
          <a:bodyPr wrap="none" rtlCol="0">
            <a:spAutoFit/>
          </a:bodyPr>
          <a:lstStyle/>
          <a:p>
            <a:r>
              <a:rPr lang="en-US" spc="150" dirty="0" smtClean="0">
                <a:solidFill>
                  <a:schemeClr val="tx2"/>
                </a:solidFill>
              </a:rPr>
              <a:t>SJU Stakeholders</a:t>
            </a:r>
            <a:endParaRPr lang="en-US" spc="150" dirty="0">
              <a:solidFill>
                <a:schemeClr val="tx2"/>
              </a:solidFill>
            </a:endParaRPr>
          </a:p>
        </p:txBody>
      </p:sp>
      <p:sp>
        <p:nvSpPr>
          <p:cNvPr id="35" name="TextBox 34"/>
          <p:cNvSpPr txBox="1"/>
          <p:nvPr/>
        </p:nvSpPr>
        <p:spPr>
          <a:xfrm>
            <a:off x="7249742" y="1202208"/>
            <a:ext cx="1375313" cy="923330"/>
          </a:xfrm>
          <a:prstGeom prst="rect">
            <a:avLst/>
          </a:prstGeom>
          <a:noFill/>
        </p:spPr>
        <p:txBody>
          <a:bodyPr wrap="none" rtlCol="0">
            <a:spAutoFit/>
          </a:bodyPr>
          <a:lstStyle/>
          <a:p>
            <a:r>
              <a:rPr lang="en-US" spc="150" dirty="0" smtClean="0">
                <a:solidFill>
                  <a:schemeClr val="tx2"/>
                </a:solidFill>
              </a:rPr>
              <a:t>Share</a:t>
            </a:r>
          </a:p>
          <a:p>
            <a:r>
              <a:rPr lang="en-US" spc="150" dirty="0" smtClean="0">
                <a:solidFill>
                  <a:schemeClr val="tx2"/>
                </a:solidFill>
              </a:rPr>
              <a:t>Discuss</a:t>
            </a:r>
          </a:p>
          <a:p>
            <a:r>
              <a:rPr lang="en-US" spc="150" dirty="0" smtClean="0">
                <a:solidFill>
                  <a:schemeClr val="tx2"/>
                </a:solidFill>
              </a:rPr>
              <a:t>Harmonize</a:t>
            </a:r>
            <a:endParaRPr lang="en-US" spc="150" dirty="0">
              <a:solidFill>
                <a:schemeClr val="tx2"/>
              </a:solidFill>
            </a:endParaRPr>
          </a:p>
        </p:txBody>
      </p:sp>
      <p:sp>
        <p:nvSpPr>
          <p:cNvPr id="36" name="TextBox 35"/>
          <p:cNvSpPr txBox="1"/>
          <p:nvPr/>
        </p:nvSpPr>
        <p:spPr>
          <a:xfrm>
            <a:off x="791693" y="5388211"/>
            <a:ext cx="3383683" cy="646331"/>
          </a:xfrm>
          <a:prstGeom prst="rect">
            <a:avLst/>
          </a:prstGeom>
          <a:noFill/>
        </p:spPr>
        <p:txBody>
          <a:bodyPr wrap="none" rtlCol="0">
            <a:spAutoFit/>
          </a:bodyPr>
          <a:lstStyle/>
          <a:p>
            <a:pPr algn="ctr"/>
            <a:r>
              <a:rPr lang="en-US" spc="150" dirty="0" smtClean="0">
                <a:solidFill>
                  <a:schemeClr val="tx2"/>
                </a:solidFill>
              </a:rPr>
              <a:t>Other ATM Service Providers</a:t>
            </a:r>
          </a:p>
          <a:p>
            <a:pPr algn="ctr"/>
            <a:r>
              <a:rPr lang="en-US" spc="150" dirty="0" smtClean="0">
                <a:solidFill>
                  <a:schemeClr val="tx2"/>
                </a:solidFill>
              </a:rPr>
              <a:t>&amp; Stakeholders</a:t>
            </a:r>
            <a:endParaRPr lang="en-US" spc="150" dirty="0">
              <a:solidFill>
                <a:schemeClr val="tx2"/>
              </a:solidFill>
            </a:endParaRPr>
          </a:p>
        </p:txBody>
      </p:sp>
      <p:sp>
        <p:nvSpPr>
          <p:cNvPr id="37" name="U-Turn Arrow 36"/>
          <p:cNvSpPr/>
          <p:nvPr/>
        </p:nvSpPr>
        <p:spPr>
          <a:xfrm rot="5400000" flipH="1">
            <a:off x="4133365" y="5352565"/>
            <a:ext cx="343869" cy="685800"/>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U-Turn Arrow 33"/>
          <p:cNvSpPr/>
          <p:nvPr/>
        </p:nvSpPr>
        <p:spPr>
          <a:xfrm rot="5400000" flipV="1">
            <a:off x="5147708" y="2364184"/>
            <a:ext cx="811675" cy="636257"/>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Bent Arrow 2"/>
          <p:cNvSpPr/>
          <p:nvPr/>
        </p:nvSpPr>
        <p:spPr>
          <a:xfrm rot="16200000" flipH="1">
            <a:off x="5671055" y="2825150"/>
            <a:ext cx="2363159" cy="1208468"/>
          </a:xfrm>
          <a:prstGeom prst="bentArrow">
            <a:avLst>
              <a:gd name="adj1" fmla="val 12569"/>
              <a:gd name="adj2" fmla="val 25000"/>
              <a:gd name="adj3" fmla="val 25000"/>
              <a:gd name="adj4" fmla="val 43750"/>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U-Turn Arrow 37"/>
          <p:cNvSpPr/>
          <p:nvPr/>
        </p:nvSpPr>
        <p:spPr>
          <a:xfrm rot="5400000" flipV="1">
            <a:off x="4808286" y="2636343"/>
            <a:ext cx="2029334" cy="1308094"/>
          </a:xfrm>
          <a:prstGeom prst="uturnArrow">
            <a:avLst>
              <a:gd name="adj1" fmla="val 10907"/>
              <a:gd name="adj2" fmla="val 16545"/>
              <a:gd name="adj3" fmla="val 30638"/>
              <a:gd name="adj4" fmla="val 3574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372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
                                        </p:tgtEl>
                                        <p:attrNameLst>
                                          <p:attrName>style.visibility</p:attrName>
                                        </p:attrNameLst>
                                      </p:cBhvr>
                                      <p:to>
                                        <p:strVal val="visible"/>
                                      </p:to>
                                    </p:set>
                                    <p:animEffect transition="in" filter="wipe(left)">
                                      <p:cBhvr>
                                        <p:cTn id="12" dur="500"/>
                                        <p:tgtEl>
                                          <p:spTgt spid="2048"/>
                                        </p:tgtEl>
                                      </p:cBhvr>
                                    </p:animEffect>
                                  </p:childTnLst>
                                </p:cTn>
                              </p:par>
                            </p:childTnLst>
                          </p:cTn>
                        </p:par>
                        <p:par>
                          <p:cTn id="13" fill="hold">
                            <p:stCondLst>
                              <p:cond delay="500"/>
                            </p:stCondLst>
                            <p:childTnLst>
                              <p:par>
                                <p:cTn id="14" presetID="1" presetClass="entr" presetSubtype="0" fill="hold" grpId="0" nodeType="afterEffect">
                                  <p:stCondLst>
                                    <p:cond delay="10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49"/>
                                        </p:tgtEl>
                                        <p:attrNameLst>
                                          <p:attrName>style.visibility</p:attrName>
                                        </p:attrNameLst>
                                      </p:cBhvr>
                                      <p:to>
                                        <p:strVal val="visible"/>
                                      </p:to>
                                    </p:set>
                                    <p:animEffect transition="in" filter="wipe(left)">
                                      <p:cBhvr>
                                        <p:cTn id="32" dur="500"/>
                                        <p:tgtEl>
                                          <p:spTgt spid="204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grpId="0" nodeType="afterEffect">
                                  <p:stCondLst>
                                    <p:cond delay="200"/>
                                  </p:stCondLst>
                                  <p:childTnLst>
                                    <p:set>
                                      <p:cBhvr>
                                        <p:cTn id="49" dur="1" fill="hold">
                                          <p:stCondLst>
                                            <p:cond delay="0"/>
                                          </p:stCondLst>
                                        </p:cTn>
                                        <p:tgtEl>
                                          <p:spTgt spid="3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50"/>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500"/>
                                  </p:stCondLst>
                                  <p:childTnLst>
                                    <p:set>
                                      <p:cBhvr>
                                        <p:cTn id="7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1" grpId="0" animBg="1"/>
      <p:bldP spid="23" grpId="0" animBg="1"/>
      <p:bldP spid="22" grpId="0"/>
      <p:bldP spid="26" grpId="0"/>
      <p:bldP spid="28" grpId="0" animBg="1"/>
      <p:bldP spid="25" grpId="0"/>
      <p:bldP spid="29" grpId="0"/>
      <p:bldP spid="35" grpId="0"/>
      <p:bldP spid="36" grpId="0"/>
      <p:bldP spid="37" grpId="0" animBg="1"/>
      <p:bldP spid="34" grpId="0" animBg="1"/>
      <p:bldP spid="3"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599" y="228600"/>
            <a:ext cx="5931243" cy="707886"/>
          </a:xfrm>
          <a:prstGeom prst="rect">
            <a:avLst/>
          </a:prstGeom>
        </p:spPr>
        <p:txBody>
          <a:bodyPr wrap="square">
            <a:spAutoFit/>
          </a:bodyPr>
          <a:lstStyle/>
          <a:p>
            <a:r>
              <a:rPr lang="en-US" sz="4000" dirty="0" smtClean="0">
                <a:solidFill>
                  <a:schemeClr val="tx2">
                    <a:lumMod val="75000"/>
                  </a:schemeClr>
                </a:solidFill>
              </a:rPr>
              <a:t>Initial 4DT Scope - Example</a:t>
            </a:r>
            <a:endParaRPr lang="en-US" sz="4000" dirty="0">
              <a:solidFill>
                <a:schemeClr val="tx2">
                  <a:lumMod val="75000"/>
                </a:schemeClr>
              </a:solidFill>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63" t="10384" r="21932" b="1871"/>
          <a:stretch/>
        </p:blipFill>
        <p:spPr bwMode="auto">
          <a:xfrm>
            <a:off x="6400800" y="1118208"/>
            <a:ext cx="1413880" cy="183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030" t="15669" r="34195" b="14042"/>
          <a:stretch/>
        </p:blipFill>
        <p:spPr bwMode="auto">
          <a:xfrm>
            <a:off x="1676400" y="3200400"/>
            <a:ext cx="1112216" cy="142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403" t="23999" r="32798" b="4163"/>
          <a:stretch/>
        </p:blipFill>
        <p:spPr bwMode="auto">
          <a:xfrm>
            <a:off x="2053606" y="3832571"/>
            <a:ext cx="104801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4174040" y="3072131"/>
            <a:ext cx="4229100" cy="40011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spc="150" dirty="0">
                <a:solidFill>
                  <a:schemeClr val="tx2"/>
                </a:solidFill>
              </a:rPr>
              <a:t>C</a:t>
            </a:r>
            <a:r>
              <a:rPr lang="en-US" sz="2000" spc="150" dirty="0" smtClean="0">
                <a:solidFill>
                  <a:schemeClr val="tx2"/>
                </a:solidFill>
              </a:rPr>
              <a:t>onsistency with FF-ICE Concept</a:t>
            </a:r>
          </a:p>
        </p:txBody>
      </p:sp>
      <p:sp>
        <p:nvSpPr>
          <p:cNvPr id="9" name="TextBox 8"/>
          <p:cNvSpPr txBox="1"/>
          <p:nvPr/>
        </p:nvSpPr>
        <p:spPr>
          <a:xfrm>
            <a:off x="3352800" y="3924976"/>
            <a:ext cx="5050340" cy="40011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spc="150" dirty="0" smtClean="0">
                <a:solidFill>
                  <a:schemeClr val="tx2"/>
                </a:solidFill>
              </a:rPr>
              <a:t>Alignment with GANP &amp; ASBU modules</a:t>
            </a:r>
          </a:p>
        </p:txBody>
      </p:sp>
      <p:grpSp>
        <p:nvGrpSpPr>
          <p:cNvPr id="10" name="Group 9"/>
          <p:cNvGrpSpPr/>
          <p:nvPr/>
        </p:nvGrpSpPr>
        <p:grpSpPr>
          <a:xfrm>
            <a:off x="1235349" y="1632182"/>
            <a:ext cx="4246932" cy="1157427"/>
            <a:chOff x="4287468" y="3738422"/>
            <a:chExt cx="4246932" cy="1157427"/>
          </a:xfrm>
        </p:grpSpPr>
        <p:pic>
          <p:nvPicPr>
            <p:cNvPr id="11" name="Picture 10" descr="GANP-banner-700x19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5806" y="3738422"/>
              <a:ext cx="3994519" cy="8256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287468" y="4526517"/>
              <a:ext cx="4246932" cy="369332"/>
            </a:xfrm>
            <a:prstGeom prst="rect">
              <a:avLst/>
            </a:prstGeom>
            <a:noFill/>
          </p:spPr>
          <p:txBody>
            <a:bodyPr wrap="none" rtlCol="0">
              <a:spAutoFit/>
            </a:bodyPr>
            <a:lstStyle/>
            <a:p>
              <a:r>
                <a:rPr lang="en-US" dirty="0" smtClean="0">
                  <a:solidFill>
                    <a:schemeClr val="tx2"/>
                  </a:solidFill>
                </a:rPr>
                <a:t>“expressed its full support for the Concept”</a:t>
              </a:r>
              <a:endParaRPr lang="en-US" dirty="0">
                <a:solidFill>
                  <a:schemeClr val="tx2"/>
                </a:solidFill>
              </a:endParaRPr>
            </a:p>
          </p:txBody>
        </p:sp>
      </p:grpSp>
      <p:sp>
        <p:nvSpPr>
          <p:cNvPr id="13" name="Right Arrow 12"/>
          <p:cNvSpPr/>
          <p:nvPr/>
        </p:nvSpPr>
        <p:spPr>
          <a:xfrm>
            <a:off x="5492578" y="1854502"/>
            <a:ext cx="667265" cy="381000"/>
          </a:xfrm>
          <a:prstGeom prst="right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smondoloni\AppData\Local\Microsoft\Windows\Temporary Internet Files\Content.IE5\TDV6B8UZ\MC90043162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19" y="1654595"/>
            <a:ext cx="780814" cy="780814"/>
          </a:xfrm>
          <a:prstGeom prst="rect">
            <a:avLst/>
          </a:prstGeom>
          <a:noFill/>
          <a:extLst>
            <a:ext uri="{909E8E84-426E-40DD-AFC4-6F175D3DCCD1}">
              <a14:hiddenFill xmlns:a14="http://schemas.microsoft.com/office/drawing/2010/main">
                <a:solidFill>
                  <a:srgbClr val="FFFFFF"/>
                </a:solidFill>
              </a14:hiddenFill>
            </a:ext>
          </a:extLst>
        </p:spPr>
      </p:pic>
      <p:sp>
        <p:nvSpPr>
          <p:cNvPr id="15" name="Bent-Up Arrow 14"/>
          <p:cNvSpPr/>
          <p:nvPr/>
        </p:nvSpPr>
        <p:spPr>
          <a:xfrm rot="5400000">
            <a:off x="-11059" y="2849804"/>
            <a:ext cx="1797054" cy="968264"/>
          </a:xfrm>
          <a:prstGeom prst="bentUp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Brace 15"/>
          <p:cNvSpPr/>
          <p:nvPr/>
        </p:nvSpPr>
        <p:spPr>
          <a:xfrm>
            <a:off x="8403140" y="3072131"/>
            <a:ext cx="359860" cy="12529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Bent-Up Arrow 17"/>
          <p:cNvSpPr/>
          <p:nvPr/>
        </p:nvSpPr>
        <p:spPr>
          <a:xfrm rot="16200000" flipH="1">
            <a:off x="7684543" y="4238728"/>
            <a:ext cx="1797054" cy="968264"/>
          </a:xfrm>
          <a:prstGeom prst="bentUp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3384677" y="5181600"/>
            <a:ext cx="4997323" cy="400110"/>
          </a:xfrm>
          <a:prstGeom prst="rect">
            <a:avLst/>
          </a:prstGeom>
          <a:noFill/>
        </p:spPr>
        <p:txBody>
          <a:bodyPr wrap="square" rtlCol="0">
            <a:spAutoFit/>
          </a:bodyPr>
          <a:lstStyle/>
          <a:p>
            <a:pPr algn="ctr"/>
            <a:r>
              <a:rPr lang="en-US" sz="2000" u="sng" spc="150" dirty="0" smtClean="0">
                <a:solidFill>
                  <a:schemeClr val="accent1"/>
                </a:solidFill>
              </a:rPr>
              <a:t>Initial </a:t>
            </a:r>
            <a:r>
              <a:rPr lang="en-US" sz="2000" spc="150" dirty="0" smtClean="0">
                <a:solidFill>
                  <a:schemeClr val="accent1"/>
                </a:solidFill>
              </a:rPr>
              <a:t>scope – more detail needed</a:t>
            </a:r>
            <a:endParaRPr lang="en-US" sz="2000" spc="150" dirty="0">
              <a:solidFill>
                <a:schemeClr val="accent1"/>
              </a:solidFill>
            </a:endParaRPr>
          </a:p>
        </p:txBody>
      </p:sp>
    </p:spTree>
    <p:extLst>
      <p:ext uri="{BB962C8B-B14F-4D97-AF65-F5344CB8AC3E}">
        <p14:creationId xmlns:p14="http://schemas.microsoft.com/office/powerpoint/2010/main" val="328663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10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22" presetClass="entr" presetSubtype="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16" grpId="0" animBg="1"/>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63705" y="1356903"/>
            <a:ext cx="2651295" cy="923330"/>
          </a:xfrm>
          <a:prstGeom prst="rect">
            <a:avLst/>
          </a:prstGeom>
          <a:noFill/>
        </p:spPr>
        <p:txBody>
          <a:bodyPr wrap="square" rtlCol="0">
            <a:spAutoFit/>
          </a:bodyPr>
          <a:lstStyle/>
          <a:p>
            <a:r>
              <a:rPr lang="en-US" i="1" dirty="0" smtClean="0">
                <a:solidFill>
                  <a:schemeClr val="tx2"/>
                </a:solidFill>
              </a:rPr>
              <a:t>Plans, capabilities, roadmaps, systems, interfaces</a:t>
            </a:r>
            <a:endParaRPr lang="en-US" i="1" dirty="0">
              <a:solidFill>
                <a:schemeClr val="tx2"/>
              </a:solidFill>
            </a:endParaRPr>
          </a:p>
        </p:txBody>
      </p:sp>
      <p:sp>
        <p:nvSpPr>
          <p:cNvPr id="4" name="Rectangle 3"/>
          <p:cNvSpPr/>
          <p:nvPr/>
        </p:nvSpPr>
        <p:spPr>
          <a:xfrm>
            <a:off x="228599" y="228600"/>
            <a:ext cx="5931243" cy="707886"/>
          </a:xfrm>
          <a:prstGeom prst="rect">
            <a:avLst/>
          </a:prstGeom>
        </p:spPr>
        <p:txBody>
          <a:bodyPr wrap="square">
            <a:spAutoFit/>
          </a:bodyPr>
          <a:lstStyle/>
          <a:p>
            <a:r>
              <a:rPr lang="en-US" sz="4000" dirty="0" smtClean="0">
                <a:solidFill>
                  <a:schemeClr val="tx2">
                    <a:lumMod val="75000"/>
                  </a:schemeClr>
                </a:solidFill>
              </a:rPr>
              <a:t>Detailing Scope - Example</a:t>
            </a:r>
            <a:endParaRPr lang="en-US" sz="4000" dirty="0">
              <a:solidFill>
                <a:schemeClr val="tx2">
                  <a:lumMod val="75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295400"/>
            <a:ext cx="2054538" cy="10272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406" y="1410538"/>
            <a:ext cx="824394" cy="850506"/>
          </a:xfrm>
          <a:prstGeom prst="rect">
            <a:avLst/>
          </a:prstGeom>
        </p:spPr>
      </p:pic>
      <p:sp>
        <p:nvSpPr>
          <p:cNvPr id="10" name="U-Turn Arrow 9"/>
          <p:cNvSpPr/>
          <p:nvPr/>
        </p:nvSpPr>
        <p:spPr>
          <a:xfrm rot="5400000" flipH="1">
            <a:off x="4730694" y="1404244"/>
            <a:ext cx="828703" cy="841290"/>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3102" y="2438400"/>
            <a:ext cx="1888033" cy="687438"/>
          </a:xfrm>
          <a:prstGeom prst="rect">
            <a:avLst/>
          </a:prstGeom>
        </p:spPr>
      </p:pic>
      <p:sp>
        <p:nvSpPr>
          <p:cNvPr id="13" name="U-Turn Arrow 12"/>
          <p:cNvSpPr/>
          <p:nvPr/>
        </p:nvSpPr>
        <p:spPr>
          <a:xfrm rot="5400000" flipH="1">
            <a:off x="5386622" y="1939285"/>
            <a:ext cx="1609600" cy="552106"/>
          </a:xfrm>
          <a:prstGeom prst="uturnArrow">
            <a:avLst>
              <a:gd name="adj1" fmla="val 10907"/>
              <a:gd name="adj2" fmla="val 16545"/>
              <a:gd name="adj3" fmla="val 30638"/>
              <a:gd name="adj4" fmla="val 45443"/>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4481135" y="2514600"/>
            <a:ext cx="1283042" cy="646331"/>
          </a:xfrm>
          <a:prstGeom prst="rect">
            <a:avLst/>
          </a:prstGeom>
          <a:noFill/>
        </p:spPr>
        <p:txBody>
          <a:bodyPr wrap="square" rtlCol="0">
            <a:spAutoFit/>
          </a:bodyPr>
          <a:lstStyle/>
          <a:p>
            <a:r>
              <a:rPr lang="en-US" i="1" dirty="0" smtClean="0">
                <a:solidFill>
                  <a:schemeClr val="tx2"/>
                </a:solidFill>
              </a:rPr>
              <a:t>Block 1 capabilities</a:t>
            </a:r>
            <a:endParaRPr lang="en-US" i="1" dirty="0">
              <a:solidFill>
                <a:schemeClr val="tx2"/>
              </a:solidFill>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400" y="3352800"/>
            <a:ext cx="1609725" cy="93345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765" y="3468478"/>
            <a:ext cx="779835" cy="789583"/>
          </a:xfrm>
          <a:prstGeom prst="rect">
            <a:avLst/>
          </a:prstGeom>
        </p:spPr>
      </p:pic>
      <p:sp>
        <p:nvSpPr>
          <p:cNvPr id="19" name="U-Turn Arrow 18"/>
          <p:cNvSpPr/>
          <p:nvPr/>
        </p:nvSpPr>
        <p:spPr>
          <a:xfrm rot="5400000" flipH="1">
            <a:off x="5927422" y="2378379"/>
            <a:ext cx="2883678" cy="717721"/>
          </a:xfrm>
          <a:prstGeom prst="uturnArrow">
            <a:avLst>
              <a:gd name="adj1" fmla="val 5156"/>
              <a:gd name="adj2" fmla="val 16545"/>
              <a:gd name="adj3" fmla="val 18090"/>
              <a:gd name="adj4" fmla="val 53804"/>
              <a:gd name="adj5" fmla="val 71894"/>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6400800" y="2479507"/>
            <a:ext cx="1283042" cy="646331"/>
          </a:xfrm>
          <a:prstGeom prst="rect">
            <a:avLst/>
          </a:prstGeom>
          <a:noFill/>
        </p:spPr>
        <p:txBody>
          <a:bodyPr wrap="square" rtlCol="0">
            <a:spAutoFit/>
          </a:bodyPr>
          <a:lstStyle/>
          <a:p>
            <a:r>
              <a:rPr lang="en-US" i="1" dirty="0" smtClean="0">
                <a:solidFill>
                  <a:schemeClr val="tx2"/>
                </a:solidFill>
              </a:rPr>
              <a:t>Block 1 capabilities</a:t>
            </a:r>
            <a:endParaRPr lang="en-US" i="1" dirty="0">
              <a:solidFill>
                <a:schemeClr val="tx2"/>
              </a:solidFill>
            </a:endParaRPr>
          </a:p>
        </p:txBody>
      </p:sp>
      <p:sp>
        <p:nvSpPr>
          <p:cNvPr id="21" name="TextBox 20"/>
          <p:cNvSpPr txBox="1"/>
          <p:nvPr/>
        </p:nvSpPr>
        <p:spPr>
          <a:xfrm>
            <a:off x="7407980" y="3505200"/>
            <a:ext cx="1126420" cy="923330"/>
          </a:xfrm>
          <a:prstGeom prst="rect">
            <a:avLst/>
          </a:prstGeom>
          <a:noFill/>
        </p:spPr>
        <p:txBody>
          <a:bodyPr wrap="square" rtlCol="0">
            <a:spAutoFit/>
          </a:bodyPr>
          <a:lstStyle/>
          <a:p>
            <a:pPr algn="r"/>
            <a:r>
              <a:rPr lang="en-US" dirty="0" smtClean="0">
                <a:solidFill>
                  <a:schemeClr val="tx2"/>
                </a:solidFill>
              </a:rPr>
              <a:t>Joint Working Paper</a:t>
            </a:r>
            <a:endParaRPr lang="en-US" dirty="0">
              <a:solidFill>
                <a:schemeClr val="tx2"/>
              </a:solidFill>
            </a:endParaRPr>
          </a:p>
        </p:txBody>
      </p:sp>
      <p:sp>
        <p:nvSpPr>
          <p:cNvPr id="23" name="Bent-Up Arrow 22"/>
          <p:cNvSpPr/>
          <p:nvPr/>
        </p:nvSpPr>
        <p:spPr>
          <a:xfrm rot="16200000" flipH="1">
            <a:off x="7176925" y="3453793"/>
            <a:ext cx="2311613" cy="968264"/>
          </a:xfrm>
          <a:prstGeom prst="bentUpArrow">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Brace 23"/>
          <p:cNvSpPr/>
          <p:nvPr/>
        </p:nvSpPr>
        <p:spPr>
          <a:xfrm>
            <a:off x="8160687" y="2438400"/>
            <a:ext cx="344090" cy="7562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 name="Group 30"/>
          <p:cNvGrpSpPr/>
          <p:nvPr/>
        </p:nvGrpSpPr>
        <p:grpSpPr>
          <a:xfrm>
            <a:off x="2590800" y="4680871"/>
            <a:ext cx="3051091" cy="1221529"/>
            <a:chOff x="2590800" y="4680871"/>
            <a:chExt cx="3051091" cy="1221529"/>
          </a:xfrm>
        </p:grpSpPr>
        <p:pic>
          <p:nvPicPr>
            <p:cNvPr id="26" name="Picture 2" descr="C:\Users\smondoloni\AppData\Local\Microsoft\Windows\Temporary Internet Files\Content.IE5\V78QNL0A\MP90044243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4659" y="4680871"/>
              <a:ext cx="1050511" cy="538835"/>
            </a:xfrm>
            <a:prstGeom prst="rect">
              <a:avLst/>
            </a:prstGeom>
            <a:noFill/>
            <a:extLst>
              <a:ext uri="{909E8E84-426E-40DD-AFC4-6F175D3DCCD1}">
                <a14:hiddenFill xmlns:a14="http://schemas.microsoft.com/office/drawing/2010/main">
                  <a:solidFill>
                    <a:srgbClr val="FFFFFF"/>
                  </a:solidFill>
                </a14:hiddenFill>
              </a:ext>
            </a:extLst>
          </p:spPr>
        </p:pic>
        <p:sp>
          <p:nvSpPr>
            <p:cNvPr id="27" name="Left Arrow 26"/>
            <p:cNvSpPr/>
            <p:nvPr/>
          </p:nvSpPr>
          <p:spPr>
            <a:xfrm>
              <a:off x="4648200" y="4724400"/>
              <a:ext cx="993691" cy="433486"/>
            </a:xfrm>
            <a:prstGeom prst="leftArrow">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590800" y="5256069"/>
              <a:ext cx="1463202" cy="646331"/>
            </a:xfrm>
            <a:prstGeom prst="rect">
              <a:avLst/>
            </a:prstGeom>
            <a:noFill/>
          </p:spPr>
          <p:txBody>
            <a:bodyPr wrap="square" rtlCol="0">
              <a:spAutoFit/>
            </a:bodyPr>
            <a:lstStyle/>
            <a:p>
              <a:pPr algn="r"/>
              <a:r>
                <a:rPr lang="en-US" dirty="0" smtClean="0">
                  <a:solidFill>
                    <a:schemeClr val="tx2"/>
                  </a:solidFill>
                </a:rPr>
                <a:t>Agreement on Scope</a:t>
              </a:r>
              <a:endParaRPr lang="en-US" dirty="0">
                <a:solidFill>
                  <a:schemeClr val="tx2"/>
                </a:solidFill>
              </a:endParaRPr>
            </a:p>
          </p:txBody>
        </p:sp>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01928" y="4258061"/>
            <a:ext cx="1702509" cy="1393586"/>
          </a:xfrm>
          <a:prstGeom prst="rect">
            <a:avLst/>
          </a:prstGeom>
        </p:spPr>
      </p:pic>
      <p:sp>
        <p:nvSpPr>
          <p:cNvPr id="22" name="U-Turn Arrow 21"/>
          <p:cNvSpPr/>
          <p:nvPr/>
        </p:nvSpPr>
        <p:spPr>
          <a:xfrm rot="5400000" flipH="1">
            <a:off x="4063805" y="2758908"/>
            <a:ext cx="828703" cy="2016486"/>
          </a:xfrm>
          <a:prstGeom prst="uturnArrow">
            <a:avLst>
              <a:gd name="adj1" fmla="val 10907"/>
              <a:gd name="adj2" fmla="val 16545"/>
              <a:gd name="adj3" fmla="val 30638"/>
              <a:gd name="adj4" fmla="val 43750"/>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2911305" y="3505200"/>
            <a:ext cx="2651295" cy="646331"/>
          </a:xfrm>
          <a:prstGeom prst="rect">
            <a:avLst/>
          </a:prstGeom>
          <a:noFill/>
        </p:spPr>
        <p:txBody>
          <a:bodyPr wrap="square" rtlCol="0">
            <a:spAutoFit/>
          </a:bodyPr>
          <a:lstStyle/>
          <a:p>
            <a:r>
              <a:rPr lang="en-US" i="1" dirty="0" smtClean="0">
                <a:solidFill>
                  <a:schemeClr val="tx2"/>
                </a:solidFill>
              </a:rPr>
              <a:t>Internal / stakeholder coordination</a:t>
            </a:r>
            <a:endParaRPr lang="en-US" i="1" dirty="0">
              <a:solidFill>
                <a:schemeClr val="tx2"/>
              </a:solidFill>
            </a:endParaRPr>
          </a:p>
        </p:txBody>
      </p:sp>
      <p:sp>
        <p:nvSpPr>
          <p:cNvPr id="29" name="U-Turn Arrow 28"/>
          <p:cNvSpPr/>
          <p:nvPr/>
        </p:nvSpPr>
        <p:spPr>
          <a:xfrm rot="5400000" flipV="1">
            <a:off x="4957653" y="1986197"/>
            <a:ext cx="1609600" cy="552106"/>
          </a:xfrm>
          <a:prstGeom prst="uturnArrow">
            <a:avLst>
              <a:gd name="adj1" fmla="val 10907"/>
              <a:gd name="adj2" fmla="val 16545"/>
              <a:gd name="adj3" fmla="val 30638"/>
              <a:gd name="adj4" fmla="val 45443"/>
              <a:gd name="adj5" fmla="val 76081"/>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U-Turn Arrow 31"/>
          <p:cNvSpPr/>
          <p:nvPr/>
        </p:nvSpPr>
        <p:spPr>
          <a:xfrm rot="5400000" flipV="1">
            <a:off x="5362100" y="2466500"/>
            <a:ext cx="2883678" cy="717721"/>
          </a:xfrm>
          <a:prstGeom prst="uturnArrow">
            <a:avLst>
              <a:gd name="adj1" fmla="val 5156"/>
              <a:gd name="adj2" fmla="val 16545"/>
              <a:gd name="adj3" fmla="val 18090"/>
              <a:gd name="adj4" fmla="val 53804"/>
              <a:gd name="adj5" fmla="val 71894"/>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706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500"/>
                                        <p:tgtEl>
                                          <p:spTgt spid="21"/>
                                        </p:tgtEl>
                                      </p:cBhvr>
                                    </p:animEffect>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righ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right)">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9" grpId="0" animBg="1"/>
      <p:bldP spid="20" grpId="0"/>
      <p:bldP spid="21" grpId="0"/>
      <p:bldP spid="23" grpId="0" animBg="1"/>
      <p:bldP spid="24" grpId="0" animBg="1"/>
      <p:bldP spid="22" grpId="0" animBg="1"/>
      <p:bldP spid="25" grpId="0"/>
      <p:bldP spid="29"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906963"/>
          </a:xfrm>
        </p:spPr>
        <p:txBody>
          <a:bodyPr>
            <a:normAutofit fontScale="70000" lnSpcReduction="20000"/>
          </a:bodyPr>
          <a:lstStyle/>
          <a:p>
            <a:r>
              <a:rPr lang="en-US" dirty="0" smtClean="0"/>
              <a:t>Focus on Pre-departure exchange</a:t>
            </a:r>
          </a:p>
          <a:p>
            <a:r>
              <a:rPr lang="en-US" dirty="0" smtClean="0"/>
              <a:t>No “big-bang”</a:t>
            </a:r>
          </a:p>
          <a:p>
            <a:r>
              <a:rPr lang="en-US" dirty="0" smtClean="0"/>
              <a:t>Include movement messages: FPL, CHG, CNL, DLA, DEP, ARR</a:t>
            </a:r>
          </a:p>
          <a:p>
            <a:pPr lvl="1"/>
            <a:r>
              <a:rPr lang="en-US" dirty="0"/>
              <a:t>DEP – end of pre-departure phase</a:t>
            </a:r>
          </a:p>
          <a:p>
            <a:pPr lvl="1"/>
            <a:r>
              <a:rPr lang="en-US" dirty="0"/>
              <a:t>Inclusion of ARR – this is post-departure, might simplify to </a:t>
            </a:r>
            <a:r>
              <a:rPr lang="en-US" dirty="0" smtClean="0"/>
              <a:t>include</a:t>
            </a:r>
          </a:p>
          <a:p>
            <a:r>
              <a:rPr lang="en-US" dirty="0" smtClean="0"/>
              <a:t>Include </a:t>
            </a:r>
            <a:r>
              <a:rPr lang="en-US" dirty="0"/>
              <a:t>s</a:t>
            </a:r>
            <a:r>
              <a:rPr lang="en-US" dirty="0" smtClean="0"/>
              <a:t>upplementary messages: RQP, RQS, SPL</a:t>
            </a:r>
          </a:p>
          <a:p>
            <a:r>
              <a:rPr lang="en-US" u="sng" dirty="0" smtClean="0"/>
              <a:t>Mixed-mode</a:t>
            </a:r>
            <a:r>
              <a:rPr lang="en-US" dirty="0" smtClean="0"/>
              <a:t> compatibility</a:t>
            </a:r>
          </a:p>
          <a:p>
            <a:pPr lvl="1"/>
            <a:r>
              <a:rPr lang="en-US" dirty="0" smtClean="0"/>
              <a:t>Translate to/from these messages</a:t>
            </a:r>
          </a:p>
          <a:p>
            <a:pPr lvl="1"/>
            <a:r>
              <a:rPr lang="en-US" dirty="0" smtClean="0"/>
              <a:t>Compatible with present-day provisions</a:t>
            </a:r>
          </a:p>
          <a:p>
            <a:r>
              <a:rPr lang="en-US" dirty="0" smtClean="0"/>
              <a:t>Coordination maintains present-day provisions:</a:t>
            </a:r>
          </a:p>
          <a:p>
            <a:pPr lvl="1"/>
            <a:r>
              <a:rPr lang="en-US" dirty="0" smtClean="0"/>
              <a:t>No GUFI for these</a:t>
            </a:r>
          </a:p>
          <a:p>
            <a:r>
              <a:rPr lang="en-US" dirty="0" smtClean="0"/>
              <a:t>Information updated in flight </a:t>
            </a:r>
            <a:r>
              <a:rPr lang="en-US" u="sng" dirty="0" smtClean="0"/>
              <a:t>may be shared</a:t>
            </a:r>
            <a:r>
              <a:rPr lang="en-US" dirty="0" smtClean="0"/>
              <a:t>, including 4DT</a:t>
            </a:r>
          </a:p>
          <a:p>
            <a:pPr lvl="1"/>
            <a:r>
              <a:rPr lang="en-US" dirty="0" smtClean="0"/>
              <a:t>Provisions do not describe</a:t>
            </a:r>
          </a:p>
          <a:p>
            <a:pPr lvl="1"/>
            <a:r>
              <a:rPr lang="en-US" dirty="0"/>
              <a:t>Present-day messages are used to update internal flight information</a:t>
            </a:r>
            <a:endParaRPr lang="en-US" dirty="0" smtClean="0"/>
          </a:p>
          <a:p>
            <a:pPr lvl="1"/>
            <a:r>
              <a:rPr lang="en-US" dirty="0" smtClean="0"/>
              <a:t>Bilateral </a:t>
            </a:r>
            <a:r>
              <a:rPr lang="en-US" dirty="0"/>
              <a:t>agreements may develop for </a:t>
            </a:r>
            <a:r>
              <a:rPr lang="en-US" dirty="0" smtClean="0"/>
              <a:t>coordination </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Rectangle 4"/>
          <p:cNvSpPr/>
          <p:nvPr/>
        </p:nvSpPr>
        <p:spPr>
          <a:xfrm>
            <a:off x="228599" y="228600"/>
            <a:ext cx="5931243" cy="707886"/>
          </a:xfrm>
          <a:prstGeom prst="rect">
            <a:avLst/>
          </a:prstGeom>
        </p:spPr>
        <p:txBody>
          <a:bodyPr wrap="square">
            <a:spAutoFit/>
          </a:bodyPr>
          <a:lstStyle/>
          <a:p>
            <a:r>
              <a:rPr lang="en-US" sz="4000" dirty="0" smtClean="0">
                <a:solidFill>
                  <a:schemeClr val="tx2">
                    <a:lumMod val="75000"/>
                  </a:schemeClr>
                </a:solidFill>
              </a:rPr>
              <a:t>Scope – FF-ICE Block 1</a:t>
            </a:r>
            <a:endParaRPr lang="en-US" sz="4000" dirty="0">
              <a:solidFill>
                <a:schemeClr val="tx2">
                  <a:lumMod val="75000"/>
                </a:schemeClr>
              </a:solidFill>
            </a:endParaRPr>
          </a:p>
        </p:txBody>
      </p:sp>
    </p:spTree>
    <p:extLst>
      <p:ext uri="{BB962C8B-B14F-4D97-AF65-F5344CB8AC3E}">
        <p14:creationId xmlns:p14="http://schemas.microsoft.com/office/powerpoint/2010/main" val="2841935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615934"/>
            <a:ext cx="457113" cy="369332"/>
          </a:xfrm>
          <a:prstGeom prst="rect">
            <a:avLst/>
          </a:prstGeom>
          <a:noFill/>
        </p:spPr>
        <p:txBody>
          <a:bodyPr wrap="none" rtlCol="0">
            <a:spAutoFit/>
          </a:bodyPr>
          <a:lstStyle/>
          <a:p>
            <a:r>
              <a:rPr lang="en-US" dirty="0" smtClean="0">
                <a:solidFill>
                  <a:schemeClr val="tx2"/>
                </a:solidFill>
              </a:rPr>
              <a:t>AU</a:t>
            </a:r>
          </a:p>
        </p:txBody>
      </p:sp>
      <p:pic>
        <p:nvPicPr>
          <p:cNvPr id="2051" name="Picture 3" descr="C:\Users\smondoloni\AppData\Local\Microsoft\Windows\Temporary Internet Files\Content.IE5\V78QNL0A\MC90043484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5" y="3607460"/>
            <a:ext cx="865996" cy="8659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mondoloni\AppData\Local\Microsoft\Windows\Temporary Internet Files\Content.IE5\I5C73YG8\MC90043481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900" y="3352800"/>
            <a:ext cx="1236921" cy="123692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30313" y="2927052"/>
            <a:ext cx="214787" cy="425748"/>
            <a:chOff x="3429000" y="3566723"/>
            <a:chExt cx="1513367" cy="1812025"/>
          </a:xfrm>
        </p:grpSpPr>
        <p:sp>
          <p:nvSpPr>
            <p:cNvPr id="5" name="tower"/>
            <p:cNvSpPr>
              <a:spLocks noEditPoints="1" noChangeArrowheads="1"/>
            </p:cNvSpPr>
            <p:nvPr/>
          </p:nvSpPr>
          <p:spPr bwMode="auto">
            <a:xfrm>
              <a:off x="3429000" y="3566723"/>
              <a:ext cx="904875" cy="18097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tower"/>
            <p:cNvSpPr>
              <a:spLocks noEditPoints="1" noChangeArrowheads="1"/>
            </p:cNvSpPr>
            <p:nvPr/>
          </p:nvSpPr>
          <p:spPr bwMode="auto">
            <a:xfrm>
              <a:off x="4037492" y="3568998"/>
              <a:ext cx="904875" cy="18097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2667000" y="2927052"/>
            <a:ext cx="214787" cy="425748"/>
            <a:chOff x="3429000" y="3566723"/>
            <a:chExt cx="1513367" cy="1812025"/>
          </a:xfrm>
        </p:grpSpPr>
        <p:sp>
          <p:nvSpPr>
            <p:cNvPr id="12" name="tower"/>
            <p:cNvSpPr>
              <a:spLocks noEditPoints="1" noChangeArrowheads="1"/>
            </p:cNvSpPr>
            <p:nvPr/>
          </p:nvSpPr>
          <p:spPr bwMode="auto">
            <a:xfrm>
              <a:off x="3429000" y="3566723"/>
              <a:ext cx="904875" cy="18097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tower"/>
            <p:cNvSpPr>
              <a:spLocks noEditPoints="1" noChangeArrowheads="1"/>
            </p:cNvSpPr>
            <p:nvPr/>
          </p:nvSpPr>
          <p:spPr bwMode="auto">
            <a:xfrm>
              <a:off x="4037492" y="3568998"/>
              <a:ext cx="904875" cy="18097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TextBox 13"/>
          <p:cNvSpPr txBox="1"/>
          <p:nvPr/>
        </p:nvSpPr>
        <p:spPr>
          <a:xfrm>
            <a:off x="2514600" y="4615934"/>
            <a:ext cx="593432" cy="369332"/>
          </a:xfrm>
          <a:prstGeom prst="rect">
            <a:avLst/>
          </a:prstGeom>
          <a:noFill/>
        </p:spPr>
        <p:txBody>
          <a:bodyPr wrap="none" rtlCol="0">
            <a:spAutoFit/>
          </a:bodyPr>
          <a:lstStyle/>
          <a:p>
            <a:r>
              <a:rPr lang="en-US" dirty="0" smtClean="0">
                <a:solidFill>
                  <a:schemeClr val="tx2"/>
                </a:solidFill>
              </a:rPr>
              <a:t>ASP</a:t>
            </a:r>
          </a:p>
        </p:txBody>
      </p:sp>
      <p:sp>
        <p:nvSpPr>
          <p:cNvPr id="7" name="Left-Right Arrow 6"/>
          <p:cNvSpPr/>
          <p:nvPr/>
        </p:nvSpPr>
        <p:spPr>
          <a:xfrm>
            <a:off x="1309702" y="3064089"/>
            <a:ext cx="1052498" cy="21260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241fdd5d-1895-4110-a134-51695309af7b@imc"/>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12" t="26963" r="20268" b="34998"/>
          <a:stretch/>
        </p:blipFill>
        <p:spPr bwMode="auto">
          <a:xfrm>
            <a:off x="856996" y="1447800"/>
            <a:ext cx="2061523" cy="73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84791" y="2253734"/>
            <a:ext cx="1553439" cy="369332"/>
          </a:xfrm>
          <a:prstGeom prst="rect">
            <a:avLst/>
          </a:prstGeom>
          <a:noFill/>
        </p:spPr>
        <p:txBody>
          <a:bodyPr wrap="none" rtlCol="0">
            <a:spAutoFit/>
          </a:bodyPr>
          <a:lstStyle/>
          <a:p>
            <a:r>
              <a:rPr lang="en-US" dirty="0" smtClean="0">
                <a:solidFill>
                  <a:schemeClr val="tx2"/>
                </a:solidFill>
              </a:rPr>
              <a:t>Pre-departure</a:t>
            </a:r>
            <a:endParaRPr lang="en-US" dirty="0">
              <a:solidFill>
                <a:schemeClr val="tx2"/>
              </a:solidFill>
            </a:endParaRPr>
          </a:p>
        </p:txBody>
      </p:sp>
      <p:sp>
        <p:nvSpPr>
          <p:cNvPr id="10" name="Oval 9"/>
          <p:cNvSpPr/>
          <p:nvPr/>
        </p:nvSpPr>
        <p:spPr>
          <a:xfrm>
            <a:off x="1040190" y="3101591"/>
            <a:ext cx="167346" cy="1623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81000" y="5216423"/>
            <a:ext cx="167346" cy="1623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3515" y="5112912"/>
            <a:ext cx="3847015" cy="369332"/>
          </a:xfrm>
          <a:prstGeom prst="rect">
            <a:avLst/>
          </a:prstGeom>
          <a:noFill/>
        </p:spPr>
        <p:txBody>
          <a:bodyPr wrap="none" rtlCol="0">
            <a:spAutoFit/>
          </a:bodyPr>
          <a:lstStyle/>
          <a:p>
            <a:r>
              <a:rPr lang="en-US" dirty="0" smtClean="0">
                <a:solidFill>
                  <a:schemeClr val="tx2"/>
                </a:solidFill>
              </a:rPr>
              <a:t>Optional – Provisions do not describe</a:t>
            </a:r>
            <a:endParaRPr lang="en-US" dirty="0">
              <a:solidFill>
                <a:schemeClr val="tx2"/>
              </a:solidFill>
            </a:endParaRPr>
          </a:p>
        </p:txBody>
      </p:sp>
      <p:sp>
        <p:nvSpPr>
          <p:cNvPr id="24" name="Oval 23"/>
          <p:cNvSpPr/>
          <p:nvPr/>
        </p:nvSpPr>
        <p:spPr>
          <a:xfrm>
            <a:off x="388517" y="5601579"/>
            <a:ext cx="167346" cy="162309"/>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11032" y="5498068"/>
            <a:ext cx="2469587" cy="369332"/>
          </a:xfrm>
          <a:prstGeom prst="rect">
            <a:avLst/>
          </a:prstGeom>
          <a:noFill/>
        </p:spPr>
        <p:txBody>
          <a:bodyPr wrap="none" rtlCol="0">
            <a:spAutoFit/>
          </a:bodyPr>
          <a:lstStyle/>
          <a:p>
            <a:r>
              <a:rPr lang="en-US" dirty="0" smtClean="0">
                <a:solidFill>
                  <a:schemeClr val="tx2"/>
                </a:solidFill>
              </a:rPr>
              <a:t>Provisions will describe</a:t>
            </a:r>
            <a:endParaRPr lang="en-US" dirty="0">
              <a:solidFill>
                <a:schemeClr val="tx2"/>
              </a:solidFill>
            </a:endParaRPr>
          </a:p>
        </p:txBody>
      </p:sp>
      <p:sp>
        <p:nvSpPr>
          <p:cNvPr id="17" name="TextBox 16"/>
          <p:cNvSpPr txBox="1"/>
          <p:nvPr/>
        </p:nvSpPr>
        <p:spPr>
          <a:xfrm>
            <a:off x="4876800" y="1915715"/>
            <a:ext cx="3554691" cy="369332"/>
          </a:xfrm>
          <a:prstGeom prst="rect">
            <a:avLst/>
          </a:prstGeom>
          <a:noFill/>
        </p:spPr>
        <p:txBody>
          <a:bodyPr wrap="none" rtlCol="0">
            <a:spAutoFit/>
          </a:bodyPr>
          <a:lstStyle/>
          <a:p>
            <a:r>
              <a:rPr lang="en-US" dirty="0" smtClean="0">
                <a:solidFill>
                  <a:schemeClr val="tx2"/>
                </a:solidFill>
              </a:rPr>
              <a:t>Early Information (e.g. scheduling)</a:t>
            </a:r>
            <a:endParaRPr lang="en-US" dirty="0">
              <a:solidFill>
                <a:schemeClr val="tx2"/>
              </a:solidFill>
            </a:endParaRPr>
          </a:p>
        </p:txBody>
      </p:sp>
      <p:sp>
        <p:nvSpPr>
          <p:cNvPr id="28" name="Oval 27"/>
          <p:cNvSpPr/>
          <p:nvPr/>
        </p:nvSpPr>
        <p:spPr>
          <a:xfrm>
            <a:off x="4572000" y="2019227"/>
            <a:ext cx="167346" cy="1623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470884" y="3114387"/>
            <a:ext cx="167346" cy="1623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Oval 29"/>
          <p:cNvSpPr/>
          <p:nvPr/>
        </p:nvSpPr>
        <p:spPr>
          <a:xfrm>
            <a:off x="1058319" y="3101591"/>
            <a:ext cx="167346" cy="1623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891746" y="2286000"/>
            <a:ext cx="2413802" cy="369332"/>
          </a:xfrm>
          <a:prstGeom prst="rect">
            <a:avLst/>
          </a:prstGeom>
          <a:noFill/>
        </p:spPr>
        <p:txBody>
          <a:bodyPr wrap="none" rtlCol="0">
            <a:spAutoFit/>
          </a:bodyPr>
          <a:lstStyle/>
          <a:p>
            <a:r>
              <a:rPr lang="en-US" dirty="0" smtClean="0">
                <a:solidFill>
                  <a:schemeClr val="tx2"/>
                </a:solidFill>
              </a:rPr>
              <a:t>Constraint Information</a:t>
            </a:r>
            <a:endParaRPr lang="en-US" dirty="0">
              <a:solidFill>
                <a:schemeClr val="tx2"/>
              </a:solidFill>
            </a:endParaRPr>
          </a:p>
        </p:txBody>
      </p:sp>
      <p:sp>
        <p:nvSpPr>
          <p:cNvPr id="32" name="Oval 31"/>
          <p:cNvSpPr/>
          <p:nvPr/>
        </p:nvSpPr>
        <p:spPr>
          <a:xfrm>
            <a:off x="4586946" y="2389512"/>
            <a:ext cx="167346" cy="1623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886325" y="2678668"/>
            <a:ext cx="3404394" cy="369332"/>
          </a:xfrm>
          <a:prstGeom prst="rect">
            <a:avLst/>
          </a:prstGeom>
          <a:noFill/>
        </p:spPr>
        <p:txBody>
          <a:bodyPr wrap="none" rtlCol="0">
            <a:spAutoFit/>
          </a:bodyPr>
          <a:lstStyle/>
          <a:p>
            <a:r>
              <a:rPr lang="en-US" dirty="0" smtClean="0">
                <a:solidFill>
                  <a:schemeClr val="tx2"/>
                </a:solidFill>
              </a:rPr>
              <a:t>Flight Information &amp; Desired 4DT</a:t>
            </a:r>
            <a:endParaRPr lang="en-US" dirty="0">
              <a:solidFill>
                <a:schemeClr val="tx2"/>
              </a:solidFill>
            </a:endParaRPr>
          </a:p>
        </p:txBody>
      </p:sp>
      <p:sp>
        <p:nvSpPr>
          <p:cNvPr id="34" name="Oval 33"/>
          <p:cNvSpPr/>
          <p:nvPr/>
        </p:nvSpPr>
        <p:spPr>
          <a:xfrm>
            <a:off x="4581525" y="2782180"/>
            <a:ext cx="167346" cy="1623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362200" y="3124200"/>
            <a:ext cx="167346" cy="1623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2" name="TextBox 41"/>
          <p:cNvSpPr txBox="1"/>
          <p:nvPr/>
        </p:nvSpPr>
        <p:spPr>
          <a:xfrm>
            <a:off x="4895850" y="3079234"/>
            <a:ext cx="3238515" cy="369332"/>
          </a:xfrm>
          <a:prstGeom prst="rect">
            <a:avLst/>
          </a:prstGeom>
          <a:noFill/>
        </p:spPr>
        <p:txBody>
          <a:bodyPr wrap="none" rtlCol="0">
            <a:spAutoFit/>
          </a:bodyPr>
          <a:lstStyle/>
          <a:p>
            <a:r>
              <a:rPr lang="en-US" dirty="0" smtClean="0">
                <a:solidFill>
                  <a:schemeClr val="tx2"/>
                </a:solidFill>
              </a:rPr>
              <a:t>Feedback on 4DT (Negotiating)</a:t>
            </a:r>
            <a:endParaRPr lang="en-US" dirty="0">
              <a:solidFill>
                <a:schemeClr val="tx2"/>
              </a:solidFill>
            </a:endParaRPr>
          </a:p>
        </p:txBody>
      </p:sp>
      <p:sp>
        <p:nvSpPr>
          <p:cNvPr id="43" name="Oval 42"/>
          <p:cNvSpPr/>
          <p:nvPr/>
        </p:nvSpPr>
        <p:spPr>
          <a:xfrm>
            <a:off x="4591050" y="3182746"/>
            <a:ext cx="167346" cy="1623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66800" y="3114291"/>
            <a:ext cx="167346" cy="1623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876800" y="3505200"/>
            <a:ext cx="2249833" cy="369332"/>
          </a:xfrm>
          <a:prstGeom prst="rect">
            <a:avLst/>
          </a:prstGeom>
          <a:noFill/>
        </p:spPr>
        <p:txBody>
          <a:bodyPr wrap="none" rtlCol="0">
            <a:spAutoFit/>
          </a:bodyPr>
          <a:lstStyle/>
          <a:p>
            <a:r>
              <a:rPr lang="en-US" dirty="0" smtClean="0">
                <a:solidFill>
                  <a:schemeClr val="tx2"/>
                </a:solidFill>
              </a:rPr>
              <a:t>Agreement on 4DT</a:t>
            </a:r>
            <a:endParaRPr lang="en-US" dirty="0">
              <a:solidFill>
                <a:schemeClr val="tx2"/>
              </a:solidFill>
            </a:endParaRPr>
          </a:p>
        </p:txBody>
      </p:sp>
      <p:sp>
        <p:nvSpPr>
          <p:cNvPr id="46" name="Oval 45"/>
          <p:cNvSpPr/>
          <p:nvPr/>
        </p:nvSpPr>
        <p:spPr>
          <a:xfrm>
            <a:off x="4584097" y="3608712"/>
            <a:ext cx="167346" cy="1623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750216" y="3971260"/>
            <a:ext cx="838306" cy="369332"/>
          </a:xfrm>
          <a:prstGeom prst="rect">
            <a:avLst/>
          </a:prstGeom>
          <a:noFill/>
        </p:spPr>
        <p:txBody>
          <a:bodyPr wrap="none" rtlCol="0">
            <a:spAutoFit/>
          </a:bodyPr>
          <a:lstStyle/>
          <a:p>
            <a:r>
              <a:rPr lang="en-US" u="sng" dirty="0" smtClean="0">
                <a:solidFill>
                  <a:schemeClr val="tx2"/>
                </a:solidFill>
              </a:rPr>
              <a:t>Others</a:t>
            </a:r>
            <a:endParaRPr lang="en-US" u="sng" dirty="0">
              <a:solidFill>
                <a:schemeClr val="tx2"/>
              </a:solidFill>
            </a:endParaRPr>
          </a:p>
        </p:txBody>
      </p:sp>
      <p:sp>
        <p:nvSpPr>
          <p:cNvPr id="19" name="TextBox 18"/>
          <p:cNvSpPr txBox="1"/>
          <p:nvPr/>
        </p:nvSpPr>
        <p:spPr>
          <a:xfrm>
            <a:off x="4914900" y="4473456"/>
            <a:ext cx="3320011" cy="923330"/>
          </a:xfrm>
          <a:prstGeom prst="rect">
            <a:avLst/>
          </a:prstGeom>
          <a:noFill/>
        </p:spPr>
        <p:txBody>
          <a:bodyPr wrap="none" rtlCol="0">
            <a:spAutoFit/>
          </a:bodyPr>
          <a:lstStyle/>
          <a:p>
            <a:r>
              <a:rPr lang="en-US" dirty="0" smtClean="0">
                <a:solidFill>
                  <a:schemeClr val="tx2"/>
                </a:solidFill>
              </a:rPr>
              <a:t>Ranked 4DTs</a:t>
            </a:r>
          </a:p>
          <a:p>
            <a:r>
              <a:rPr lang="en-US" dirty="0" smtClean="0">
                <a:solidFill>
                  <a:schemeClr val="tx2"/>
                </a:solidFill>
              </a:rPr>
              <a:t>Verification of 4DT </a:t>
            </a:r>
          </a:p>
          <a:p>
            <a:r>
              <a:rPr lang="en-US" dirty="0" smtClean="0">
                <a:solidFill>
                  <a:schemeClr val="tx2"/>
                </a:solidFill>
              </a:rPr>
              <a:t>Distribution consistent with 4DT</a:t>
            </a:r>
            <a:endParaRPr lang="en-US" dirty="0">
              <a:solidFill>
                <a:schemeClr val="tx2"/>
              </a:solidFill>
            </a:endParaRPr>
          </a:p>
        </p:txBody>
      </p:sp>
      <p:sp>
        <p:nvSpPr>
          <p:cNvPr id="49" name="Oval 48"/>
          <p:cNvSpPr/>
          <p:nvPr/>
        </p:nvSpPr>
        <p:spPr>
          <a:xfrm>
            <a:off x="4633254" y="4572000"/>
            <a:ext cx="167346" cy="1623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633254" y="4839084"/>
            <a:ext cx="167346" cy="1623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633254" y="5121173"/>
            <a:ext cx="167346" cy="162309"/>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
        <p:nvSpPr>
          <p:cNvPr id="47" name="Rectangle 46"/>
          <p:cNvSpPr/>
          <p:nvPr/>
        </p:nvSpPr>
        <p:spPr>
          <a:xfrm>
            <a:off x="228599" y="228600"/>
            <a:ext cx="5931243" cy="707886"/>
          </a:xfrm>
          <a:prstGeom prst="rect">
            <a:avLst/>
          </a:prstGeom>
        </p:spPr>
        <p:txBody>
          <a:bodyPr wrap="square">
            <a:spAutoFit/>
          </a:bodyPr>
          <a:lstStyle/>
          <a:p>
            <a:r>
              <a:rPr lang="en-US" sz="4000" dirty="0" smtClean="0">
                <a:solidFill>
                  <a:schemeClr val="tx2">
                    <a:lumMod val="75000"/>
                  </a:schemeClr>
                </a:solidFill>
              </a:rPr>
              <a:t>Scope – Pre-Departure</a:t>
            </a:r>
            <a:endParaRPr lang="en-US" sz="4000" dirty="0">
              <a:solidFill>
                <a:schemeClr val="tx2">
                  <a:lumMod val="75000"/>
                </a:schemeClr>
              </a:solidFill>
            </a:endParaRPr>
          </a:p>
        </p:txBody>
      </p:sp>
      <p:sp>
        <p:nvSpPr>
          <p:cNvPr id="3" name="TextBox 2"/>
          <p:cNvSpPr txBox="1"/>
          <p:nvPr/>
        </p:nvSpPr>
        <p:spPr>
          <a:xfrm>
            <a:off x="4895850" y="5763888"/>
            <a:ext cx="2912336" cy="369332"/>
          </a:xfrm>
          <a:prstGeom prst="rect">
            <a:avLst/>
          </a:prstGeom>
          <a:noFill/>
        </p:spPr>
        <p:txBody>
          <a:bodyPr wrap="none" rtlCol="0">
            <a:spAutoFit/>
          </a:bodyPr>
          <a:lstStyle/>
          <a:p>
            <a:r>
              <a:rPr lang="en-US" dirty="0" smtClean="0">
                <a:solidFill>
                  <a:schemeClr val="tx2"/>
                </a:solidFill>
              </a:rPr>
              <a:t>FIXM, AIXM, WXXM all apply</a:t>
            </a:r>
            <a:endParaRPr lang="en-US" dirty="0">
              <a:solidFill>
                <a:schemeClr val="tx2"/>
              </a:solidFill>
            </a:endParaRPr>
          </a:p>
        </p:txBody>
      </p:sp>
    </p:spTree>
    <p:extLst>
      <p:ext uri="{BB962C8B-B14F-4D97-AF65-F5344CB8AC3E}">
        <p14:creationId xmlns:p14="http://schemas.microsoft.com/office/powerpoint/2010/main" val="180579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42" presetClass="path" presetSubtype="0" fill="hold" grpId="1" nodeType="afterEffect">
                                  <p:stCondLst>
                                    <p:cond delay="0"/>
                                  </p:stCondLst>
                                  <p:childTnLst>
                                    <p:animMotion origin="layout" path="M 3.33333E-6 -4.81481E-6 L 0.16041 0.00255 " pathEditMode="relative" rAng="0" ptsTypes="AA">
                                      <p:cBhvr>
                                        <p:cTn id="9" dur="1000" fill="hold"/>
                                        <p:tgtEl>
                                          <p:spTgt spid="10"/>
                                        </p:tgtEl>
                                        <p:attrNameLst>
                                          <p:attrName>ppt_x</p:attrName>
                                          <p:attrName>ppt_y</p:attrName>
                                        </p:attrNameLst>
                                      </p:cBhvr>
                                      <p:rCtr x="8021" y="116"/>
                                    </p:animMotion>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1000"/>
                            </p:stCondLst>
                            <p:childTnLst>
                              <p:par>
                                <p:cTn id="17" presetID="10" presetClass="exit" presetSubtype="0" fill="hold" grpId="2" nodeType="after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par>
                          <p:cTn id="24" fill="hold">
                            <p:stCondLst>
                              <p:cond delay="0"/>
                            </p:stCondLst>
                            <p:childTnLst>
                              <p:par>
                                <p:cTn id="25" presetID="42" presetClass="path" presetSubtype="0" fill="hold" grpId="1" nodeType="afterEffect">
                                  <p:stCondLst>
                                    <p:cond delay="0"/>
                                  </p:stCondLst>
                                  <p:childTnLst>
                                    <p:animMotion origin="layout" path="M 0.00399 0.0007 L -0.14202 0.00139 " pathEditMode="relative" rAng="0" ptsTypes="AA">
                                      <p:cBhvr>
                                        <p:cTn id="26" dur="1000" fill="hold"/>
                                        <p:tgtEl>
                                          <p:spTgt spid="29"/>
                                        </p:tgtEl>
                                        <p:attrNameLst>
                                          <p:attrName>ppt_x</p:attrName>
                                          <p:attrName>ppt_y</p:attrName>
                                        </p:attrNameLst>
                                      </p:cBhvr>
                                      <p:rCtr x="-7309" y="23"/>
                                    </p:animMotion>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par>
                          <p:cTn id="33" fill="hold">
                            <p:stCondLst>
                              <p:cond delay="1000"/>
                            </p:stCondLst>
                            <p:childTnLst>
                              <p:par>
                                <p:cTn id="34" presetID="10" presetClass="exit" presetSubtype="0" fill="hold" grpId="2" nodeType="afterEffect">
                                  <p:stCondLst>
                                    <p:cond delay="0"/>
                                  </p:stCondLst>
                                  <p:childTnLst>
                                    <p:animEffect transition="out" filter="fade">
                                      <p:cBhvr>
                                        <p:cTn id="35" dur="500"/>
                                        <p:tgtEl>
                                          <p:spTgt spid="29"/>
                                        </p:tgtEl>
                                      </p:cBhvr>
                                    </p:animEffect>
                                    <p:set>
                                      <p:cBhvr>
                                        <p:cTn id="36" dur="1" fill="hold">
                                          <p:stCondLst>
                                            <p:cond delay="499"/>
                                          </p:stCondLst>
                                        </p:cTn>
                                        <p:tgtEl>
                                          <p:spTgt spid="2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par>
                          <p:cTn id="41" fill="hold">
                            <p:stCondLst>
                              <p:cond delay="0"/>
                            </p:stCondLst>
                            <p:childTnLst>
                              <p:par>
                                <p:cTn id="42" presetID="42" presetClass="path" presetSubtype="0" fill="hold" grpId="1" nodeType="afterEffect">
                                  <p:stCondLst>
                                    <p:cond delay="0"/>
                                  </p:stCondLst>
                                  <p:childTnLst>
                                    <p:animMotion origin="layout" path="M 0 -1.11111E-6 L 0.16042 0.00255 " pathEditMode="relative" rAng="0" ptsTypes="AA">
                                      <p:cBhvr>
                                        <p:cTn id="43" dur="1000" fill="hold"/>
                                        <p:tgtEl>
                                          <p:spTgt spid="30"/>
                                        </p:tgtEl>
                                        <p:attrNameLst>
                                          <p:attrName>ppt_x</p:attrName>
                                          <p:attrName>ppt_y</p:attrName>
                                        </p:attrNameLst>
                                      </p:cBhvr>
                                      <p:rCtr x="8021" y="116"/>
                                    </p:animMotion>
                                  </p:childTnLst>
                                </p:cTn>
                              </p:par>
                            </p:childTnLst>
                          </p:cTn>
                        </p:par>
                        <p:par>
                          <p:cTn id="44" fill="hold">
                            <p:stCondLst>
                              <p:cond delay="1000"/>
                            </p:stCondLst>
                            <p:childTnLst>
                              <p:par>
                                <p:cTn id="45" presetID="10" presetClass="exit" presetSubtype="0" fill="hold" grpId="2" nodeType="afterEffect">
                                  <p:stCondLst>
                                    <p:cond delay="0"/>
                                  </p:stCondLst>
                                  <p:childTnLst>
                                    <p:animEffect transition="out" filter="fad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childTnLst>
                          </p:cTn>
                        </p:par>
                        <p:par>
                          <p:cTn id="48" fill="hold">
                            <p:stCondLst>
                              <p:cond delay="1500"/>
                            </p:stCondLst>
                            <p:childTnLst>
                              <p:par>
                                <p:cTn id="49" presetID="1"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par>
                          <p:cTn id="51" fill="hold">
                            <p:stCondLst>
                              <p:cond delay="1500"/>
                            </p:stCondLst>
                            <p:childTnLst>
                              <p:par>
                                <p:cTn id="52" presetID="1"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par>
                          <p:cTn id="58" fill="hold">
                            <p:stCondLst>
                              <p:cond delay="0"/>
                            </p:stCondLst>
                            <p:childTnLst>
                              <p:par>
                                <p:cTn id="59" presetID="42" presetClass="path" presetSubtype="0" fill="hold" grpId="1" nodeType="afterEffect">
                                  <p:stCondLst>
                                    <p:cond delay="0"/>
                                  </p:stCondLst>
                                  <p:childTnLst>
                                    <p:animMotion origin="layout" path="M 0.00399 0.0007 L -0.14202 0.00139 " pathEditMode="relative" rAng="0" ptsTypes="AA">
                                      <p:cBhvr>
                                        <p:cTn id="60" dur="1000" fill="hold"/>
                                        <p:tgtEl>
                                          <p:spTgt spid="41"/>
                                        </p:tgtEl>
                                        <p:attrNameLst>
                                          <p:attrName>ppt_x</p:attrName>
                                          <p:attrName>ppt_y</p:attrName>
                                        </p:attrNameLst>
                                      </p:cBhvr>
                                      <p:rCtr x="-7309" y="23"/>
                                    </p:animMotion>
                                  </p:childTnLst>
                                </p:cTn>
                              </p:par>
                            </p:childTnLst>
                          </p:cTn>
                        </p:par>
                        <p:par>
                          <p:cTn id="61" fill="hold">
                            <p:stCondLst>
                              <p:cond delay="1500"/>
                            </p:stCondLst>
                            <p:childTnLst>
                              <p:par>
                                <p:cTn id="62" presetID="1" presetClass="entr" presetSubtype="0"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childTnLst>
                                </p:cTn>
                              </p:par>
                            </p:childTnLst>
                          </p:cTn>
                        </p:par>
                        <p:par>
                          <p:cTn id="64" fill="hold">
                            <p:stCondLst>
                              <p:cond delay="1500"/>
                            </p:stCondLst>
                            <p:childTnLst>
                              <p:par>
                                <p:cTn id="65" presetID="1"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par>
                          <p:cTn id="67" fill="hold">
                            <p:stCondLst>
                              <p:cond delay="1500"/>
                            </p:stCondLst>
                            <p:childTnLst>
                              <p:par>
                                <p:cTn id="68" presetID="10" presetClass="exit" presetSubtype="0" fill="hold" grpId="2" nodeType="afterEffect">
                                  <p:stCondLst>
                                    <p:cond delay="0"/>
                                  </p:stCondLst>
                                  <p:childTnLst>
                                    <p:animEffect transition="out" filter="fade">
                                      <p:cBhvr>
                                        <p:cTn id="69" dur="500"/>
                                        <p:tgtEl>
                                          <p:spTgt spid="41"/>
                                        </p:tgtEl>
                                      </p:cBhvr>
                                    </p:animEffect>
                                    <p:set>
                                      <p:cBhvr>
                                        <p:cTn id="70" dur="1" fill="hold">
                                          <p:stCondLst>
                                            <p:cond delay="499"/>
                                          </p:stCondLst>
                                        </p:cTn>
                                        <p:tgtEl>
                                          <p:spTgt spid="4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par>
                          <p:cTn id="75" fill="hold">
                            <p:stCondLst>
                              <p:cond delay="0"/>
                            </p:stCondLst>
                            <p:childTnLst>
                              <p:par>
                                <p:cTn id="76" presetID="42" presetClass="path" presetSubtype="0" fill="hold" grpId="1" nodeType="afterEffect">
                                  <p:stCondLst>
                                    <p:cond delay="0"/>
                                  </p:stCondLst>
                                  <p:childTnLst>
                                    <p:animMotion origin="layout" path="M 0 -0.00023 L 0.16042 0.00231 " pathEditMode="relative" rAng="0" ptsTypes="AA">
                                      <p:cBhvr>
                                        <p:cTn id="77" dur="1000" fill="hold"/>
                                        <p:tgtEl>
                                          <p:spTgt spid="44"/>
                                        </p:tgtEl>
                                        <p:attrNameLst>
                                          <p:attrName>ppt_x</p:attrName>
                                          <p:attrName>ppt_y</p:attrName>
                                        </p:attrNameLst>
                                      </p:cBhvr>
                                      <p:rCtr x="8021" y="116"/>
                                    </p:animMotion>
                                  </p:childTnLst>
                                </p:cTn>
                              </p:par>
                            </p:childTnLst>
                          </p:cTn>
                        </p:par>
                        <p:par>
                          <p:cTn id="78" fill="hold">
                            <p:stCondLst>
                              <p:cond delay="1000"/>
                            </p:stCondLst>
                            <p:childTnLst>
                              <p:par>
                                <p:cTn id="79" presetID="42" presetClass="path" presetSubtype="0" accel="50000" decel="50000" fill="hold" grpId="3" nodeType="afterEffect">
                                  <p:stCondLst>
                                    <p:cond delay="0"/>
                                  </p:stCondLst>
                                  <p:childTnLst>
                                    <p:animMotion origin="layout" path="M 0.16042 0.00255 L 0.00209 0.00255 " pathEditMode="relative" rAng="0" ptsTypes="AA">
                                      <p:cBhvr>
                                        <p:cTn id="80" dur="2000" fill="hold"/>
                                        <p:tgtEl>
                                          <p:spTgt spid="44"/>
                                        </p:tgtEl>
                                        <p:attrNameLst>
                                          <p:attrName>ppt_x</p:attrName>
                                          <p:attrName>ppt_y</p:attrName>
                                        </p:attrNameLst>
                                      </p:cBhvr>
                                      <p:rCtr x="-7917" y="0"/>
                                    </p:animMotion>
                                  </p:childTnLst>
                                </p:cTn>
                              </p:par>
                            </p:childTnLst>
                          </p:cTn>
                        </p:par>
                        <p:par>
                          <p:cTn id="81" fill="hold">
                            <p:stCondLst>
                              <p:cond delay="3500"/>
                            </p:stCondLst>
                            <p:childTnLst>
                              <p:par>
                                <p:cTn id="82" presetID="1"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childTnLst>
                                </p:cTn>
                              </p:par>
                            </p:childTnLst>
                          </p:cTn>
                        </p:par>
                        <p:par>
                          <p:cTn id="84" fill="hold">
                            <p:stCondLst>
                              <p:cond delay="3500"/>
                            </p:stCondLst>
                            <p:childTnLst>
                              <p:par>
                                <p:cTn id="85" presetID="1" presetClass="entr" presetSubtype="0"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childTnLst>
                          </p:cTn>
                        </p:par>
                        <p:par>
                          <p:cTn id="87" fill="hold">
                            <p:stCondLst>
                              <p:cond delay="3500"/>
                            </p:stCondLst>
                            <p:childTnLst>
                              <p:par>
                                <p:cTn id="88" presetID="10" presetClass="exit" presetSubtype="0" fill="hold" grpId="2" nodeType="afterEffect">
                                  <p:stCondLst>
                                    <p:cond delay="0"/>
                                  </p:stCondLst>
                                  <p:childTnLst>
                                    <p:animEffect transition="out" filter="fade">
                                      <p:cBhvr>
                                        <p:cTn id="89" dur="500"/>
                                        <p:tgtEl>
                                          <p:spTgt spid="44"/>
                                        </p:tgtEl>
                                      </p:cBhvr>
                                    </p:animEffect>
                                    <p:set>
                                      <p:cBhvr>
                                        <p:cTn id="90" dur="1" fill="hold">
                                          <p:stCondLst>
                                            <p:cond delay="499"/>
                                          </p:stCondLst>
                                        </p:cTn>
                                        <p:tgtEl>
                                          <p:spTgt spid="4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7" grpId="0"/>
      <p:bldP spid="28" grpId="0" animBg="1"/>
      <p:bldP spid="29" grpId="0" animBg="1"/>
      <p:bldP spid="29" grpId="1" animBg="1"/>
      <p:bldP spid="29" grpId="2" animBg="1"/>
      <p:bldP spid="30" grpId="0" animBg="1"/>
      <p:bldP spid="30" grpId="1" animBg="1"/>
      <p:bldP spid="30" grpId="2" animBg="1"/>
      <p:bldP spid="31" grpId="0"/>
      <p:bldP spid="32" grpId="0" animBg="1"/>
      <p:bldP spid="33" grpId="0"/>
      <p:bldP spid="34" grpId="0" animBg="1"/>
      <p:bldP spid="41" grpId="0" animBg="1"/>
      <p:bldP spid="41" grpId="1" animBg="1"/>
      <p:bldP spid="41" grpId="2" animBg="1"/>
      <p:bldP spid="42" grpId="0"/>
      <p:bldP spid="43" grpId="0" animBg="1"/>
      <p:bldP spid="44" grpId="0" animBg="1"/>
      <p:bldP spid="44" grpId="1" animBg="1"/>
      <p:bldP spid="44" grpId="2" animBg="1"/>
      <p:bldP spid="44" grpId="3" animBg="1"/>
      <p:bldP spid="45" grpId="0"/>
      <p:bldP spid="46" grpId="0" animBg="1"/>
      <p:bldP spid="18" grpId="0"/>
      <p:bldP spid="19" grpId="0"/>
      <p:bldP spid="49" grpId="0" animBg="1"/>
      <p:bldP spid="5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8890"/>
            <a:ext cx="8534400" cy="4897274"/>
          </a:xfrm>
        </p:spPr>
        <p:txBody>
          <a:bodyPr>
            <a:normAutofit lnSpcReduction="10000"/>
          </a:bodyPr>
          <a:lstStyle/>
          <a:p>
            <a:r>
              <a:rPr lang="en-US" dirty="0" smtClean="0"/>
              <a:t>Pre-departure:</a:t>
            </a:r>
          </a:p>
          <a:p>
            <a:pPr lvl="1"/>
            <a:r>
              <a:rPr lang="en-US" dirty="0" smtClean="0"/>
              <a:t>4DT provision, negotiating, verification, cancellation, failure recovery </a:t>
            </a:r>
          </a:p>
          <a:p>
            <a:pPr lvl="2"/>
            <a:r>
              <a:rPr lang="en-US" dirty="0" smtClean="0"/>
              <a:t>Emphasis on effect of constraints</a:t>
            </a:r>
          </a:p>
          <a:p>
            <a:pPr lvl="1"/>
            <a:r>
              <a:rPr lang="en-US" dirty="0" smtClean="0"/>
              <a:t>Mixed-mode</a:t>
            </a:r>
          </a:p>
          <a:p>
            <a:pPr lvl="1"/>
            <a:r>
              <a:rPr lang="en-US" dirty="0" smtClean="0"/>
              <a:t>4DT Prediction for legacy operators</a:t>
            </a:r>
          </a:p>
          <a:p>
            <a:pPr lvl="1"/>
            <a:r>
              <a:rPr lang="en-US" dirty="0" smtClean="0"/>
              <a:t>4DT items improving in-flight prediction</a:t>
            </a:r>
          </a:p>
          <a:p>
            <a:r>
              <a:rPr lang="en-US" dirty="0" smtClean="0"/>
              <a:t>Post-departure</a:t>
            </a:r>
          </a:p>
          <a:p>
            <a:pPr lvl="1"/>
            <a:r>
              <a:rPr lang="en-US" dirty="0" smtClean="0"/>
              <a:t>Treatment of post-pushback / pre-flight events</a:t>
            </a:r>
          </a:p>
          <a:p>
            <a:pPr lvl="1"/>
            <a:r>
              <a:rPr lang="en-US" dirty="0" smtClean="0"/>
              <a:t>In flight trajectory updates &amp; revisions</a:t>
            </a:r>
          </a:p>
          <a:p>
            <a:pPr lvl="1"/>
            <a:endParaRPr lang="en-US" dirty="0" smtClean="0"/>
          </a:p>
          <a:p>
            <a:endParaRPr lang="en-US" dirty="0"/>
          </a:p>
        </p:txBody>
      </p:sp>
      <p:sp>
        <p:nvSpPr>
          <p:cNvPr id="4" name="Rectangle 3"/>
          <p:cNvSpPr/>
          <p:nvPr/>
        </p:nvSpPr>
        <p:spPr>
          <a:xfrm>
            <a:off x="228599" y="228600"/>
            <a:ext cx="5931243" cy="707886"/>
          </a:xfrm>
          <a:prstGeom prst="rect">
            <a:avLst/>
          </a:prstGeom>
        </p:spPr>
        <p:txBody>
          <a:bodyPr wrap="square">
            <a:spAutoFit/>
          </a:bodyPr>
          <a:lstStyle/>
          <a:p>
            <a:r>
              <a:rPr lang="en-US" sz="4000" dirty="0" smtClean="0">
                <a:solidFill>
                  <a:schemeClr val="tx2">
                    <a:lumMod val="75000"/>
                  </a:schemeClr>
                </a:solidFill>
              </a:rPr>
              <a:t>Scenarios</a:t>
            </a:r>
            <a:endParaRPr lang="en-US" sz="4000" dirty="0">
              <a:solidFill>
                <a:schemeClr val="tx2">
                  <a:lumMod val="75000"/>
                </a:schemeClr>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09107"/>
            <a:ext cx="1025829" cy="137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6699"/>
          <a:stretch/>
        </p:blipFill>
        <p:spPr>
          <a:xfrm>
            <a:off x="3581401" y="228600"/>
            <a:ext cx="990600" cy="999598"/>
          </a:xfrm>
          <a:prstGeom prst="rect">
            <a:avLst/>
          </a:prstGeom>
        </p:spPr>
      </p:pic>
    </p:spTree>
    <p:extLst>
      <p:ext uri="{BB962C8B-B14F-4D97-AF65-F5344CB8AC3E}">
        <p14:creationId xmlns:p14="http://schemas.microsoft.com/office/powerpoint/2010/main" val="2912215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607</Words>
  <Application>Microsoft Office PowerPoint</Application>
  <PresentationFormat>On-screen Show (4:3)</PresentationFormat>
  <Paragraphs>116</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Shannon</dc:creator>
  <cp:lastModifiedBy>Mondoloni, Stephane L.</cp:lastModifiedBy>
  <cp:revision>70</cp:revision>
  <dcterms:created xsi:type="dcterms:W3CDTF">2012-06-25T19:22:03Z</dcterms:created>
  <dcterms:modified xsi:type="dcterms:W3CDTF">2014-08-01T17:15:19Z</dcterms:modified>
</cp:coreProperties>
</file>