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0" r:id="rId12"/>
    <p:sldId id="273" r:id="rId13"/>
    <p:sldId id="274" r:id="rId14"/>
    <p:sldId id="262" r:id="rId15"/>
    <p:sldId id="260" r:id="rId16"/>
    <p:sldId id="259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51" autoAdjust="0"/>
  </p:normalViewPr>
  <p:slideViewPr>
    <p:cSldViewPr>
      <p:cViewPr>
        <p:scale>
          <a:sx n="82" d="100"/>
          <a:sy n="82" d="100"/>
        </p:scale>
        <p:origin x="-16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105ED-C96C-4C04-8E35-527D9D978647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DDF54-0655-448D-8C16-19227452D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6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service description </a:t>
            </a:r>
            <a:r>
              <a:rPr lang="en-US" dirty="0" smtClean="0"/>
              <a:t>is an artifact, often document-based, that defines or references the information needed to use, deploy, manage and otherwise control a service. </a:t>
            </a:r>
            <a:r>
              <a:rPr lang="en-US" sz="900" dirty="0" smtClean="0"/>
              <a:t>[2]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i="1" dirty="0" smtClean="0"/>
              <a:t>service registry </a:t>
            </a:r>
            <a:r>
              <a:rPr lang="en-US" dirty="0" smtClean="0"/>
              <a:t>is a mechanism that manages, shares and tracks information about services (service descriptions) and allows it to be retrieved as a result of a query.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DDF54-0655-448D-8C16-19227452D5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3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  <a:lvl2pPr marL="742950" indent="-28575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D4C7F5B0-0536-4BD5-873A-2F5FBC2393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asis-open.org/soa-rm/soa-ra/v1.0/cs01/soa-ra-v1.0-cs01.pdf" TargetMode="External"/><Relationship Id="rId2" Type="http://schemas.openxmlformats.org/officeDocument/2006/relationships/hyperlink" Target="https://www.faa.gov/about/office_org/headquarters_offices/ato/service_units/techops/atc_comms_services/swim/governance/servicesemantics/view/SDCM%20March%2028%202014/SDCM%20March%2028%20201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a.gov/about/office_org/headquarters_offices/ato/service_units/techops/atc_comms_services/swim/governance/outreach/media/SWIM%20Common%20Registry%20Concept%20Architecture%20and%20Implementation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eder.blomqvist@telia.com" TargetMode="External"/><Relationship Id="rId2" Type="http://schemas.openxmlformats.org/officeDocument/2006/relationships/hyperlink" Target="mailto:pedro.fernandez-sancho@eurocontrol.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k.kaplun@faa.go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716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5F2B5"/>
                </a:solidFill>
              </a:rPr>
              <a:t>NEXTGEN </a:t>
            </a:r>
            <a:r>
              <a:rPr lang="en-US" sz="3600" b="1" dirty="0">
                <a:solidFill>
                  <a:srgbClr val="F5F2B5"/>
                </a:solidFill>
              </a:rPr>
              <a:t>and SESAR: Making ATI Services Discoverable and Understandable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486400"/>
            <a:ext cx="441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 Mark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Kaplun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FAA/SWIM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         August 27, 2014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SDCM Use Cases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SDCM is expected to be serialized as an XML Schema with an intent to use it for exchange of service description data in machine-consumable format.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SDCM </a:t>
            </a:r>
            <a:r>
              <a:rPr lang="en-US" sz="2400" dirty="0" smtClean="0"/>
              <a:t>is already being used for developing requirements </a:t>
            </a:r>
            <a:r>
              <a:rPr lang="en-US" sz="2400" dirty="0"/>
              <a:t>for </a:t>
            </a:r>
            <a:r>
              <a:rPr lang="en-US" sz="2400" dirty="0" smtClean="0"/>
              <a:t>enhancement </a:t>
            </a:r>
            <a:r>
              <a:rPr lang="en-US" sz="2400" dirty="0"/>
              <a:t>of </a:t>
            </a:r>
            <a:r>
              <a:rPr lang="en-US" sz="2400" dirty="0" smtClean="0"/>
              <a:t>the NAS </a:t>
            </a:r>
            <a:r>
              <a:rPr lang="en-US" sz="2400" dirty="0"/>
              <a:t>Service </a:t>
            </a:r>
            <a:r>
              <a:rPr lang="en-US" sz="2400" dirty="0" smtClean="0"/>
              <a:t>Registry/Repository (and possibly during design of the SESAR Registry).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SDCM will be used for developing and/or updating FAA/SWIM standards for service description and requirements documentation.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SDCM will be </a:t>
            </a:r>
            <a:r>
              <a:rPr lang="en-US" sz="2400" dirty="0"/>
              <a:t>used </a:t>
            </a:r>
            <a:r>
              <a:rPr lang="en-US" sz="2400" dirty="0" smtClean="0"/>
              <a:t>as a </a:t>
            </a:r>
            <a:r>
              <a:rPr lang="en-US" sz="2400" dirty="0"/>
              <a:t>basis for future </a:t>
            </a:r>
            <a:r>
              <a:rPr lang="en-US" sz="2400" dirty="0" smtClean="0"/>
              <a:t>work in the area of the Semantic Web (e.g., controlled vocabulary, taxonomies).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More…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6324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57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SCR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6324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7798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SCR?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The SWIM Common Registry (SCR) is a joint effort of FAA and EUROCONTROL SWIM with the goal of enabling the exchange of information between two SWIM registries: FAA NAS Service Registry/Repository (NSRR) and EUROCONTROL  Registry and Repository.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SCR, from a SWIM stakeholder perspective, should provide the appearance of a </a:t>
            </a:r>
            <a:r>
              <a:rPr lang="en-US" sz="2800" dirty="0"/>
              <a:t>"single organization" </a:t>
            </a:r>
            <a:r>
              <a:rPr lang="en-US" sz="2800" dirty="0" smtClean="0"/>
              <a:t>registry, </a:t>
            </a:r>
            <a:r>
              <a:rPr lang="en-US" sz="2800" dirty="0"/>
              <a:t>while allowing </a:t>
            </a:r>
            <a:r>
              <a:rPr lang="en-US" sz="2800" dirty="0" smtClean="0"/>
              <a:t>participants to comply with their organization-specific governance regulations.</a:t>
            </a:r>
            <a:r>
              <a:rPr lang="en-US" sz="1200" dirty="0" smtClean="0"/>
              <a:t>[3]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6324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23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SCR meets SDCM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40214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SDCM will be used in SCR as a basic information model and for supporting shared semantics.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SDCM </a:t>
            </a:r>
            <a:r>
              <a:rPr lang="en-US" sz="2400" dirty="0"/>
              <a:t>can also be </a:t>
            </a:r>
            <a:r>
              <a:rPr lang="en-US" sz="2400" dirty="0" smtClean="0"/>
              <a:t>used for development of exchange models for SCR-affiliated registries.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5" y="2960220"/>
            <a:ext cx="7733235" cy="2983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6324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480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References</a:t>
            </a:r>
            <a:endParaRPr lang="en-US" sz="4000" b="1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235634"/>
              </p:ext>
            </p:extLst>
          </p:nvPr>
        </p:nvGraphicFramePr>
        <p:xfrm>
          <a:off x="533400" y="1630680"/>
          <a:ext cx="8077200" cy="3383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754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[1]</a:t>
                      </a:r>
                      <a:endParaRPr lang="en-US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Service Description Conceptual Model (SDCM), Working Draft, SESAR CP 2.1, March 28 2014</a:t>
                      </a:r>
                    </a:p>
                    <a:p>
                      <a:r>
                        <a:rPr lang="en-US" sz="1400" dirty="0" smtClean="0">
                          <a:hlinkClick r:id="rId2"/>
                        </a:rPr>
                        <a:t>https://www.faa.gov/about/office_org/headquarters_offices/ato/service_units/techops/atc_comms_services/swim/governance/servicesemantics/view/SDCM%20March%2028%202014/SDCM%20March%2028%202014.html</a:t>
                      </a:r>
                      <a:endParaRPr lang="en-US" sz="1400" dirty="0"/>
                    </a:p>
                  </a:txBody>
                  <a:tcPr marL="137160" marR="137160" marT="137160" marB="1371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[2]</a:t>
                      </a:r>
                      <a:endParaRPr lang="en-US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Reference Architecture Foundation for Service Oriented Architecture Version 1.0, OASIS, December 2012 </a:t>
                      </a:r>
                    </a:p>
                    <a:p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hlinkClick r:id="rId3"/>
                        </a:rPr>
                        <a:t>http://docs.oasis-open.org/soa-rm/soa-ra/v1.0/cs01/soa-ra-v1.0-cs01.pdf</a:t>
                      </a:r>
                      <a:endParaRPr lang="en-US" sz="1400" dirty="0"/>
                    </a:p>
                  </a:txBody>
                  <a:tcPr marL="137160" marR="137160" marT="137160" marB="1371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[3]</a:t>
                      </a:r>
                      <a:endParaRPr lang="en-US" sz="1400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SWIM Common Registry: Concept, Architecture, and Implementation, </a:t>
                      </a:r>
                      <a:r>
                        <a:rPr lang="pt-BR" sz="1400" dirty="0" smtClean="0"/>
                        <a:t>Pedro Fernandez-Sancho et al, FAA/SESAR, June 2014</a:t>
                      </a:r>
                      <a:endParaRPr lang="en-US" sz="1400" dirty="0" smtClean="0"/>
                    </a:p>
                    <a:p>
                      <a:r>
                        <a:rPr lang="en-US" sz="1400" dirty="0" smtClean="0">
                          <a:hlinkClick r:id="rId4"/>
                        </a:rPr>
                        <a:t>https://www.faa.gov/about/office_org/headquarters_offices/ato/service_units/techops/atc_comms_services/swim/governance/outreach/media/SWIM%20Common%20Registry%20Concept%20Architecture%20and%20Implementation.pdf</a:t>
                      </a:r>
                      <a:endParaRPr lang="en-US" sz="1400" dirty="0"/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6324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23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4008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Where to find more Information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611480" cy="4364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3246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400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Contact Information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SESAR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191000" cy="2549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Pedro Fernandez-Sancho (SCR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pedro.fernandez-sancho@eurocontrol.int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Peder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Blomqvist (SDCM)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peder.blomqvist@telia.com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Placeholder 7"/>
          <p:cNvSpPr txBox="1">
            <a:spLocks/>
          </p:cNvSpPr>
          <p:nvPr/>
        </p:nvSpPr>
        <p:spPr>
          <a:xfrm>
            <a:off x="4953000" y="1535113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029200" y="2174875"/>
            <a:ext cx="3733800" cy="3311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Mark Kaplun (SDCM, SCR)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mark.kaplun@faa.gov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1752600"/>
            <a:ext cx="0" cy="2819400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lumMod val="65000"/>
              </a:sysClr>
            </a:solidFill>
            <a:prstDash val="solid"/>
            <a:tailEnd type="non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962400" y="6324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35558"/>
            <a:ext cx="7607236" cy="506044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6324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60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Agenda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Motivations </a:t>
            </a:r>
            <a:endParaRPr lang="en-US" sz="2800" dirty="0"/>
          </a:p>
          <a:p>
            <a:r>
              <a:rPr lang="en-US" sz="2800" dirty="0" smtClean="0"/>
              <a:t>SDCM (Service Description Conceptual Model)</a:t>
            </a:r>
          </a:p>
          <a:p>
            <a:pPr lvl="1"/>
            <a:r>
              <a:rPr lang="en-US" sz="2400" dirty="0"/>
              <a:t>Background and Motivations </a:t>
            </a:r>
          </a:p>
          <a:p>
            <a:pPr lvl="1"/>
            <a:r>
              <a:rPr lang="en-US" sz="2400" dirty="0"/>
              <a:t>Objectives</a:t>
            </a:r>
          </a:p>
          <a:p>
            <a:pPr lvl="1"/>
            <a:r>
              <a:rPr lang="en-US" sz="2400" dirty="0"/>
              <a:t>Design </a:t>
            </a:r>
            <a:r>
              <a:rPr lang="en-US" sz="2400" dirty="0" smtClean="0"/>
              <a:t>Principles</a:t>
            </a:r>
          </a:p>
          <a:p>
            <a:pPr lvl="1"/>
            <a:r>
              <a:rPr lang="en-US" sz="2400" dirty="0"/>
              <a:t>Use Cases</a:t>
            </a:r>
          </a:p>
          <a:p>
            <a:r>
              <a:rPr lang="en-US" sz="2800" dirty="0" smtClean="0"/>
              <a:t>SCR (SWIM Common Registry)</a:t>
            </a:r>
            <a:endParaRPr lang="en-US" sz="2800" dirty="0"/>
          </a:p>
          <a:p>
            <a:pPr lvl="1"/>
            <a:r>
              <a:rPr lang="en-US" sz="2400" dirty="0"/>
              <a:t>Where SCR meets SDCM</a:t>
            </a:r>
          </a:p>
          <a:p>
            <a:r>
              <a:rPr lang="en-US" sz="2800" smtClean="0"/>
              <a:t>Contacts</a:t>
            </a:r>
            <a:r>
              <a:rPr lang="en-US" sz="2800" dirty="0" smtClean="0"/>
              <a:t>, References and how </a:t>
            </a:r>
            <a:r>
              <a:rPr lang="en-US" sz="2800" dirty="0"/>
              <a:t>to find more </a:t>
            </a:r>
            <a:r>
              <a:rPr lang="en-US" sz="2800" dirty="0" smtClean="0"/>
              <a:t>Information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0" y="6324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Motivations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To further expand SWIM concepts among international communities, it is necessary to make ATI services commonly understandable and discoverable.</a:t>
            </a:r>
          </a:p>
          <a:p>
            <a:r>
              <a:rPr lang="en-US" sz="2800" dirty="0" smtClean="0"/>
              <a:t>To address this goal, </a:t>
            </a:r>
            <a:r>
              <a:rPr lang="en-US" sz="2800" dirty="0" err="1" smtClean="0"/>
              <a:t>NextGen</a:t>
            </a:r>
            <a:r>
              <a:rPr lang="en-US" sz="2800" dirty="0" smtClean="0"/>
              <a:t> and </a:t>
            </a:r>
            <a:r>
              <a:rPr lang="en-US" sz="2800" dirty="0"/>
              <a:t>SESAR (Single European Sky ATM Research </a:t>
            </a:r>
            <a:r>
              <a:rPr lang="en-US" sz="2800" dirty="0" err="1"/>
              <a:t>Programme</a:t>
            </a:r>
            <a:r>
              <a:rPr lang="en-US" sz="2800" dirty="0"/>
              <a:t>) </a:t>
            </a:r>
            <a:r>
              <a:rPr lang="en-US" sz="2800" dirty="0" smtClean="0"/>
              <a:t>are currently working together on two tasks: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establishing a common </a:t>
            </a:r>
            <a:r>
              <a:rPr lang="en-US" sz="2400" dirty="0"/>
              <a:t>conceptual </a:t>
            </a:r>
            <a:r>
              <a:rPr lang="en-US" sz="2400" dirty="0" smtClean="0"/>
              <a:t>vision </a:t>
            </a:r>
            <a:r>
              <a:rPr lang="en-US" sz="2400" dirty="0"/>
              <a:t>of a service description with shared </a:t>
            </a:r>
            <a:r>
              <a:rPr lang="en-US" sz="2400" dirty="0" smtClean="0"/>
              <a:t>semantics (SDCM);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developing a flexible mechanism  for </a:t>
            </a:r>
            <a:r>
              <a:rPr lang="en-US" sz="2400" dirty="0"/>
              <a:t>cataloging, locating, and accessing information in </a:t>
            </a:r>
            <a:r>
              <a:rPr lang="en-US" sz="2400" dirty="0" smtClean="0"/>
              <a:t>diversified </a:t>
            </a:r>
            <a:r>
              <a:rPr lang="en-US" sz="2400" dirty="0"/>
              <a:t>service </a:t>
            </a:r>
            <a:r>
              <a:rPr lang="en-US" sz="2400" dirty="0" smtClean="0"/>
              <a:t>registries (SCR).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32460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00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SDCM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6324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4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SDCM?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Service Description </a:t>
            </a:r>
            <a:r>
              <a:rPr lang="en-US" sz="2400" dirty="0" smtClean="0"/>
              <a:t>Conceptual Model </a:t>
            </a:r>
            <a:r>
              <a:rPr lang="en-US" sz="2400" dirty="0"/>
              <a:t>(</a:t>
            </a:r>
            <a:r>
              <a:rPr lang="en-US" sz="2400" dirty="0" smtClean="0"/>
              <a:t>SDCM</a:t>
            </a:r>
            <a:r>
              <a:rPr lang="en-US" sz="2400" dirty="0"/>
              <a:t>) provides a graphical and lexical representation of the properties, structure, and interrelationships of all service metadata elements, collectively known as a </a:t>
            </a:r>
            <a:r>
              <a:rPr lang="en-US" sz="2400" i="1" dirty="0" smtClean="0"/>
              <a:t>service description</a:t>
            </a:r>
            <a:r>
              <a:rPr lang="en-US" sz="2400" dirty="0" smtClean="0"/>
              <a:t>.</a:t>
            </a:r>
            <a:r>
              <a:rPr lang="en-US" sz="1200" dirty="0" smtClean="0"/>
              <a:t>[1]</a:t>
            </a:r>
            <a:endParaRPr lang="en-US" sz="12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2971801"/>
            <a:ext cx="7543798" cy="3081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6324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and Motivations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229600" cy="990599"/>
          </a:xfrm>
        </p:spPr>
        <p:txBody>
          <a:bodyPr>
            <a:noAutofit/>
          </a:bodyPr>
          <a:lstStyle/>
          <a:p>
            <a:pPr marL="347472"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/>
              <a:t>As part of </a:t>
            </a:r>
            <a:r>
              <a:rPr lang="en-US" sz="1800" dirty="0" err="1" smtClean="0"/>
              <a:t>NextGen</a:t>
            </a:r>
            <a:r>
              <a:rPr lang="en-US" sz="1800" dirty="0" smtClean="0"/>
              <a:t>/SESAR Joint </a:t>
            </a:r>
            <a:r>
              <a:rPr lang="en-US" sz="1800" dirty="0"/>
              <a:t>Undertaking (SJU</a:t>
            </a:r>
            <a:r>
              <a:rPr lang="en-US" sz="1800" dirty="0" smtClean="0"/>
              <a:t>) CP 2.1 activities, SESAR was looking for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an approach to describing </a:t>
            </a:r>
            <a:r>
              <a:rPr lang="en-US" sz="1800" dirty="0"/>
              <a:t>SOA-based </a:t>
            </a:r>
            <a:r>
              <a:rPr lang="en-US" sz="1800" dirty="0" smtClean="0"/>
              <a:t>services that is similar to the approach used in FAA.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0" y="5105400"/>
            <a:ext cx="3886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Industry Standards and Models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OWL-S    WSDL    UDDI   OASIS SOA RM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0" y="4358640"/>
            <a:ext cx="3886200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FAA Semantic Models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WSDOM     SWIM Controlled Vocabulary (SWIM CV)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989064" y="4373880"/>
            <a:ext cx="1533144" cy="14173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FAA Documenting Standards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FAA-STD-025 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 FAA-STD-068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0" y="3627120"/>
            <a:ext cx="5474208" cy="685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FAA Service Description Standards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FAA-STD-065  FAA-STD-070  FAA-STD-073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0" y="2895600"/>
            <a:ext cx="5474208" cy="685800"/>
            <a:chOff x="2743200" y="3200400"/>
            <a:chExt cx="5474208" cy="685800"/>
          </a:xfrm>
        </p:grpSpPr>
        <p:sp>
          <p:nvSpPr>
            <p:cNvPr id="10" name="Rounded Rectangle 9"/>
            <p:cNvSpPr/>
            <p:nvPr/>
          </p:nvSpPr>
          <p:spPr>
            <a:xfrm>
              <a:off x="2743200" y="3200400"/>
              <a:ext cx="5474208" cy="685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FAA Service Description Documents</a:t>
              </a:r>
            </a:p>
            <a:p>
              <a:pPr algn="ctr">
                <a:spcBef>
                  <a:spcPts val="300"/>
                </a:spcBef>
              </a:pPr>
              <a:r>
                <a:rPr lang="en-US" sz="1200" dirty="0" smtClean="0">
                  <a:solidFill>
                    <a:srgbClr val="002060"/>
                  </a:solidFill>
                </a:rPr>
                <a:t>WSDD     WSRD   JMSDD  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4600" y="3505200"/>
              <a:ext cx="533400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r>
                <a:rPr lang="en-US" sz="1200" dirty="0" smtClean="0">
                  <a:solidFill>
                    <a:schemeClr val="tx2"/>
                  </a:solidFill>
                </a:rPr>
                <a:t>NSRR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048000" y="3913632"/>
            <a:ext cx="3886200" cy="384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Service Description Conceptual Model (SDCM)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989064" y="3901440"/>
            <a:ext cx="1545336" cy="18897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002060"/>
                </a:solidFill>
              </a:rPr>
              <a:t>FAA Documenting Standards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FAA-STD-025 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 FAA-STD-068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3622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The material that FAA made available to SESAR for study and consideration did not prove to be effective enough to create a commonly shared understanding </a:t>
            </a:r>
            <a:r>
              <a:rPr lang="en-US" dirty="0" smtClean="0"/>
              <a:t>of </a:t>
            </a:r>
            <a:r>
              <a:rPr lang="en-US" dirty="0"/>
              <a:t>a service </a:t>
            </a:r>
            <a:r>
              <a:rPr lang="en-US" dirty="0" smtClean="0"/>
              <a:t>description and led to recognizing the need for  a conceptual, semantic-rich model.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6324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249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0069 -0.072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6782 L 0.00069 3.7037E-7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 and Motivations 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229600" cy="1295399"/>
          </a:xfrm>
        </p:spPr>
        <p:txBody>
          <a:bodyPr>
            <a:normAutofit/>
          </a:bodyPr>
          <a:lstStyle/>
          <a:p>
            <a:pPr marL="347472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/>
              <a:t>Further analysis by SESAR demonstrated that the “SESAR document stack” can be connected through a common structural and semantic model.</a:t>
            </a:r>
            <a:endParaRPr lang="en-US" sz="2400" dirty="0"/>
          </a:p>
          <a:p>
            <a:pPr marL="4572" indent="0"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2209800" y="5059680"/>
            <a:ext cx="4794504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Industry Standards and Models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NATO Architecture Framework   OWL-S   WSDL   UDDI   OASIS SOA RM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5152" y="4480560"/>
            <a:ext cx="2359152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FAA Service Semantics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WSDOM     SWIM CV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77456" y="4038600"/>
            <a:ext cx="1533144" cy="155447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FAA Documenting Standards</a:t>
            </a:r>
          </a:p>
          <a:p>
            <a:pPr algn="ctr">
              <a:spcBef>
                <a:spcPts val="300"/>
              </a:spcBef>
            </a:pPr>
            <a:r>
              <a:rPr lang="en-US" sz="1200" dirty="0" smtClean="0">
                <a:solidFill>
                  <a:srgbClr val="002060"/>
                </a:solidFill>
              </a:rPr>
              <a:t>FAA-STD-025 </a:t>
            </a:r>
          </a:p>
          <a:p>
            <a:pPr algn="ctr">
              <a:spcBef>
                <a:spcPts val="300"/>
              </a:spcBef>
            </a:pPr>
            <a:r>
              <a:rPr lang="en-US" sz="1200" dirty="0" smtClean="0">
                <a:solidFill>
                  <a:srgbClr val="002060"/>
                </a:solidFill>
              </a:rPr>
              <a:t> FAA-STD-068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09800" y="4038600"/>
            <a:ext cx="4794504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Service Description Conceptual Model (SDCM)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456" y="4038600"/>
            <a:ext cx="1533144" cy="15544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SESAR ATM Architecture</a:t>
            </a:r>
          </a:p>
          <a:p>
            <a:pPr algn="ctr">
              <a:spcBef>
                <a:spcPts val="300"/>
              </a:spcBef>
            </a:pPr>
            <a:r>
              <a:rPr lang="en-US" sz="1200" dirty="0" smtClean="0">
                <a:solidFill>
                  <a:srgbClr val="002060"/>
                </a:solidFill>
              </a:rPr>
              <a:t>EATMA Framework </a:t>
            </a:r>
          </a:p>
          <a:p>
            <a:pPr algn="ctr">
              <a:spcBef>
                <a:spcPts val="300"/>
              </a:spcBef>
            </a:pPr>
            <a:r>
              <a:rPr lang="en-US" sz="1200" dirty="0" smtClean="0">
                <a:solidFill>
                  <a:srgbClr val="002060"/>
                </a:solidFill>
              </a:rPr>
              <a:t> SESAR Working Method on Services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9800" y="4480560"/>
            <a:ext cx="23622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SESAR Service Semantics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SESAR Integrated Dictionary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8200" y="3429000"/>
            <a:ext cx="3962400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FAA Service Description Standards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FAA-STD-065   FAA-STD-073 FAA-STD-070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0456" y="3429000"/>
            <a:ext cx="3980688" cy="533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</a:rPr>
              <a:t>SESAR Service Description Standards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SESAR Modeling Guidelines   ISRM Foundation Rulebook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48200" y="2819400"/>
            <a:ext cx="3962400" cy="533400"/>
            <a:chOff x="4648200" y="2743200"/>
            <a:chExt cx="3962400" cy="5334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2743200"/>
              <a:ext cx="3962400" cy="533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FAA Service Description Documents</a:t>
              </a:r>
            </a:p>
            <a:p>
              <a:pPr algn="ctr">
                <a:spcBef>
                  <a:spcPts val="100"/>
                </a:spcBef>
              </a:pPr>
              <a:r>
                <a:rPr lang="en-US" sz="1200" dirty="0">
                  <a:solidFill>
                    <a:srgbClr val="002060"/>
                  </a:solidFill>
                </a:rPr>
                <a:t>WSDD     WSRD   JMSDD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35974" y="2971800"/>
              <a:ext cx="565026" cy="238899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NSRR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0456" y="2819400"/>
            <a:ext cx="3980688" cy="533400"/>
            <a:chOff x="600456" y="2743200"/>
            <a:chExt cx="3980688" cy="533400"/>
          </a:xfrm>
        </p:grpSpPr>
        <p:sp>
          <p:nvSpPr>
            <p:cNvPr id="17" name="Rounded Rectangle 16"/>
            <p:cNvSpPr/>
            <p:nvPr/>
          </p:nvSpPr>
          <p:spPr>
            <a:xfrm>
              <a:off x="600456" y="2743200"/>
              <a:ext cx="3980688" cy="533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1600" b="1" dirty="0" smtClean="0">
                  <a:solidFill>
                    <a:srgbClr val="002060"/>
                  </a:solidFill>
                </a:rPr>
                <a:t>SESAR </a:t>
              </a:r>
              <a:r>
                <a:rPr lang="en-US" sz="1600" b="1" dirty="0">
                  <a:solidFill>
                    <a:srgbClr val="002060"/>
                  </a:solidFill>
                </a:rPr>
                <a:t>Service Description Documents</a:t>
              </a:r>
            </a:p>
            <a:p>
              <a:r>
                <a:rPr lang="en-US" sz="1200" dirty="0" smtClean="0">
                  <a:solidFill>
                    <a:srgbClr val="002060"/>
                  </a:solidFill>
                </a:rPr>
                <a:t>           ISRM Model  SDD SWIM-TI Profile       </a:t>
              </a:r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0400" y="2971800"/>
              <a:ext cx="1066800" cy="238899"/>
            </a:xfrm>
            <a:prstGeom prst="rect">
              <a:avLst/>
            </a:prstGeom>
            <a:noFill/>
            <a:ln>
              <a:solidFill>
                <a:schemeClr val="accent1"/>
              </a:solidFill>
              <a:prstDash val="dash"/>
            </a:ln>
          </p:spPr>
          <p:txBody>
            <a:bodyPr wrap="square" lIns="45720" tIns="18288" rIns="45720" bIns="18288" rtlCol="0">
              <a:no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SESAR Registry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62400" y="6324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26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SDCM Objectives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0386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Define </a:t>
            </a:r>
            <a:r>
              <a:rPr lang="en-US" sz="2400" dirty="0"/>
              <a:t>a conceptual model of a </a:t>
            </a:r>
            <a:r>
              <a:rPr lang="en-US" sz="2400" dirty="0" smtClean="0"/>
              <a:t>service description </a:t>
            </a:r>
            <a:r>
              <a:rPr lang="en-US" sz="2400" dirty="0"/>
              <a:t>based on consistent application of Service-Oriented Architecture (SOA) </a:t>
            </a:r>
            <a:r>
              <a:rPr lang="en-US" sz="2400" dirty="0" smtClean="0"/>
              <a:t>principles.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Establish </a:t>
            </a:r>
            <a:r>
              <a:rPr lang="en-US" sz="2400" dirty="0"/>
              <a:t>adequate and consistent semantics for concepts used in documentation for SOA-based </a:t>
            </a:r>
            <a:r>
              <a:rPr lang="en-US" sz="2400" dirty="0" smtClean="0"/>
              <a:t>services.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Advance </a:t>
            </a:r>
            <a:r>
              <a:rPr lang="en-US" sz="2400" dirty="0"/>
              <a:t>a common and shared understanding of SOA concepts among international </a:t>
            </a:r>
            <a:r>
              <a:rPr lang="en-US" sz="2400" dirty="0" smtClean="0"/>
              <a:t>partners.</a:t>
            </a:r>
            <a:endParaRPr lang="en-US" sz="2400" dirty="0"/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/>
              <a:t>Promote </a:t>
            </a:r>
            <a:r>
              <a:rPr lang="en-US" sz="2400" dirty="0"/>
              <a:t>a technological means for describing all relevant aspects of a service in a manner suitable for both human-readable and machine-processable </a:t>
            </a:r>
            <a:r>
              <a:rPr lang="en-US" sz="2400" dirty="0" smtClean="0"/>
              <a:t>representations.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6324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464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SDCM Design Principles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5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Shall be based on widely-used industry service description standards and models (e.g., WSDL, OASIS SOA Reference Model</a:t>
            </a:r>
            <a:r>
              <a:rPr lang="en-US" sz="1200" dirty="0" smtClean="0"/>
              <a:t>[2]</a:t>
            </a:r>
            <a:r>
              <a:rPr lang="en-US" sz="2400" dirty="0" smtClean="0"/>
              <a:t>, NATO Architecture Framework).</a:t>
            </a:r>
          </a:p>
          <a:p>
            <a:r>
              <a:rPr lang="en-US" sz="2400" dirty="0" smtClean="0"/>
              <a:t>Shall </a:t>
            </a:r>
            <a:r>
              <a:rPr lang="en-US" sz="2400" dirty="0"/>
              <a:t>be extensible to allow deriving and adding more elements to address organization-specific </a:t>
            </a:r>
            <a:r>
              <a:rPr lang="en-US" sz="2400" dirty="0" smtClean="0"/>
              <a:t>tasks.</a:t>
            </a:r>
            <a:endParaRPr lang="en-US" sz="2400" dirty="0"/>
          </a:p>
          <a:p>
            <a:r>
              <a:rPr lang="en-US" sz="2400" dirty="0" smtClean="0"/>
              <a:t>Shall </a:t>
            </a:r>
            <a:r>
              <a:rPr lang="en-US" sz="2400" dirty="0"/>
              <a:t>be neutral to any organizational governance model (e.g., in SESAR or FAA SWIM programs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smtClean="0"/>
              <a:t>Shall </a:t>
            </a:r>
            <a:r>
              <a:rPr lang="en-US" sz="2400" dirty="0"/>
              <a:t>be service technological solution agnostic (e.g., it shall not be tailored to method, message or resource oriented implementations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smtClean="0"/>
              <a:t>Shall </a:t>
            </a:r>
            <a:r>
              <a:rPr lang="en-US" sz="2400" dirty="0"/>
              <a:t>be vendor neutral (e.g., it shall not support any proprietary implementation of UML and/or vocabularies).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63246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78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997</Words>
  <Application>Microsoft Office PowerPoint</Application>
  <PresentationFormat>On-screen Show (4:3)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Agenda</vt:lpstr>
      <vt:lpstr>Motivations</vt:lpstr>
      <vt:lpstr>SDCM </vt:lpstr>
      <vt:lpstr>What is SDCM?</vt:lpstr>
      <vt:lpstr>Background and Motivations</vt:lpstr>
      <vt:lpstr>Background and Motivations (cont.)</vt:lpstr>
      <vt:lpstr>SDCM Objectives</vt:lpstr>
      <vt:lpstr>SDCM Design Principles</vt:lpstr>
      <vt:lpstr>SDCM Use Cases</vt:lpstr>
      <vt:lpstr>SCR </vt:lpstr>
      <vt:lpstr>What is SCR?</vt:lpstr>
      <vt:lpstr>Where SCR meets SDCM</vt:lpstr>
      <vt:lpstr>References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Plater, Debra CTR (FAA)</cp:lastModifiedBy>
  <cp:revision>54</cp:revision>
  <dcterms:created xsi:type="dcterms:W3CDTF">2012-06-25T19:22:03Z</dcterms:created>
  <dcterms:modified xsi:type="dcterms:W3CDTF">2014-08-27T17:47:22Z</dcterms:modified>
</cp:coreProperties>
</file>