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263" r:id="rId4"/>
    <p:sldId id="300" r:id="rId5"/>
    <p:sldId id="301" r:id="rId6"/>
    <p:sldId id="302" r:id="rId7"/>
    <p:sldId id="272" r:id="rId8"/>
    <p:sldId id="280" r:id="rId9"/>
    <p:sldId id="288" r:id="rId10"/>
    <p:sldId id="305" r:id="rId11"/>
    <p:sldId id="306" r:id="rId12"/>
    <p:sldId id="285" r:id="rId13"/>
    <p:sldId id="283" r:id="rId14"/>
    <p:sldId id="293" r:id="rId15"/>
    <p:sldId id="298" r:id="rId16"/>
    <p:sldId id="269" r:id="rId17"/>
    <p:sldId id="304" r:id="rId18"/>
    <p:sldId id="262" r:id="rId19"/>
    <p:sldId id="259" r:id="rId20"/>
    <p:sldId id="260" r:id="rId21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71" d="100"/>
          <a:sy n="7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F97AA-2224-409C-8975-6A3AE1224CA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FD9E6-2882-4511-A444-2FA7D789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974800EA-7E86-4F42-8D8B-3D5009715A5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BF0B198C-1165-45F0-B52B-95483FB6A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198C-1165-45F0-B52B-95483FB6A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weather products does CSS-Wx provide?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198C-1165-45F0-B52B-95483FB6A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2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D95516-2455-4943-A891-8AE1D656F5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Why is FAA considering CSS-Wx?  [animated slide]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weather parameters listed above the flight path are not weather events actually impacting the flight, but the user</a:t>
            </a:r>
            <a:r>
              <a:rPr lang="en-US" baseline="0" dirty="0" smtClean="0"/>
              <a:t> </a:t>
            </a:r>
            <a:r>
              <a:rPr lang="en-US" dirty="0" smtClean="0"/>
              <a:t>is requesting data on these different parameters to enquire as to whether or not there is the threat of any of the wx parameters actually impacting the flight. </a:t>
            </a:r>
          </a:p>
        </p:txBody>
      </p:sp>
    </p:spTree>
    <p:extLst>
      <p:ext uri="{BB962C8B-B14F-4D97-AF65-F5344CB8AC3E}">
        <p14:creationId xmlns:p14="http://schemas.microsoft.com/office/powerpoint/2010/main" val="282137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services does CSS-Wx provide?</a:t>
            </a:r>
          </a:p>
          <a:p>
            <a:r>
              <a:rPr lang="en-US" dirty="0" smtClean="0"/>
              <a:t>Correspondence between Services and their Data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5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035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What services does CSS-Wx provide?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035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What services does CSS-Wx provide?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035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What data formats does CSS-Wx use?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7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data formats does CSS-Wx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0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weather products does CSS-Wx provide?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E75C-8696-4417-9F3E-27F4BC7F5890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CE8E-4E50-4C3F-9330-B3D0C597C82F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163D-44B9-48F6-9AA9-03966EA54589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A5C-3C03-4B14-A10E-DC179ACB444A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30FE-3025-4B8C-ADEB-89B049142DEB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EAA-23A9-4F7B-9C02-47683309B3D2}" type="datetime1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B92-E9E4-40B3-AD12-3FEC6831644B}" type="datetime1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A820-FA09-4711-AC2F-5F93A380A90D}" type="datetime1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149C-8703-4D56-BF01-0CFCFF6804A1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8D-9120-4F3B-B1F5-E9BF75C77483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8D5B8-DCEA-42B1-B230-F5DC3C3756B0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solomon@noaa.gov" TargetMode="External"/><Relationship Id="rId2" Type="http://schemas.openxmlformats.org/officeDocument/2006/relationships/hyperlink" Target="mailto:alfred.moosakhanian@fa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2895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5F2B5"/>
                </a:solidFill>
              </a:rPr>
              <a:t>Weather Data Services</a:t>
            </a:r>
          </a:p>
          <a:p>
            <a:pPr algn="ctr"/>
            <a:r>
              <a:rPr lang="en-US" sz="1200" dirty="0" smtClean="0">
                <a:solidFill>
                  <a:srgbClr val="F5F2B5"/>
                </a:solidFill>
              </a:rPr>
              <a:t>---------</a:t>
            </a:r>
          </a:p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NOAA: NGITWS</a:t>
            </a:r>
          </a:p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FAA:  CSS-</a:t>
            </a:r>
            <a:r>
              <a:rPr lang="en-US" sz="3200" dirty="0" err="1" smtClean="0">
                <a:solidFill>
                  <a:srgbClr val="F5F2B5"/>
                </a:solidFill>
              </a:rPr>
              <a:t>Wx</a:t>
            </a:r>
            <a:endParaRPr lang="en-US" sz="3200" dirty="0" smtClean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Ryan Solomon (NOAA)</a:t>
            </a:r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Alfred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Moosakhanian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(FAA)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27,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5626"/>
            <a:ext cx="8672513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Web Feature Service (WFS)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8"/>
          <a:stretch/>
        </p:blipFill>
        <p:spPr bwMode="auto">
          <a:xfrm>
            <a:off x="1605516" y="961291"/>
            <a:ext cx="6783572" cy="501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1828"/>
            <a:ext cx="8672513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Web Coverage Service (WCS)</a:t>
            </a:r>
            <a:endParaRPr 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21" y="859939"/>
            <a:ext cx="5900627" cy="515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00506" y="990600"/>
            <a:ext cx="8743494" cy="5334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Non-gridded products express singular or sparsely distributed geospatial sets of observations or forecasts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kern="0" dirty="0"/>
              <a:t>Contours, point products, text products 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284162" lvl="1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4162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XML </a:t>
            </a:r>
            <a:r>
              <a:rPr lang="en-US" sz="2000" b="1" dirty="0">
                <a:solidFill>
                  <a:schemeClr val="tx1"/>
                </a:solidFill>
              </a:rPr>
              <a:t>format and extensions used to represent non-gridded data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kern="0" dirty="0"/>
              <a:t>Geography Markup Language (GML),  </a:t>
            </a:r>
            <a:r>
              <a:rPr lang="en-US" kern="0" dirty="0" smtClean="0"/>
              <a:t>Weather Information Exchange </a:t>
            </a:r>
            <a:r>
              <a:rPr lang="en-US" kern="0" dirty="0"/>
              <a:t>Model (WXXM),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Geo-reference coordinates (latitude, longitude) used to represent data </a:t>
            </a:r>
            <a:r>
              <a:rPr lang="en-US" sz="2000" b="1" dirty="0" smtClean="0">
                <a:solidFill>
                  <a:schemeClr val="tx1"/>
                </a:solidFill>
              </a:rPr>
              <a:t>locations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304800"/>
            <a:ext cx="5759018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Non-Gridded Data Products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99338" y="2057400"/>
            <a:ext cx="7821346" cy="2577496"/>
            <a:chOff x="699338" y="2299304"/>
            <a:chExt cx="7821346" cy="25774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721" y="2299304"/>
              <a:ext cx="2815963" cy="18613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154" y="2329600"/>
              <a:ext cx="1946604" cy="1861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3" y="2299304"/>
              <a:ext cx="2223648" cy="18613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9338" y="4138136"/>
              <a:ext cx="24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Precipitation Contours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92031" y="4138136"/>
              <a:ext cx="24008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Storm Motion Vectors, Extrapolated Positions, Hazard Text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8597" y="4138134"/>
              <a:ext cx="2568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Fronts and Fronts Forecast</a:t>
              </a:r>
              <a:endParaRPr lang="en-US" sz="1400" b="1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14719" y="1371600"/>
            <a:ext cx="8188774" cy="4861978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Gridded products represented as uniformly spaced observations or computed values on rectangular arrays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Mapping projection needed to map data grid to earth’s surface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kern="0" dirty="0"/>
              <a:t>Examples: Lambert Conformal, Lambert Azimuthal Equal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Network Common Data format (NetCDF4) used to model gridded data products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57150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Gridded Data Products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1156" y="2209800"/>
            <a:ext cx="8047470" cy="2189290"/>
            <a:chOff x="791156" y="2294278"/>
            <a:chExt cx="8047470" cy="21892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98" y="2294278"/>
              <a:ext cx="2295775" cy="18523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327" y="2302228"/>
              <a:ext cx="2704056" cy="18523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585" y="2302229"/>
              <a:ext cx="2257425" cy="18573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91156" y="4149333"/>
              <a:ext cx="24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Precipitation (VIL)  Mosaic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25026" y="4175791"/>
              <a:ext cx="24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Satellite Mosaic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9968" y="4146663"/>
              <a:ext cx="24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Terminal Winds</a:t>
              </a:r>
              <a:endParaRPr lang="en-US" sz="1400" b="1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796514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NWP Mosaics &amp; </a:t>
            </a:r>
            <a:br>
              <a:rPr lang="en-US" sz="3200" b="1" dirty="0" smtClean="0"/>
            </a:br>
            <a:r>
              <a:rPr lang="en-US" sz="3200" b="1" dirty="0" smtClean="0"/>
              <a:t>Translation Products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t="22976" r="16569" b="30605"/>
          <a:stretch/>
        </p:blipFill>
        <p:spPr bwMode="auto">
          <a:xfrm>
            <a:off x="609600" y="1305152"/>
            <a:ext cx="81553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t="59907" r="44834" b="12279"/>
          <a:stretch/>
        </p:blipFill>
        <p:spPr bwMode="auto">
          <a:xfrm>
            <a:off x="3932640" y="3667352"/>
            <a:ext cx="4068360" cy="24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CSS-</a:t>
            </a:r>
            <a:r>
              <a:rPr lang="en-US" sz="3200" b="1" dirty="0" err="1" smtClean="0"/>
              <a:t>Wx</a:t>
            </a:r>
            <a:r>
              <a:rPr lang="en-US" sz="3200" b="1" dirty="0" smtClean="0"/>
              <a:t> Products from NOAA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8679" y="1148699"/>
            <a:ext cx="353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Numerical Forecast Model Data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25111" y="1366377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METARS, TAFS</a:t>
            </a:r>
          </a:p>
          <a:p>
            <a:pPr algn="ctr"/>
            <a:r>
              <a:rPr lang="en-US" sz="2000" b="1" dirty="0" smtClean="0"/>
              <a:t>and other alphanumeric</a:t>
            </a:r>
            <a:endParaRPr lang="en-US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36147" r="15462" b="14241"/>
          <a:stretch/>
        </p:blipFill>
        <p:spPr bwMode="auto">
          <a:xfrm>
            <a:off x="538563" y="4244160"/>
            <a:ext cx="2001236" cy="1701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7" t="27365" r="27022" b="22403"/>
          <a:stretch/>
        </p:blipFill>
        <p:spPr bwMode="auto">
          <a:xfrm>
            <a:off x="2654270" y="4244160"/>
            <a:ext cx="2020187" cy="1722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054" y="3854683"/>
            <a:ext cx="3437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Icing and Turbulence Forecasts</a:t>
            </a:r>
            <a:endParaRPr lang="en-US" sz="20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25295" r="18217" b="29319"/>
          <a:stretch/>
        </p:blipFill>
        <p:spPr bwMode="auto">
          <a:xfrm>
            <a:off x="5078819" y="2074263"/>
            <a:ext cx="3455581" cy="1556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4096" r="36984" b="31872"/>
          <a:stretch/>
        </p:blipFill>
        <p:spPr bwMode="auto">
          <a:xfrm>
            <a:off x="5726509" y="4111727"/>
            <a:ext cx="2351484" cy="19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14780" y="3769428"/>
            <a:ext cx="186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Satellite Images</a:t>
            </a:r>
            <a:endParaRPr lang="en-US" sz="2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9" b="50416"/>
          <a:stretch/>
        </p:blipFill>
        <p:spPr bwMode="auto">
          <a:xfrm>
            <a:off x="1169800" y="1495644"/>
            <a:ext cx="3289539" cy="23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1534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Joint Capability Evaluation (CE)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Demonstrated capability for data exchange:</a:t>
            </a:r>
          </a:p>
          <a:p>
            <a:pPr lvl="1"/>
            <a:r>
              <a:rPr lang="en-US" sz="2400" dirty="0" smtClean="0"/>
              <a:t>Ground-Ground between NOAA and FAA</a:t>
            </a:r>
          </a:p>
          <a:p>
            <a:pPr lvl="1"/>
            <a:r>
              <a:rPr lang="en-US" sz="2400" dirty="0" smtClean="0"/>
              <a:t>Air-Ground between FAA and Aircraft</a:t>
            </a:r>
          </a:p>
          <a:p>
            <a:pPr lvl="2"/>
            <a:r>
              <a:rPr lang="en-US" sz="2000" dirty="0" smtClean="0"/>
              <a:t>FAA CSS-</a:t>
            </a:r>
            <a:r>
              <a:rPr lang="en-US" sz="2000" dirty="0" err="1" smtClean="0"/>
              <a:t>Wx</a:t>
            </a:r>
            <a:r>
              <a:rPr lang="en-US" sz="2000" dirty="0" smtClean="0"/>
              <a:t> published weather data to Aircraft:</a:t>
            </a:r>
          </a:p>
          <a:p>
            <a:pPr lvl="3"/>
            <a:r>
              <a:rPr lang="en-US" sz="1800" dirty="0" smtClean="0"/>
              <a:t>NOAA Web Services</a:t>
            </a:r>
          </a:p>
          <a:p>
            <a:pPr lvl="3"/>
            <a:r>
              <a:rPr lang="en-US" sz="1800" dirty="0" smtClean="0"/>
              <a:t>WTIC turbulence research</a:t>
            </a:r>
          </a:p>
          <a:p>
            <a:pPr lvl="2"/>
            <a:r>
              <a:rPr lang="en-US" sz="2000" dirty="0" smtClean="0"/>
              <a:t>Aircraft accessed via </a:t>
            </a:r>
            <a:r>
              <a:rPr lang="en-US" sz="2000" dirty="0" err="1" smtClean="0"/>
              <a:t>AAtS</a:t>
            </a:r>
            <a:r>
              <a:rPr lang="en-US" sz="2000" dirty="0" smtClean="0"/>
              <a:t> Data Management Service (DMS)</a:t>
            </a:r>
          </a:p>
          <a:p>
            <a:r>
              <a:rPr lang="en-US" sz="2800" b="1" dirty="0" smtClean="0"/>
              <a:t>Demonstrated </a:t>
            </a:r>
            <a:r>
              <a:rPr lang="en-US" sz="2800" b="1" dirty="0" err="1" smtClean="0"/>
              <a:t>NextGen</a:t>
            </a:r>
            <a:r>
              <a:rPr lang="en-US" sz="2800" b="1" dirty="0" smtClean="0"/>
              <a:t> Weather Capabilities</a:t>
            </a:r>
          </a:p>
          <a:p>
            <a:pPr lvl="1"/>
            <a:r>
              <a:rPr lang="en-US" sz="2400" dirty="0" smtClean="0"/>
              <a:t>Providing common weather picture to aircraft as well as ground users</a:t>
            </a:r>
          </a:p>
          <a:p>
            <a:pPr lvl="1"/>
            <a:r>
              <a:rPr lang="en-US" sz="2400" dirty="0" smtClean="0"/>
              <a:t>Enabling more proactive Pilot-ATC interaction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Joint CE-</a:t>
            </a:r>
            <a:r>
              <a:rPr lang="en-US" sz="3600" b="1" dirty="0" err="1" smtClean="0"/>
              <a:t>NextGen</a:t>
            </a:r>
            <a:r>
              <a:rPr lang="en-US" sz="3600" b="1" dirty="0" smtClean="0"/>
              <a:t> Concept Demo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09600" y="990600"/>
            <a:ext cx="7924800" cy="5048488"/>
            <a:chOff x="609600" y="990600"/>
            <a:chExt cx="7924800" cy="5048488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609600" y="990600"/>
              <a:ext cx="7863840" cy="5048488"/>
              <a:chOff x="0" y="-55961"/>
              <a:chExt cx="4699635" cy="3017520"/>
            </a:xfrm>
          </p:grpSpPr>
          <p:pic>
            <p:nvPicPr>
              <p:cNvPr id="4" name="Picture 3" descr="C:\Users\JW\Documents\_Speed\slide version 5-01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5" t="11008" r="9120" b="6598"/>
              <a:stretch/>
            </p:blipFill>
            <p:spPr bwMode="auto">
              <a:xfrm>
                <a:off x="0" y="-55961"/>
                <a:ext cx="4699635" cy="3017520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5" name="TextBox 2"/>
              <p:cNvSpPr txBox="1"/>
              <p:nvPr/>
            </p:nvSpPr>
            <p:spPr>
              <a:xfrm>
                <a:off x="1177026" y="2559038"/>
                <a:ext cx="716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CSS-</a:t>
                </a:r>
                <a:r>
                  <a:rPr lang="en-US" sz="1200" b="1" kern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Wx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39" b="50416"/>
            <a:stretch/>
          </p:blipFill>
          <p:spPr bwMode="auto">
            <a:xfrm>
              <a:off x="7354601" y="5105400"/>
              <a:ext cx="959005" cy="6809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62800" y="4586289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NOAA Data</a:t>
              </a:r>
            </a:p>
            <a:p>
              <a:pPr algn="ctr"/>
              <a:r>
                <a:rPr lang="en-US" sz="1400" b="1" dirty="0" smtClean="0"/>
                <a:t>Web Exchange</a:t>
              </a:r>
              <a:endParaRPr lang="en-US" sz="14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475513" y="4520663"/>
              <a:ext cx="768982" cy="229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C:\Users\JW\Documents\_Speed\slide version 5-0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2" t="73766" r="26423" b="9238"/>
            <a:stretch/>
          </p:blipFill>
          <p:spPr bwMode="auto">
            <a:xfrm>
              <a:off x="2351792" y="4840331"/>
              <a:ext cx="1246706" cy="10395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5676342" y="4840331"/>
              <a:ext cx="1150806" cy="1039588"/>
              <a:chOff x="0" y="0"/>
              <a:chExt cx="1259205" cy="991235"/>
            </a:xfrm>
          </p:grpSpPr>
          <p:pic>
            <p:nvPicPr>
              <p:cNvPr id="14" name="Picture 13" descr="C:\Users\JW\Documents\_Speed\slide version 5-01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09" t="73766" r="59446" b="9238"/>
              <a:stretch/>
            </p:blipFill>
            <p:spPr bwMode="auto">
              <a:xfrm>
                <a:off x="0" y="0"/>
                <a:ext cx="1259205" cy="9912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5" name="TextBox 2"/>
              <p:cNvSpPr txBox="1"/>
              <p:nvPr/>
            </p:nvSpPr>
            <p:spPr>
              <a:xfrm>
                <a:off x="198407" y="508959"/>
                <a:ext cx="802257" cy="27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CSS-Wx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980000">
              <a:off x="6237358" y="4743756"/>
              <a:ext cx="144014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10111011011001100111011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117015" y="4606171"/>
              <a:ext cx="6306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10111100</a:t>
              </a:r>
              <a:endParaRPr lang="en-US" sz="800" dirty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38" y="76200"/>
            <a:ext cx="5833862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FAA-NOAA Common Goal of </a:t>
            </a:r>
            <a:r>
              <a:rPr lang="en-US" sz="3200" b="1" dirty="0" err="1" smtClean="0"/>
              <a:t>NextGen</a:t>
            </a:r>
            <a:r>
              <a:rPr lang="en-US" sz="3200" b="1" dirty="0" smtClean="0"/>
              <a:t> Web Services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524000"/>
            <a:ext cx="8413738" cy="4509559"/>
            <a:chOff x="304800" y="1524000"/>
            <a:chExt cx="8413738" cy="4509559"/>
          </a:xfrm>
        </p:grpSpPr>
        <p:pic>
          <p:nvPicPr>
            <p:cNvPr id="1026" name="Picture 2" descr="http://comps.canstockphoto.com/can-stock-photo_csp1666412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6"/>
            <a:stretch/>
          </p:blipFill>
          <p:spPr bwMode="auto">
            <a:xfrm rot="20907354">
              <a:off x="380831" y="2123624"/>
              <a:ext cx="3030928" cy="2254112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effectLst>
              <a:softEdge rad="2032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04800" y="1524000"/>
              <a:ext cx="3386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The </a:t>
              </a:r>
              <a:r>
                <a:rPr lang="en-US" sz="2800" b="1" i="1" dirty="0" smtClean="0"/>
                <a:t>right</a:t>
              </a:r>
              <a:r>
                <a:rPr lang="en-US" sz="2800" b="1" dirty="0" smtClean="0"/>
                <a:t> information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6501" y="2082599"/>
              <a:ext cx="12520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</a:t>
              </a:r>
              <a:r>
                <a:rPr lang="en-US" sz="2800" b="1" dirty="0" smtClean="0"/>
                <a:t>o the </a:t>
              </a:r>
              <a:r>
                <a:rPr lang="en-US" sz="2800" b="1" i="1" dirty="0" smtClean="0"/>
                <a:t>right</a:t>
              </a:r>
              <a:r>
                <a:rPr lang="en-US" sz="2800" b="1" dirty="0" smtClean="0"/>
                <a:t> people</a:t>
              </a:r>
              <a:endParaRPr lang="en-US" sz="2800" b="1" dirty="0"/>
            </a:p>
          </p:txBody>
        </p:sp>
        <p:pic>
          <p:nvPicPr>
            <p:cNvPr id="1028" name="Picture 4" descr="http://media3.s-nbcnews.com/j/msnbc/Components/Photo_StoryLevel/080130/080130-airtraffic-hmed-1115.grid-6x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065">
              <a:off x="4489153" y="1585653"/>
              <a:ext cx="2907794" cy="2079625"/>
            </a:xfrm>
            <a:prstGeom prst="rect">
              <a:avLst/>
            </a:prstGeom>
            <a:noFill/>
            <a:effectLst>
              <a:softEdge rad="152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ppcdn.500px.org/792476/70b8fa20bebecc79d1a326b02cb2fcaa8ba77c4e/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70" y="3764992"/>
              <a:ext cx="3412578" cy="226856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58447" y="4814322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  <a:r>
                <a:rPr lang="en-US" sz="2800" b="1" dirty="0" smtClean="0"/>
                <a:t>t the </a:t>
              </a:r>
              <a:r>
                <a:rPr lang="en-US" sz="2800" b="1" i="1" dirty="0" smtClean="0"/>
                <a:t>right</a:t>
              </a:r>
              <a:r>
                <a:rPr lang="en-US" sz="2800" b="1" dirty="0" smtClean="0"/>
                <a:t> time</a:t>
              </a:r>
              <a:endParaRPr lang="en-US" sz="2800" b="1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Contact Information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3716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Alfred </a:t>
            </a:r>
            <a:r>
              <a:rPr lang="en-US" sz="2400" b="1" dirty="0" err="1"/>
              <a:t>Moosakhanian</a:t>
            </a:r>
            <a:r>
              <a:rPr lang="en-US" sz="2400" b="1" dirty="0"/>
              <a:t>, </a:t>
            </a:r>
            <a:r>
              <a:rPr lang="en-US" sz="2400" b="1" dirty="0" smtClean="0"/>
              <a:t>FAA</a:t>
            </a:r>
          </a:p>
          <a:p>
            <a:pPr algn="ctr"/>
            <a:r>
              <a:rPr lang="en-US" sz="2400" b="1" dirty="0" smtClean="0"/>
              <a:t>Program Manager</a:t>
            </a:r>
          </a:p>
          <a:p>
            <a:pPr algn="ctr"/>
            <a:r>
              <a:rPr lang="en-US" sz="2400" b="1" dirty="0" smtClean="0"/>
              <a:t>FAA Common Support Services-Weather (CSS-</a:t>
            </a:r>
            <a:r>
              <a:rPr lang="en-US" sz="2400" b="1" dirty="0" err="1" smtClean="0"/>
              <a:t>Wx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365760" indent="0" algn="ctr">
              <a:buNone/>
            </a:pPr>
            <a:r>
              <a:rPr lang="en-US" sz="2400" dirty="0" smtClean="0">
                <a:hlinkClick r:id="rId2"/>
              </a:rPr>
              <a:t>alfred.moosakhanian@faa.gov</a:t>
            </a:r>
            <a:endParaRPr lang="en-US" sz="2400" dirty="0" smtClean="0"/>
          </a:p>
          <a:p>
            <a:pPr marL="365760" indent="0">
              <a:buNone/>
            </a:pPr>
            <a:endParaRPr lang="en-US" sz="2400" dirty="0"/>
          </a:p>
          <a:p>
            <a:pPr marL="365760" indent="0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b="1" dirty="0" smtClean="0"/>
              <a:t>Ryan Solomon, NOAA</a:t>
            </a:r>
          </a:p>
          <a:p>
            <a:pPr indent="0" algn="ctr">
              <a:buNone/>
            </a:pPr>
            <a:r>
              <a:rPr lang="en-US" sz="2400" b="1" dirty="0" smtClean="0"/>
              <a:t>Project Manager </a:t>
            </a:r>
          </a:p>
          <a:p>
            <a:pPr indent="0" algn="ctr">
              <a:buNone/>
            </a:pPr>
            <a:r>
              <a:rPr lang="en-US" sz="2400" b="1" dirty="0" smtClean="0"/>
              <a:t>NOAA </a:t>
            </a:r>
            <a:r>
              <a:rPr lang="en-US" sz="2400" b="1" dirty="0" err="1" smtClean="0"/>
              <a:t>NextGen</a:t>
            </a:r>
            <a:r>
              <a:rPr lang="en-US" sz="2400" b="1" dirty="0" smtClean="0"/>
              <a:t> IT Web Services (NGITWS)</a:t>
            </a:r>
          </a:p>
          <a:p>
            <a:pPr marL="365760" indent="0" algn="ctr">
              <a:buNone/>
            </a:pPr>
            <a:r>
              <a:rPr lang="en-US" sz="2400" dirty="0" smtClean="0">
                <a:hlinkClick r:id="rId3"/>
              </a:rPr>
              <a:t>ryan.solomon@noaa.gov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1066800"/>
          </a:xfrm>
        </p:spPr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FAA-NOAA Web Centric Data Sharing</a:t>
            </a:r>
          </a:p>
          <a:p>
            <a:r>
              <a:rPr lang="en-US" dirty="0" smtClean="0"/>
              <a:t>NOAA</a:t>
            </a:r>
          </a:p>
          <a:p>
            <a:pPr lvl="1"/>
            <a:r>
              <a:rPr lang="en-US" dirty="0" err="1" smtClean="0"/>
              <a:t>NextGen</a:t>
            </a:r>
            <a:r>
              <a:rPr lang="en-US" dirty="0" smtClean="0"/>
              <a:t> IT Web Services (NGITWS)</a:t>
            </a:r>
          </a:p>
          <a:p>
            <a:pPr lvl="2"/>
            <a:r>
              <a:rPr lang="en-US" dirty="0" smtClean="0"/>
              <a:t>Data Access &amp; Exchange</a:t>
            </a:r>
          </a:p>
          <a:p>
            <a:pPr lvl="2"/>
            <a:r>
              <a:rPr lang="en-US" dirty="0" smtClean="0"/>
              <a:t>Challenges</a:t>
            </a:r>
          </a:p>
          <a:p>
            <a:r>
              <a:rPr lang="en-US" dirty="0" smtClean="0"/>
              <a:t>FAA</a:t>
            </a:r>
          </a:p>
          <a:p>
            <a:pPr lvl="1"/>
            <a:r>
              <a:rPr lang="en-US" dirty="0" smtClean="0"/>
              <a:t>Common Support Services-Weather (CSS-</a:t>
            </a:r>
            <a:r>
              <a:rPr lang="en-US" dirty="0" err="1" smtClean="0"/>
              <a:t>Wx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NextGen</a:t>
            </a:r>
            <a:r>
              <a:rPr lang="en-US" dirty="0" smtClean="0"/>
              <a:t> </a:t>
            </a:r>
            <a:r>
              <a:rPr lang="en-US" dirty="0" err="1" smtClean="0"/>
              <a:t>Wx</a:t>
            </a:r>
            <a:r>
              <a:rPr lang="en-US" dirty="0" smtClean="0"/>
              <a:t> Vision</a:t>
            </a:r>
          </a:p>
          <a:p>
            <a:pPr lvl="2"/>
            <a:r>
              <a:rPr lang="en-US" dirty="0" smtClean="0"/>
              <a:t>Data Access Services &amp; Products</a:t>
            </a:r>
          </a:p>
          <a:p>
            <a:r>
              <a:rPr lang="en-US" dirty="0" smtClean="0"/>
              <a:t>Joint FAA-NOAA Capability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743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It’s about the data</a:t>
            </a:r>
            <a:endParaRPr lang="en-US" sz="3200" b="1" dirty="0"/>
          </a:p>
        </p:txBody>
      </p:sp>
      <p:sp>
        <p:nvSpPr>
          <p:cNvPr id="6" name="Freeform 5"/>
          <p:cNvSpPr/>
          <p:nvPr/>
        </p:nvSpPr>
        <p:spPr>
          <a:xfrm>
            <a:off x="3069431" y="1278632"/>
            <a:ext cx="2852737" cy="2852737"/>
          </a:xfrm>
          <a:custGeom>
            <a:avLst/>
            <a:gdLst>
              <a:gd name="connsiteX0" fmla="*/ 0 w 2852737"/>
              <a:gd name="connsiteY0" fmla="*/ 1426369 h 2852737"/>
              <a:gd name="connsiteX1" fmla="*/ 1426369 w 2852737"/>
              <a:gd name="connsiteY1" fmla="*/ 0 h 2852737"/>
              <a:gd name="connsiteX2" fmla="*/ 2852738 w 2852737"/>
              <a:gd name="connsiteY2" fmla="*/ 1426369 h 2852737"/>
              <a:gd name="connsiteX3" fmla="*/ 1426369 w 2852737"/>
              <a:gd name="connsiteY3" fmla="*/ 2852738 h 2852737"/>
              <a:gd name="connsiteX4" fmla="*/ 0 w 2852737"/>
              <a:gd name="connsiteY4" fmla="*/ 1426369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737" h="2852737">
                <a:moveTo>
                  <a:pt x="0" y="1426369"/>
                </a:moveTo>
                <a:cubicBezTo>
                  <a:pt x="0" y="638607"/>
                  <a:pt x="638607" y="0"/>
                  <a:pt x="1426369" y="0"/>
                </a:cubicBezTo>
                <a:cubicBezTo>
                  <a:pt x="2214131" y="0"/>
                  <a:pt x="2852738" y="638607"/>
                  <a:pt x="2852738" y="1426369"/>
                </a:cubicBezTo>
                <a:cubicBezTo>
                  <a:pt x="2852738" y="2214131"/>
                  <a:pt x="2214131" y="2852738"/>
                  <a:pt x="1426369" y="2852738"/>
                </a:cubicBezTo>
                <a:cubicBezTo>
                  <a:pt x="638607" y="2852738"/>
                  <a:pt x="0" y="2214131"/>
                  <a:pt x="0" y="14263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80365" tIns="499229" rIns="380365" bIns="1069776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Discoverable</a:t>
            </a:r>
            <a:endParaRPr lang="en-US" sz="22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98793" y="3061593"/>
            <a:ext cx="2852737" cy="2852737"/>
          </a:xfrm>
          <a:custGeom>
            <a:avLst/>
            <a:gdLst>
              <a:gd name="connsiteX0" fmla="*/ 0 w 2852737"/>
              <a:gd name="connsiteY0" fmla="*/ 1426369 h 2852737"/>
              <a:gd name="connsiteX1" fmla="*/ 1426369 w 2852737"/>
              <a:gd name="connsiteY1" fmla="*/ 0 h 2852737"/>
              <a:gd name="connsiteX2" fmla="*/ 2852738 w 2852737"/>
              <a:gd name="connsiteY2" fmla="*/ 1426369 h 2852737"/>
              <a:gd name="connsiteX3" fmla="*/ 1426369 w 2852737"/>
              <a:gd name="connsiteY3" fmla="*/ 2852738 h 2852737"/>
              <a:gd name="connsiteX4" fmla="*/ 0 w 2852737"/>
              <a:gd name="connsiteY4" fmla="*/ 1426369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737" h="2852737">
                <a:moveTo>
                  <a:pt x="0" y="1426369"/>
                </a:moveTo>
                <a:cubicBezTo>
                  <a:pt x="0" y="638607"/>
                  <a:pt x="638607" y="0"/>
                  <a:pt x="1426369" y="0"/>
                </a:cubicBezTo>
                <a:cubicBezTo>
                  <a:pt x="2214131" y="0"/>
                  <a:pt x="2852738" y="638607"/>
                  <a:pt x="2852738" y="1426369"/>
                </a:cubicBezTo>
                <a:cubicBezTo>
                  <a:pt x="2852738" y="2214131"/>
                  <a:pt x="2214131" y="2852738"/>
                  <a:pt x="1426369" y="2852738"/>
                </a:cubicBezTo>
                <a:cubicBezTo>
                  <a:pt x="638607" y="2852738"/>
                  <a:pt x="0" y="2214131"/>
                  <a:pt x="0" y="14263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2463" tIns="736957" rIns="268632" bIns="546775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Accessible</a:t>
            </a:r>
            <a:endParaRPr lang="en-US" sz="22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40068" y="3061593"/>
            <a:ext cx="2852737" cy="2852737"/>
          </a:xfrm>
          <a:custGeom>
            <a:avLst/>
            <a:gdLst>
              <a:gd name="connsiteX0" fmla="*/ 0 w 2852737"/>
              <a:gd name="connsiteY0" fmla="*/ 1426369 h 2852737"/>
              <a:gd name="connsiteX1" fmla="*/ 1426369 w 2852737"/>
              <a:gd name="connsiteY1" fmla="*/ 0 h 2852737"/>
              <a:gd name="connsiteX2" fmla="*/ 2852738 w 2852737"/>
              <a:gd name="connsiteY2" fmla="*/ 1426369 h 2852737"/>
              <a:gd name="connsiteX3" fmla="*/ 1426369 w 2852737"/>
              <a:gd name="connsiteY3" fmla="*/ 2852738 h 2852737"/>
              <a:gd name="connsiteX4" fmla="*/ 0 w 2852737"/>
              <a:gd name="connsiteY4" fmla="*/ 1426369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737" h="2852737">
                <a:moveTo>
                  <a:pt x="0" y="1426369"/>
                </a:moveTo>
                <a:cubicBezTo>
                  <a:pt x="0" y="638607"/>
                  <a:pt x="638607" y="0"/>
                  <a:pt x="1426369" y="0"/>
                </a:cubicBezTo>
                <a:cubicBezTo>
                  <a:pt x="2214131" y="0"/>
                  <a:pt x="2852738" y="638607"/>
                  <a:pt x="2852738" y="1426369"/>
                </a:cubicBezTo>
                <a:cubicBezTo>
                  <a:pt x="2852738" y="2214131"/>
                  <a:pt x="2214131" y="2852738"/>
                  <a:pt x="1426369" y="2852738"/>
                </a:cubicBezTo>
                <a:cubicBezTo>
                  <a:pt x="638607" y="2852738"/>
                  <a:pt x="0" y="2214131"/>
                  <a:pt x="0" y="142636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8633" tIns="736957" rIns="872462" bIns="546775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Interoperable</a:t>
            </a:r>
            <a:endParaRPr lang="en-US" sz="22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530"/>
            <a:ext cx="5715000" cy="794361"/>
          </a:xfrm>
          <a:effectLst>
            <a:softEdge rad="88900"/>
          </a:effectLst>
        </p:spPr>
        <p:txBody>
          <a:bodyPr>
            <a:normAutofit/>
          </a:bodyPr>
          <a:lstStyle/>
          <a:p>
            <a:r>
              <a:rPr lang="en-US" sz="3200" b="1" dirty="0" smtClean="0"/>
              <a:t>Revolutionary Change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3524991" y="2132839"/>
            <a:ext cx="3962400" cy="1752600"/>
          </a:xfrm>
          <a:prstGeom prst="rect">
            <a:avLst/>
          </a:prstGeom>
          <a:ln>
            <a:noFill/>
          </a:ln>
        </p:spPr>
      </p:sp>
      <p:sp>
        <p:nvSpPr>
          <p:cNvPr id="16" name="Right Arrow 15"/>
          <p:cNvSpPr/>
          <p:nvPr/>
        </p:nvSpPr>
        <p:spPr>
          <a:xfrm>
            <a:off x="774828" y="1739153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57200" y="1219200"/>
            <a:ext cx="1981200" cy="1660571"/>
            <a:chOff x="508128" y="2770224"/>
            <a:chExt cx="1981200" cy="1660571"/>
          </a:xfrm>
        </p:grpSpPr>
        <p:pic>
          <p:nvPicPr>
            <p:cNvPr id="2050" name="Picture 2" descr="http://www.apriso.com/blog/wp-content/uploads/2012/06/data_silos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28" y="2770224"/>
              <a:ext cx="1981200" cy="16605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838200" y="2971800"/>
              <a:ext cx="375424" cy="1034394"/>
              <a:chOff x="3118590" y="3048477"/>
              <a:chExt cx="375424" cy="103439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131169" y="3048477"/>
                <a:ext cx="3497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F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24200" y="3310017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18590" y="3559651"/>
                <a:ext cx="375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755313" y="3363652"/>
              <a:ext cx="400622" cy="677108"/>
              <a:chOff x="2912398" y="3319046"/>
              <a:chExt cx="364202" cy="67710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912398" y="3319046"/>
                <a:ext cx="271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L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12398" y="3482854"/>
                <a:ext cx="3145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D</a:t>
                </a:r>
                <a:endParaRPr lang="en-US" sz="1600" b="1" dirty="0" smtClean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12398" y="3657600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399618" y="3200400"/>
              <a:ext cx="352982" cy="800220"/>
              <a:chOff x="2514600" y="3181290"/>
              <a:chExt cx="352982" cy="800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527179" y="3181290"/>
                <a:ext cx="3064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20210" y="3385740"/>
                <a:ext cx="3289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B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4600" y="3581400"/>
                <a:ext cx="352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N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997478" y="3401638"/>
              <a:ext cx="236079" cy="596466"/>
              <a:chOff x="2717748" y="3417717"/>
              <a:chExt cx="285656" cy="59646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717748" y="3417717"/>
                <a:ext cx="282450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D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17748" y="3518985"/>
                <a:ext cx="271228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17748" y="3626307"/>
                <a:ext cx="285656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N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17748" y="3706654"/>
                <a:ext cx="261610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e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32266" y="3810220"/>
                <a:ext cx="237566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t</a:t>
                </a:r>
              </a:p>
            </p:txBody>
          </p:sp>
        </p:grpSp>
      </p:grpSp>
      <p:pic>
        <p:nvPicPr>
          <p:cNvPr id="2052" name="Picture 4" descr="http://upload.wikimedia.org/wikipedia/commons/7/75/Intern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199"/>
            <a:ext cx="2060992" cy="1660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1828571" cy="1828571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4575919" y="4206069"/>
            <a:ext cx="1114911" cy="457200"/>
          </a:xfrm>
          <a:prstGeom prst="rightArrow">
            <a:avLst/>
          </a:prstGeom>
          <a:solidFill>
            <a:srgbClr val="F5F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1828571" cy="1828571"/>
          </a:xfrm>
          <a:prstGeom prst="rect">
            <a:avLst/>
          </a:prstGeom>
        </p:spPr>
      </p:pic>
      <p:pic>
        <p:nvPicPr>
          <p:cNvPr id="2054" name="Picture 6" descr="http://i.ytimg.com/vi/K3PrSj9XEu4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3" y="3399724"/>
            <a:ext cx="2824445" cy="21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a/a4/IPad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28" y="3044862"/>
            <a:ext cx="1717786" cy="21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igitaltrends.com/wp-content/uploads/2013/11/Android-phones-for-350-holiday-guid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11723" r="21530" b="9928"/>
          <a:stretch/>
        </p:blipFill>
        <p:spPr bwMode="auto">
          <a:xfrm>
            <a:off x="806935" y="3135312"/>
            <a:ext cx="17526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irrusaircraft.com/static/img/panel_pics/12_Image-with-Radar-Satell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07" y="4140980"/>
            <a:ext cx="2433133" cy="18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1787" y="2816701"/>
            <a:ext cx="108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silos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29583" y="2819400"/>
            <a:ext cx="123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Net-centric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74147" y="4812268"/>
            <a:ext cx="124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Proprietary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43273" y="485638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5732" y="5497604"/>
            <a:ext cx="113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Platform-specific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91000" y="5462098"/>
            <a:ext cx="10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Platform-agnostic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16944 0.001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1112 -0.0020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7" grpId="0" animBg="1"/>
      <p:bldP spid="47" grpId="1" animBg="1"/>
      <p:bldP spid="3" grpId="0"/>
      <p:bldP spid="36" grpId="0"/>
      <p:bldP spid="3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98904" cy="10352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do we get there?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197025" y="3957039"/>
            <a:ext cx="1415772" cy="11308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/>
              <a:t>State of the art </a:t>
            </a:r>
            <a:endParaRPr lang="en-US" sz="2000" dirty="0" smtClean="0"/>
          </a:p>
          <a:p>
            <a:r>
              <a:rPr lang="en-US" sz="2000" dirty="0" smtClean="0"/>
              <a:t>data centers</a:t>
            </a:r>
            <a:endParaRPr lang="en-US" sz="2000" dirty="0"/>
          </a:p>
        </p:txBody>
      </p:sp>
      <p:pic>
        <p:nvPicPr>
          <p:cNvPr id="4100" name="Picture 4" descr="OGC Certified Complian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81" y="1219200"/>
            <a:ext cx="3332719" cy="13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1759" y="2625374"/>
            <a:ext cx="2513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Standard data formats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4963" y="1298527"/>
            <a:ext cx="2317750" cy="923330"/>
          </a:xfrm>
          <a:prstGeom prst="rect">
            <a:avLst/>
          </a:prstGeom>
          <a:noFill/>
          <a:scene3d>
            <a:camera prst="orthographicFront">
              <a:rot lat="20999999" lon="19499988" rev="21299999"/>
            </a:camera>
            <a:lightRig rig="threePt" dir="t"/>
          </a:scene3d>
          <a:sp3d prstMaterial="matte">
            <a:bevelT w="82550" h="88900" prst="relaxedInset"/>
          </a:sp3d>
        </p:spPr>
        <p:txBody>
          <a:bodyPr wrap="non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NetCDF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594596"/>
            <a:ext cx="27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OGC</a:t>
            </a:r>
            <a:r>
              <a:rPr lang="en-US" sz="2000" dirty="0" smtClean="0"/>
              <a:t> compliant services</a:t>
            </a:r>
          </a:p>
        </p:txBody>
      </p:sp>
      <p:sp>
        <p:nvSpPr>
          <p:cNvPr id="10" name="Rectangle 9"/>
          <p:cNvSpPr/>
          <p:nvPr/>
        </p:nvSpPr>
        <p:spPr>
          <a:xfrm rot="21027815">
            <a:off x="493059" y="1760192"/>
            <a:ext cx="2361287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IWXXM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102" name="Picture 6" descr="http://static5.businessinsider.com/image/535ff7656bb3f7fe570c6459/why-data-centers-are-popping-up-all-over-iow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262"/>
            <a:ext cx="3319605" cy="24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qbd.qa/uploads/slider/c4b6f40d559783ceb39803a7fffc38c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6"/>
          <a:stretch/>
        </p:blipFill>
        <p:spPr bwMode="auto">
          <a:xfrm>
            <a:off x="5819579" y="3515743"/>
            <a:ext cx="1823337" cy="20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07150" y="5526951"/>
            <a:ext cx="164557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/>
              <a:t>Experience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  <p:bldP spid="13" grpId="0"/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Challenges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from TAC to XML</a:t>
            </a:r>
          </a:p>
          <a:p>
            <a:r>
              <a:rPr lang="en-US" dirty="0" smtClean="0"/>
              <a:t>Bandwidth</a:t>
            </a:r>
          </a:p>
          <a:p>
            <a:r>
              <a:rPr lang="en-US" dirty="0" smtClean="0"/>
              <a:t>System resources</a:t>
            </a:r>
          </a:p>
          <a:p>
            <a:r>
              <a:rPr lang="en-US" dirty="0" smtClean="0"/>
              <a:t>$$</a:t>
            </a:r>
          </a:p>
          <a:p>
            <a:r>
              <a:rPr lang="en-US" dirty="0"/>
              <a:t>Centralized distribution (TOC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Governance</a:t>
            </a:r>
          </a:p>
          <a:p>
            <a:r>
              <a:rPr lang="en-US" dirty="0" smtClean="0"/>
              <a:t>Change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907"/>
            <a:ext cx="8227612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Web-Centric Data Sharing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2400" b="1" dirty="0"/>
              <a:t>Long-Standing Cooperative Exchange</a:t>
            </a:r>
          </a:p>
          <a:p>
            <a:r>
              <a:rPr lang="en-US" sz="2400" b="1" dirty="0" smtClean="0"/>
              <a:t>FAA-NOAA building web services</a:t>
            </a:r>
          </a:p>
          <a:p>
            <a:pPr lvl="1"/>
            <a:r>
              <a:rPr lang="en-US" sz="2000" b="1" dirty="0" smtClean="0"/>
              <a:t>NOAA:  </a:t>
            </a:r>
            <a:r>
              <a:rPr lang="en-US" sz="2000" b="1" dirty="0" err="1" smtClean="0"/>
              <a:t>NextGen</a:t>
            </a:r>
            <a:r>
              <a:rPr lang="en-US" sz="2000" b="1" dirty="0" smtClean="0"/>
              <a:t> IT Web Services (NGITWS)</a:t>
            </a:r>
          </a:p>
          <a:p>
            <a:pPr lvl="1"/>
            <a:r>
              <a:rPr lang="en-US" sz="2000" b="1" dirty="0" smtClean="0"/>
              <a:t>FAA:  Common Support Services-Weather (CSS-</a:t>
            </a:r>
            <a:r>
              <a:rPr lang="en-US" sz="2000" b="1" dirty="0" err="1" smtClean="0"/>
              <a:t>Wx</a:t>
            </a:r>
            <a:r>
              <a:rPr lang="en-US" sz="2000" b="1" dirty="0" smtClean="0"/>
              <a:t>)</a:t>
            </a:r>
          </a:p>
          <a:p>
            <a:r>
              <a:rPr lang="en-US" sz="2400" b="1" dirty="0" smtClean="0"/>
              <a:t>FAA CSS-</a:t>
            </a:r>
            <a:r>
              <a:rPr lang="en-US" sz="2400" b="1" dirty="0" err="1" smtClean="0"/>
              <a:t>Wx</a:t>
            </a:r>
            <a:r>
              <a:rPr lang="en-US" sz="2400" b="1" dirty="0" smtClean="0"/>
              <a:t> </a:t>
            </a:r>
            <a:r>
              <a:rPr lang="en-US" sz="2400" b="1" dirty="0"/>
              <a:t>will </a:t>
            </a:r>
            <a:r>
              <a:rPr lang="en-US" sz="2400" b="1" dirty="0" smtClean="0"/>
              <a:t>be:</a:t>
            </a:r>
          </a:p>
          <a:p>
            <a:pPr lvl="1"/>
            <a:r>
              <a:rPr lang="en-US" sz="2000" b="1" dirty="0" smtClean="0"/>
              <a:t>Single </a:t>
            </a:r>
            <a:r>
              <a:rPr lang="en-US" sz="2000" b="1" dirty="0"/>
              <a:t>Source for weather to support FAA NAS Systems</a:t>
            </a:r>
          </a:p>
          <a:p>
            <a:pPr lvl="2"/>
            <a:r>
              <a:rPr lang="en-US" sz="1600" dirty="0" smtClean="0"/>
              <a:t>NOAA / NGITWS provides NOAA weather data to CSS-</a:t>
            </a:r>
            <a:r>
              <a:rPr lang="en-US" sz="1600" dirty="0" err="1" smtClean="0"/>
              <a:t>Wx</a:t>
            </a:r>
            <a:endParaRPr lang="en-US" sz="1600" dirty="0" smtClean="0"/>
          </a:p>
          <a:p>
            <a:pPr lvl="2"/>
            <a:r>
              <a:rPr lang="en-US" sz="1600" dirty="0" smtClean="0"/>
              <a:t>FAA </a:t>
            </a:r>
            <a:r>
              <a:rPr lang="en-US" sz="1600" dirty="0" err="1" smtClean="0"/>
              <a:t>NextGen</a:t>
            </a:r>
            <a:r>
              <a:rPr lang="en-US" sz="1600" dirty="0" smtClean="0"/>
              <a:t> Weather Processor (NWP) provides aviation-specific  weather products to CSS-</a:t>
            </a:r>
            <a:r>
              <a:rPr lang="en-US" sz="1600" dirty="0" err="1" smtClean="0"/>
              <a:t>Wx</a:t>
            </a:r>
            <a:endParaRPr lang="en-US" sz="1600" dirty="0" smtClean="0"/>
          </a:p>
          <a:p>
            <a:r>
              <a:rPr lang="en-US" sz="2400" b="1" dirty="0"/>
              <a:t>FAA </a:t>
            </a:r>
            <a:r>
              <a:rPr lang="en-US" sz="2400" b="1" dirty="0" smtClean="0">
                <a:solidFill>
                  <a:srgbClr val="00B0F0"/>
                </a:solidFill>
              </a:rPr>
              <a:t>EWD</a:t>
            </a:r>
            <a:r>
              <a:rPr lang="en-US" sz="2400" b="1" dirty="0" smtClean="0"/>
              <a:t>:  </a:t>
            </a:r>
            <a:r>
              <a:rPr lang="en-US" sz="2400" b="1" dirty="0"/>
              <a:t>F</a:t>
            </a:r>
            <a:r>
              <a:rPr lang="en-US" sz="2400" b="1" dirty="0" smtClean="0"/>
              <a:t>irst ops web-enabled FAA-NOAA </a:t>
            </a:r>
            <a:r>
              <a:rPr lang="en-US" sz="2400" b="1" dirty="0"/>
              <a:t>exchange</a:t>
            </a:r>
          </a:p>
          <a:p>
            <a:pPr marL="457200" indent="0">
              <a:buNone/>
            </a:pPr>
            <a:r>
              <a:rPr lang="en-US" sz="2000" b="1" dirty="0"/>
              <a:t>[</a:t>
            </a:r>
            <a:r>
              <a:rPr lang="en-US" sz="2000" b="1" u="sng" dirty="0">
                <a:solidFill>
                  <a:srgbClr val="00B0F0"/>
                </a:solidFill>
              </a:rPr>
              <a:t>E</a:t>
            </a:r>
            <a:r>
              <a:rPr lang="en-US" sz="2000" b="1" dirty="0"/>
              <a:t>nhanced Weather Information Network Server (</a:t>
            </a:r>
            <a:r>
              <a:rPr lang="en-US" sz="2000" b="1" u="sng" dirty="0">
                <a:solidFill>
                  <a:srgbClr val="00B0F0"/>
                </a:solidFill>
              </a:rPr>
              <a:t>W</a:t>
            </a:r>
            <a:r>
              <a:rPr lang="en-US" sz="2000" b="1" dirty="0"/>
              <a:t>INS) </a:t>
            </a:r>
            <a:r>
              <a:rPr lang="en-US" sz="2000" b="1" u="sng" dirty="0">
                <a:solidFill>
                  <a:srgbClr val="00B0F0"/>
                </a:solidFill>
              </a:rPr>
              <a:t>D</a:t>
            </a:r>
            <a:r>
              <a:rPr lang="en-US" sz="2000" b="1" dirty="0"/>
              <a:t>issemination]</a:t>
            </a:r>
          </a:p>
          <a:p>
            <a:r>
              <a:rPr lang="en-US" sz="2400" b="1" dirty="0" smtClean="0"/>
              <a:t>FAA-NOAA Conducting Joint Capability Evaluations (CEs)</a:t>
            </a:r>
            <a:endParaRPr lang="en-US" sz="24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36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629150"/>
            <a:ext cx="7572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5"/>
          <p:cNvSpPr>
            <a:spLocks noChangeArrowheads="1"/>
          </p:cNvSpPr>
          <p:nvPr/>
        </p:nvSpPr>
        <p:spPr bwMode="auto">
          <a:xfrm>
            <a:off x="5853113" y="2579688"/>
            <a:ext cx="88900" cy="88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25604" name="Rectangle 17"/>
          <p:cNvSpPr>
            <a:spLocks noChangeArrowheads="1"/>
          </p:cNvSpPr>
          <p:nvPr/>
        </p:nvSpPr>
        <p:spPr bwMode="auto">
          <a:xfrm>
            <a:off x="1941513" y="2405063"/>
            <a:ext cx="228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25605" name="TextBox 138"/>
          <p:cNvSpPr txBox="1">
            <a:spLocks noChangeArrowheads="1"/>
          </p:cNvSpPr>
          <p:nvPr/>
        </p:nvSpPr>
        <p:spPr bwMode="auto">
          <a:xfrm>
            <a:off x="7464425" y="4421188"/>
            <a:ext cx="1636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 </a:t>
            </a:r>
          </a:p>
        </p:txBody>
      </p:sp>
      <p:sp>
        <p:nvSpPr>
          <p:cNvPr id="25606" name="Rectangle 85"/>
          <p:cNvSpPr>
            <a:spLocks noChangeArrowheads="1"/>
          </p:cNvSpPr>
          <p:nvPr/>
        </p:nvSpPr>
        <p:spPr bwMode="auto">
          <a:xfrm>
            <a:off x="3800475" y="3067050"/>
            <a:ext cx="476250" cy="428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25607" name="Rectangle 86"/>
          <p:cNvSpPr>
            <a:spLocks noChangeArrowheads="1"/>
          </p:cNvSpPr>
          <p:nvPr/>
        </p:nvSpPr>
        <p:spPr bwMode="auto">
          <a:xfrm rot="3174294">
            <a:off x="4102100" y="2954338"/>
            <a:ext cx="223838" cy="492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25608" name="Rectangle 88"/>
          <p:cNvSpPr>
            <a:spLocks noChangeArrowheads="1"/>
          </p:cNvSpPr>
          <p:nvPr/>
        </p:nvSpPr>
        <p:spPr bwMode="auto">
          <a:xfrm rot="1707918">
            <a:off x="5629275" y="3143250"/>
            <a:ext cx="357188" cy="88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pic>
        <p:nvPicPr>
          <p:cNvPr id="25609" name="Picture 160" descr="j0311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700" y="4338638"/>
            <a:ext cx="5953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6926263" y="4749800"/>
            <a:ext cx="474662" cy="685800"/>
            <a:chOff x="4381" y="2854"/>
            <a:chExt cx="299" cy="432"/>
          </a:xfrm>
        </p:grpSpPr>
        <p:sp>
          <p:nvSpPr>
            <p:cNvPr id="25694" name="Freeform 162"/>
            <p:cNvSpPr>
              <a:spLocks/>
            </p:cNvSpPr>
            <p:nvPr/>
          </p:nvSpPr>
          <p:spPr bwMode="auto">
            <a:xfrm>
              <a:off x="4455" y="2856"/>
              <a:ext cx="225" cy="390"/>
            </a:xfrm>
            <a:custGeom>
              <a:avLst/>
              <a:gdLst>
                <a:gd name="T0" fmla="*/ 27 w 225"/>
                <a:gd name="T1" fmla="*/ 0 h 390"/>
                <a:gd name="T2" fmla="*/ 33 w 225"/>
                <a:gd name="T3" fmla="*/ 318 h 390"/>
                <a:gd name="T4" fmla="*/ 225 w 225"/>
                <a:gd name="T5" fmla="*/ 390 h 390"/>
                <a:gd name="T6" fmla="*/ 0 60000 65536"/>
                <a:gd name="T7" fmla="*/ 0 60000 65536"/>
                <a:gd name="T8" fmla="*/ 0 60000 65536"/>
                <a:gd name="T9" fmla="*/ 0 w 225"/>
                <a:gd name="T10" fmla="*/ 0 h 390"/>
                <a:gd name="T11" fmla="*/ 225 w 225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90">
                  <a:moveTo>
                    <a:pt x="27" y="0"/>
                  </a:moveTo>
                  <a:cubicBezTo>
                    <a:pt x="13" y="126"/>
                    <a:pt x="0" y="253"/>
                    <a:pt x="33" y="318"/>
                  </a:cubicBezTo>
                  <a:cubicBezTo>
                    <a:pt x="66" y="383"/>
                    <a:pt x="145" y="386"/>
                    <a:pt x="225" y="39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95" name="Freeform 163"/>
            <p:cNvSpPr>
              <a:spLocks/>
            </p:cNvSpPr>
            <p:nvPr/>
          </p:nvSpPr>
          <p:spPr bwMode="auto">
            <a:xfrm>
              <a:off x="4381" y="2854"/>
              <a:ext cx="240" cy="432"/>
            </a:xfrm>
            <a:custGeom>
              <a:avLst/>
              <a:gdLst>
                <a:gd name="T0" fmla="*/ 110 w 225"/>
                <a:gd name="T1" fmla="*/ 0 h 390"/>
                <a:gd name="T2" fmla="*/ 133 w 225"/>
                <a:gd name="T3" fmla="*/ 3021 h 390"/>
                <a:gd name="T4" fmla="*/ 933 w 225"/>
                <a:gd name="T5" fmla="*/ 3706 h 390"/>
                <a:gd name="T6" fmla="*/ 0 60000 65536"/>
                <a:gd name="T7" fmla="*/ 0 60000 65536"/>
                <a:gd name="T8" fmla="*/ 0 60000 65536"/>
                <a:gd name="T9" fmla="*/ 0 w 225"/>
                <a:gd name="T10" fmla="*/ 0 h 390"/>
                <a:gd name="T11" fmla="*/ 225 w 225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90">
                  <a:moveTo>
                    <a:pt x="27" y="0"/>
                  </a:moveTo>
                  <a:cubicBezTo>
                    <a:pt x="13" y="126"/>
                    <a:pt x="0" y="253"/>
                    <a:pt x="33" y="318"/>
                  </a:cubicBezTo>
                  <a:cubicBezTo>
                    <a:pt x="66" y="383"/>
                    <a:pt x="145" y="386"/>
                    <a:pt x="225" y="39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6450013" y="4749800"/>
            <a:ext cx="439737" cy="706438"/>
            <a:chOff x="4081" y="2854"/>
            <a:chExt cx="277" cy="445"/>
          </a:xfrm>
        </p:grpSpPr>
        <p:sp>
          <p:nvSpPr>
            <p:cNvPr id="25692" name="Freeform 165"/>
            <p:cNvSpPr>
              <a:spLocks/>
            </p:cNvSpPr>
            <p:nvPr/>
          </p:nvSpPr>
          <p:spPr bwMode="auto">
            <a:xfrm flipH="1">
              <a:off x="4081" y="2854"/>
              <a:ext cx="225" cy="390"/>
            </a:xfrm>
            <a:custGeom>
              <a:avLst/>
              <a:gdLst>
                <a:gd name="T0" fmla="*/ 27 w 225"/>
                <a:gd name="T1" fmla="*/ 0 h 390"/>
                <a:gd name="T2" fmla="*/ 33 w 225"/>
                <a:gd name="T3" fmla="*/ 318 h 390"/>
                <a:gd name="T4" fmla="*/ 225 w 225"/>
                <a:gd name="T5" fmla="*/ 390 h 390"/>
                <a:gd name="T6" fmla="*/ 0 60000 65536"/>
                <a:gd name="T7" fmla="*/ 0 60000 65536"/>
                <a:gd name="T8" fmla="*/ 0 60000 65536"/>
                <a:gd name="T9" fmla="*/ 0 w 225"/>
                <a:gd name="T10" fmla="*/ 0 h 390"/>
                <a:gd name="T11" fmla="*/ 225 w 225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90">
                  <a:moveTo>
                    <a:pt x="27" y="0"/>
                  </a:moveTo>
                  <a:cubicBezTo>
                    <a:pt x="13" y="126"/>
                    <a:pt x="0" y="253"/>
                    <a:pt x="33" y="318"/>
                  </a:cubicBezTo>
                  <a:cubicBezTo>
                    <a:pt x="66" y="383"/>
                    <a:pt x="145" y="386"/>
                    <a:pt x="225" y="39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93" name="Freeform 166"/>
            <p:cNvSpPr>
              <a:spLocks/>
            </p:cNvSpPr>
            <p:nvPr/>
          </p:nvSpPr>
          <p:spPr bwMode="auto">
            <a:xfrm flipH="1">
              <a:off x="4154" y="2858"/>
              <a:ext cx="204" cy="441"/>
            </a:xfrm>
            <a:custGeom>
              <a:avLst/>
              <a:gdLst>
                <a:gd name="T0" fmla="*/ 5 w 225"/>
                <a:gd name="T1" fmla="*/ 0 h 390"/>
                <a:gd name="T2" fmla="*/ 5 w 225"/>
                <a:gd name="T3" fmla="*/ 4753 h 390"/>
                <a:gd name="T4" fmla="*/ 25 w 225"/>
                <a:gd name="T5" fmla="*/ 5825 h 390"/>
                <a:gd name="T6" fmla="*/ 0 60000 65536"/>
                <a:gd name="T7" fmla="*/ 0 60000 65536"/>
                <a:gd name="T8" fmla="*/ 0 60000 65536"/>
                <a:gd name="T9" fmla="*/ 0 w 225"/>
                <a:gd name="T10" fmla="*/ 0 h 390"/>
                <a:gd name="T11" fmla="*/ 225 w 225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90">
                  <a:moveTo>
                    <a:pt x="27" y="0"/>
                  </a:moveTo>
                  <a:cubicBezTo>
                    <a:pt x="13" y="126"/>
                    <a:pt x="0" y="253"/>
                    <a:pt x="33" y="318"/>
                  </a:cubicBezTo>
                  <a:cubicBezTo>
                    <a:pt x="66" y="383"/>
                    <a:pt x="145" y="386"/>
                    <a:pt x="225" y="39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5612" name="Picture 168" descr="j0199249"/>
          <p:cNvPicPr>
            <a:picLocks noChangeAspect="1" noChangeArrowheads="1"/>
          </p:cNvPicPr>
          <p:nvPr/>
        </p:nvPicPr>
        <p:blipFill>
          <a:blip r:embed="rId5" cstate="print"/>
          <a:srcRect b="24762"/>
          <a:stretch>
            <a:fillRect/>
          </a:stretch>
        </p:blipFill>
        <p:spPr bwMode="auto">
          <a:xfrm>
            <a:off x="3873500" y="4386263"/>
            <a:ext cx="5572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69" descr="j033678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0750" y="4500563"/>
            <a:ext cx="533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5" name="TextBox 138"/>
          <p:cNvSpPr txBox="1">
            <a:spLocks noChangeArrowheads="1"/>
          </p:cNvSpPr>
          <p:nvPr/>
        </p:nvSpPr>
        <p:spPr bwMode="auto">
          <a:xfrm>
            <a:off x="1295400" y="2781300"/>
            <a:ext cx="231933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Thunderstorms</a:t>
            </a:r>
          </a:p>
          <a:p>
            <a:pPr algn="ctr"/>
            <a:r>
              <a:rPr lang="en-US" sz="1100" b="1" dirty="0"/>
              <a:t>Lightning</a:t>
            </a:r>
          </a:p>
          <a:p>
            <a:pPr algn="ctr"/>
            <a:r>
              <a:rPr lang="en-US" sz="1100" b="1" dirty="0"/>
              <a:t>Crosswinds</a:t>
            </a:r>
          </a:p>
          <a:p>
            <a:pPr algn="ctr"/>
            <a:r>
              <a:rPr lang="en-US" sz="1100" b="1" dirty="0"/>
              <a:t>Wind Shear </a:t>
            </a:r>
          </a:p>
          <a:p>
            <a:pPr algn="ctr"/>
            <a:r>
              <a:rPr lang="en-US" sz="1100" b="1" dirty="0"/>
              <a:t>Freezing/Frozen Precipitation</a:t>
            </a:r>
          </a:p>
          <a:p>
            <a:pPr algn="ctr"/>
            <a:r>
              <a:rPr lang="en-US" sz="1100" b="1" dirty="0"/>
              <a:t>Low Ceiling &amp; Visibility</a:t>
            </a:r>
          </a:p>
          <a:p>
            <a:pPr algn="ctr"/>
            <a:r>
              <a:rPr lang="en-US" sz="1100" b="1" dirty="0"/>
              <a:t>Surface Icing</a:t>
            </a:r>
          </a:p>
        </p:txBody>
      </p:sp>
      <p:sp>
        <p:nvSpPr>
          <p:cNvPr id="2086" name="TextBox 138"/>
          <p:cNvSpPr txBox="1">
            <a:spLocks noChangeArrowheads="1"/>
          </p:cNvSpPr>
          <p:nvPr/>
        </p:nvSpPr>
        <p:spPr bwMode="auto">
          <a:xfrm>
            <a:off x="3536950" y="2865438"/>
            <a:ext cx="223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Thunderstorms, Jet Stream, Volcanic Ash, Turbulence, </a:t>
            </a:r>
          </a:p>
          <a:p>
            <a:pPr algn="ctr"/>
            <a:r>
              <a:rPr lang="en-US" sz="1100" b="1" dirty="0"/>
              <a:t>In-Flight Icing, Winds, </a:t>
            </a:r>
          </a:p>
          <a:p>
            <a:pPr algn="ctr"/>
            <a:r>
              <a:rPr lang="en-US" sz="1100" b="1" dirty="0"/>
              <a:t>Mountain Waves </a:t>
            </a:r>
          </a:p>
        </p:txBody>
      </p:sp>
      <p:sp>
        <p:nvSpPr>
          <p:cNvPr id="2087" name="TextBox 138"/>
          <p:cNvSpPr txBox="1">
            <a:spLocks noChangeArrowheads="1"/>
          </p:cNvSpPr>
          <p:nvPr/>
        </p:nvSpPr>
        <p:spPr bwMode="auto">
          <a:xfrm>
            <a:off x="5802313" y="2800350"/>
            <a:ext cx="221615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Thunderstorms</a:t>
            </a:r>
          </a:p>
          <a:p>
            <a:pPr algn="ctr"/>
            <a:r>
              <a:rPr lang="en-US" sz="1100" b="1" dirty="0"/>
              <a:t>Lightning</a:t>
            </a:r>
          </a:p>
          <a:p>
            <a:pPr algn="ctr"/>
            <a:r>
              <a:rPr lang="en-US" sz="1100" b="1" dirty="0"/>
              <a:t>Crosswinds</a:t>
            </a:r>
          </a:p>
          <a:p>
            <a:pPr algn="ctr"/>
            <a:r>
              <a:rPr lang="en-US" sz="1100" b="1" dirty="0"/>
              <a:t>Wind Shear </a:t>
            </a:r>
          </a:p>
          <a:p>
            <a:pPr algn="ctr"/>
            <a:r>
              <a:rPr lang="en-US" sz="1100" b="1" dirty="0"/>
              <a:t>Freezing/Frozen Precipitation</a:t>
            </a:r>
          </a:p>
          <a:p>
            <a:pPr algn="ctr"/>
            <a:r>
              <a:rPr lang="en-US" sz="1100" b="1" dirty="0"/>
              <a:t>Low Ceiling &amp; Visibility</a:t>
            </a:r>
          </a:p>
          <a:p>
            <a:pPr algn="ctr"/>
            <a:r>
              <a:rPr lang="en-US" sz="1100" b="1" dirty="0"/>
              <a:t>Surface Icing</a:t>
            </a:r>
          </a:p>
        </p:txBody>
      </p:sp>
      <p:sp>
        <p:nvSpPr>
          <p:cNvPr id="2088" name="TextBox 138"/>
          <p:cNvSpPr txBox="1">
            <a:spLocks noChangeArrowheads="1"/>
          </p:cNvSpPr>
          <p:nvPr/>
        </p:nvSpPr>
        <p:spPr bwMode="auto">
          <a:xfrm>
            <a:off x="7088188" y="4425950"/>
            <a:ext cx="2030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 Post-flight observed weather  archives</a:t>
            </a:r>
          </a:p>
        </p:txBody>
      </p:sp>
      <p:sp>
        <p:nvSpPr>
          <p:cNvPr id="2089" name="TextBox 138"/>
          <p:cNvSpPr txBox="1">
            <a:spLocks noChangeArrowheads="1"/>
          </p:cNvSpPr>
          <p:nvPr/>
        </p:nvSpPr>
        <p:spPr bwMode="auto">
          <a:xfrm>
            <a:off x="103188" y="4349750"/>
            <a:ext cx="21828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Arrival Forecast Weather</a:t>
            </a:r>
          </a:p>
          <a:p>
            <a:pPr algn="ctr"/>
            <a:r>
              <a:rPr lang="en-US" sz="1100" b="1" dirty="0"/>
              <a:t>Alternate Forecast Weather</a:t>
            </a:r>
          </a:p>
          <a:p>
            <a:pPr algn="ctr"/>
            <a:r>
              <a:rPr lang="en-US" sz="1100" b="1" dirty="0"/>
              <a:t>Flight Winds  </a:t>
            </a:r>
          </a:p>
        </p:txBody>
      </p:sp>
      <p:sp>
        <p:nvSpPr>
          <p:cNvPr id="179" name="Content Placeholder 2"/>
          <p:cNvSpPr txBox="1">
            <a:spLocks/>
          </p:cNvSpPr>
          <p:nvPr/>
        </p:nvSpPr>
        <p:spPr bwMode="auto">
          <a:xfrm>
            <a:off x="-14767" y="1276513"/>
            <a:ext cx="9144000" cy="146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CSS-Wx provides </a:t>
            </a:r>
            <a:r>
              <a:rPr lang="en-US" sz="2000" b="1" kern="0" dirty="0" smtClean="0">
                <a:latin typeface="+mn-lt"/>
              </a:rPr>
              <a:t>weather information for every phase of flight</a:t>
            </a:r>
            <a:endParaRPr lang="en-US" sz="2000" b="1" kern="0" dirty="0"/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 typeface="Lucida Grande"/>
              <a:buChar char="–"/>
              <a:defRPr/>
            </a:pPr>
            <a:r>
              <a:rPr lang="en-US" sz="1800" kern="0" dirty="0" smtClean="0"/>
              <a:t>Tactical and Strategic time frames</a:t>
            </a:r>
            <a:endParaRPr lang="en-US" sz="2000" kern="0" dirty="0" smtClean="0"/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Data may </a:t>
            </a:r>
            <a:r>
              <a:rPr lang="en-US" sz="2000" b="1" kern="0" dirty="0">
                <a:latin typeface="+mn-lt"/>
                <a:cs typeface="+mn-cs"/>
              </a:rPr>
              <a:t>be filtered by: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 typeface="Lucida Grande"/>
              <a:buChar char="–"/>
              <a:defRPr/>
            </a:pPr>
            <a:r>
              <a:rPr lang="en-US" sz="1800" kern="0" dirty="0" smtClean="0">
                <a:latin typeface="+mn-lt"/>
              </a:rPr>
              <a:t>Location, </a:t>
            </a:r>
            <a:r>
              <a:rPr lang="en-US" sz="1800" kern="0" dirty="0">
                <a:latin typeface="+mn-lt"/>
              </a:rPr>
              <a:t>Time and </a:t>
            </a:r>
            <a:r>
              <a:rPr lang="en-US" sz="1800" kern="0" dirty="0" smtClean="0">
                <a:latin typeface="+mn-lt"/>
              </a:rPr>
              <a:t>Weather </a:t>
            </a:r>
            <a:r>
              <a:rPr lang="en-US" sz="1800" kern="0" dirty="0">
                <a:latin typeface="+mn-lt"/>
              </a:rPr>
              <a:t>parameters </a:t>
            </a:r>
            <a:r>
              <a:rPr lang="en-US" sz="1800" kern="0" dirty="0" smtClean="0">
                <a:latin typeface="+mn-lt"/>
              </a:rPr>
              <a:t>as requested </a:t>
            </a:r>
            <a:r>
              <a:rPr lang="en-US" sz="1800" kern="0" dirty="0">
                <a:latin typeface="+mn-lt"/>
              </a:rPr>
              <a:t>by user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kern="0" dirty="0">
              <a:latin typeface="+mn-lt"/>
              <a:cs typeface="+mn-cs"/>
            </a:endParaRP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kern="0" dirty="0">
              <a:latin typeface="+mn-lt"/>
              <a:cs typeface="+mn-cs"/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2079625" y="4171950"/>
            <a:ext cx="5311775" cy="1311275"/>
            <a:chOff x="2286000" y="2743210"/>
            <a:chExt cx="5311778" cy="1311281"/>
          </a:xfrm>
        </p:grpSpPr>
        <p:grpSp>
          <p:nvGrpSpPr>
            <p:cNvPr id="5" name="Group 192"/>
            <p:cNvGrpSpPr>
              <a:grpSpLocks/>
            </p:cNvGrpSpPr>
            <p:nvPr/>
          </p:nvGrpSpPr>
          <p:grpSpPr bwMode="auto">
            <a:xfrm>
              <a:off x="2286000" y="2743210"/>
              <a:ext cx="5311778" cy="1311281"/>
              <a:chOff x="2209800" y="2438410"/>
              <a:chExt cx="5311778" cy="1311281"/>
            </a:xfrm>
          </p:grpSpPr>
          <p:sp>
            <p:nvSpPr>
              <p:cNvPr id="25636" name="Oval 94"/>
              <p:cNvSpPr>
                <a:spLocks noChangeArrowheads="1"/>
              </p:cNvSpPr>
              <p:nvPr/>
            </p:nvSpPr>
            <p:spPr bwMode="auto">
              <a:xfrm rot="-959290">
                <a:off x="2914650" y="3540125"/>
                <a:ext cx="87313" cy="201613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 sz="1000" b="1" i="1">
                  <a:latin typeface="Times New Roman" pitchFamily="18" charset="0"/>
                </a:endParaRPr>
              </a:p>
            </p:txBody>
          </p:sp>
          <p:grpSp>
            <p:nvGrpSpPr>
              <p:cNvPr id="6" name="Group 99"/>
              <p:cNvGrpSpPr>
                <a:grpSpLocks/>
              </p:cNvGrpSpPr>
              <p:nvPr/>
            </p:nvGrpSpPr>
            <p:grpSpPr bwMode="auto">
              <a:xfrm>
                <a:off x="2209800" y="2438410"/>
                <a:ext cx="5311778" cy="1311281"/>
                <a:chOff x="1154" y="1105"/>
                <a:chExt cx="3346" cy="826"/>
              </a:xfrm>
            </p:grpSpPr>
            <p:sp>
              <p:nvSpPr>
                <p:cNvPr id="25638" name="Freeform 100"/>
                <p:cNvSpPr>
                  <a:spLocks/>
                </p:cNvSpPr>
                <p:nvPr/>
              </p:nvSpPr>
              <p:spPr bwMode="auto">
                <a:xfrm>
                  <a:off x="2920" y="1284"/>
                  <a:ext cx="686" cy="53"/>
                </a:xfrm>
                <a:custGeom>
                  <a:avLst/>
                  <a:gdLst>
                    <a:gd name="T0" fmla="*/ 0 w 686"/>
                    <a:gd name="T1" fmla="*/ 0 h 53"/>
                    <a:gd name="T2" fmla="*/ 136 w 686"/>
                    <a:gd name="T3" fmla="*/ 40 h 53"/>
                    <a:gd name="T4" fmla="*/ 282 w 686"/>
                    <a:gd name="T5" fmla="*/ 53 h 53"/>
                    <a:gd name="T6" fmla="*/ 449 w 686"/>
                    <a:gd name="T7" fmla="*/ 21 h 53"/>
                    <a:gd name="T8" fmla="*/ 575 w 686"/>
                    <a:gd name="T9" fmla="*/ 3 h 53"/>
                    <a:gd name="T10" fmla="*/ 686 w 686"/>
                    <a:gd name="T11" fmla="*/ 30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6"/>
                    <a:gd name="T19" fmla="*/ 0 h 53"/>
                    <a:gd name="T20" fmla="*/ 686 w 686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6" h="53">
                      <a:moveTo>
                        <a:pt x="0" y="0"/>
                      </a:moveTo>
                      <a:lnTo>
                        <a:pt x="136" y="40"/>
                      </a:lnTo>
                      <a:lnTo>
                        <a:pt x="282" y="53"/>
                      </a:lnTo>
                      <a:lnTo>
                        <a:pt x="449" y="21"/>
                      </a:lnTo>
                      <a:lnTo>
                        <a:pt x="575" y="3"/>
                      </a:lnTo>
                      <a:lnTo>
                        <a:pt x="686" y="3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" name="Group 101"/>
                <p:cNvGrpSpPr>
                  <a:grpSpLocks/>
                </p:cNvGrpSpPr>
                <p:nvPr/>
              </p:nvGrpSpPr>
              <p:grpSpPr bwMode="auto">
                <a:xfrm>
                  <a:off x="1154" y="1105"/>
                  <a:ext cx="3346" cy="826"/>
                  <a:chOff x="1154" y="1105"/>
                  <a:chExt cx="3346" cy="826"/>
                </a:xfrm>
              </p:grpSpPr>
              <p:sp>
                <p:nvSpPr>
                  <p:cNvPr id="25640" name="Freeform 102"/>
                  <p:cNvSpPr>
                    <a:spLocks/>
                  </p:cNvSpPr>
                  <p:nvPr/>
                </p:nvSpPr>
                <p:spPr bwMode="auto">
                  <a:xfrm>
                    <a:off x="3044" y="1254"/>
                    <a:ext cx="877" cy="469"/>
                  </a:xfrm>
                  <a:custGeom>
                    <a:avLst/>
                    <a:gdLst>
                      <a:gd name="T0" fmla="*/ 0 w 877"/>
                      <a:gd name="T1" fmla="*/ 38 h 469"/>
                      <a:gd name="T2" fmla="*/ 130 w 877"/>
                      <a:gd name="T3" fmla="*/ 52 h 469"/>
                      <a:gd name="T4" fmla="*/ 301 w 877"/>
                      <a:gd name="T5" fmla="*/ 21 h 469"/>
                      <a:gd name="T6" fmla="*/ 427 w 877"/>
                      <a:gd name="T7" fmla="*/ 0 h 469"/>
                      <a:gd name="T8" fmla="*/ 595 w 877"/>
                      <a:gd name="T9" fmla="*/ 36 h 469"/>
                      <a:gd name="T10" fmla="*/ 685 w 877"/>
                      <a:gd name="T11" fmla="*/ 214 h 469"/>
                      <a:gd name="T12" fmla="*/ 814 w 877"/>
                      <a:gd name="T13" fmla="*/ 373 h 469"/>
                      <a:gd name="T14" fmla="*/ 877 w 877"/>
                      <a:gd name="T15" fmla="*/ 469 h 46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77"/>
                      <a:gd name="T25" fmla="*/ 0 h 469"/>
                      <a:gd name="T26" fmla="*/ 877 w 877"/>
                      <a:gd name="T27" fmla="*/ 469 h 46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77" h="469">
                        <a:moveTo>
                          <a:pt x="0" y="38"/>
                        </a:moveTo>
                        <a:lnTo>
                          <a:pt x="130" y="52"/>
                        </a:lnTo>
                        <a:lnTo>
                          <a:pt x="301" y="21"/>
                        </a:lnTo>
                        <a:lnTo>
                          <a:pt x="427" y="0"/>
                        </a:lnTo>
                        <a:lnTo>
                          <a:pt x="595" y="36"/>
                        </a:lnTo>
                        <a:lnTo>
                          <a:pt x="685" y="214"/>
                        </a:lnTo>
                        <a:lnTo>
                          <a:pt x="814" y="373"/>
                        </a:lnTo>
                        <a:lnTo>
                          <a:pt x="877" y="469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154" y="1105"/>
                    <a:ext cx="3346" cy="826"/>
                    <a:chOff x="1154" y="1105"/>
                    <a:chExt cx="3346" cy="826"/>
                  </a:xfrm>
                </p:grpSpPr>
                <p:sp>
                  <p:nvSpPr>
                    <p:cNvPr id="25642" name="Oval 104"/>
                    <p:cNvSpPr>
                      <a:spLocks noChangeArrowheads="1"/>
                    </p:cNvSpPr>
                    <p:nvPr/>
                  </p:nvSpPr>
                  <p:spPr bwMode="auto">
                    <a:xfrm rot="-2187040">
                      <a:off x="1926" y="1441"/>
                      <a:ext cx="56" cy="11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buFontTx/>
                        <a:buChar char="•"/>
                      </a:pPr>
                      <a:endParaRPr lang="en-US" sz="1000" b="1" i="1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9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4" y="1105"/>
                      <a:ext cx="3346" cy="826"/>
                      <a:chOff x="1154" y="1105"/>
                      <a:chExt cx="3346" cy="826"/>
                    </a:xfrm>
                  </p:grpSpPr>
                  <p:sp>
                    <p:nvSpPr>
                      <p:cNvPr id="2564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2" y="1316"/>
                        <a:ext cx="374" cy="498"/>
                      </a:xfrm>
                      <a:custGeom>
                        <a:avLst/>
                        <a:gdLst>
                          <a:gd name="T0" fmla="*/ 0 w 374"/>
                          <a:gd name="T1" fmla="*/ 0 h 498"/>
                          <a:gd name="T2" fmla="*/ 88 w 374"/>
                          <a:gd name="T3" fmla="*/ 156 h 498"/>
                          <a:gd name="T4" fmla="*/ 206 w 374"/>
                          <a:gd name="T5" fmla="*/ 304 h 498"/>
                          <a:gd name="T6" fmla="*/ 280 w 374"/>
                          <a:gd name="T7" fmla="*/ 418 h 498"/>
                          <a:gd name="T8" fmla="*/ 374 w 374"/>
                          <a:gd name="T9" fmla="*/ 498 h 49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74"/>
                          <a:gd name="T16" fmla="*/ 0 h 498"/>
                          <a:gd name="T17" fmla="*/ 374 w 374"/>
                          <a:gd name="T18" fmla="*/ 498 h 49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74" h="498">
                            <a:moveTo>
                              <a:pt x="0" y="0"/>
                            </a:moveTo>
                            <a:lnTo>
                              <a:pt x="88" y="156"/>
                            </a:lnTo>
                            <a:lnTo>
                              <a:pt x="206" y="304"/>
                            </a:lnTo>
                            <a:lnTo>
                              <a:pt x="280" y="418"/>
                            </a:lnTo>
                            <a:lnTo>
                              <a:pt x="374" y="49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" name="Group 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4" y="1105"/>
                        <a:ext cx="3346" cy="826"/>
                        <a:chOff x="1154" y="1105"/>
                        <a:chExt cx="3346" cy="826"/>
                      </a:xfrm>
                    </p:grpSpPr>
                    <p:grpSp>
                      <p:nvGrpSpPr>
                        <p:cNvPr id="11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52" y="1350"/>
                          <a:ext cx="1448" cy="565"/>
                          <a:chOff x="3052" y="1350"/>
                          <a:chExt cx="1448" cy="565"/>
                        </a:xfrm>
                      </p:grpSpPr>
                      <p:sp>
                        <p:nvSpPr>
                          <p:cNvPr id="25683" name="Freeform 1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4" y="1728"/>
                            <a:ext cx="93" cy="74"/>
                          </a:xfrm>
                          <a:custGeom>
                            <a:avLst/>
                            <a:gdLst>
                              <a:gd name="T0" fmla="*/ 0 w 93"/>
                              <a:gd name="T1" fmla="*/ 0 h 74"/>
                              <a:gd name="T2" fmla="*/ 93 w 93"/>
                              <a:gd name="T3" fmla="*/ 74 h 74"/>
                              <a:gd name="T4" fmla="*/ 0 60000 65536"/>
                              <a:gd name="T5" fmla="*/ 0 60000 65536"/>
                              <a:gd name="T6" fmla="*/ 0 w 93"/>
                              <a:gd name="T7" fmla="*/ 0 h 74"/>
                              <a:gd name="T8" fmla="*/ 93 w 93"/>
                              <a:gd name="T9" fmla="*/ 74 h 74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93" h="74">
                                <a:moveTo>
                                  <a:pt x="0" y="0"/>
                                </a:moveTo>
                                <a:lnTo>
                                  <a:pt x="93" y="74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84" name="Freeform 1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52" y="1350"/>
                            <a:ext cx="914" cy="523"/>
                          </a:xfrm>
                          <a:custGeom>
                            <a:avLst/>
                            <a:gdLst>
                              <a:gd name="T0" fmla="*/ 0 w 914"/>
                              <a:gd name="T1" fmla="*/ 28 h 523"/>
                              <a:gd name="T2" fmla="*/ 148 w 914"/>
                              <a:gd name="T3" fmla="*/ 48 h 523"/>
                              <a:gd name="T4" fmla="*/ 316 w 914"/>
                              <a:gd name="T5" fmla="*/ 20 h 523"/>
                              <a:gd name="T6" fmla="*/ 440 w 914"/>
                              <a:gd name="T7" fmla="*/ 0 h 523"/>
                              <a:gd name="T8" fmla="*/ 528 w 914"/>
                              <a:gd name="T9" fmla="*/ 18 h 523"/>
                              <a:gd name="T10" fmla="*/ 600 w 914"/>
                              <a:gd name="T11" fmla="*/ 180 h 523"/>
                              <a:gd name="T12" fmla="*/ 715 w 914"/>
                              <a:gd name="T13" fmla="*/ 328 h 523"/>
                              <a:gd name="T14" fmla="*/ 802 w 914"/>
                              <a:gd name="T15" fmla="*/ 439 h 523"/>
                              <a:gd name="T16" fmla="*/ 914 w 914"/>
                              <a:gd name="T17" fmla="*/ 523 h 523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914"/>
                              <a:gd name="T28" fmla="*/ 0 h 523"/>
                              <a:gd name="T29" fmla="*/ 914 w 914"/>
                              <a:gd name="T30" fmla="*/ 523 h 523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914" h="523">
                                <a:moveTo>
                                  <a:pt x="0" y="28"/>
                                </a:moveTo>
                                <a:lnTo>
                                  <a:pt x="148" y="48"/>
                                </a:lnTo>
                                <a:lnTo>
                                  <a:pt x="316" y="20"/>
                                </a:lnTo>
                                <a:lnTo>
                                  <a:pt x="440" y="0"/>
                                </a:lnTo>
                                <a:lnTo>
                                  <a:pt x="528" y="18"/>
                                </a:lnTo>
                                <a:lnTo>
                                  <a:pt x="600" y="180"/>
                                </a:lnTo>
                                <a:lnTo>
                                  <a:pt x="715" y="328"/>
                                </a:lnTo>
                                <a:lnTo>
                                  <a:pt x="802" y="439"/>
                                </a:lnTo>
                                <a:lnTo>
                                  <a:pt x="914" y="523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85" name="Oval 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0639309">
                            <a:off x="4436" y="1791"/>
                            <a:ext cx="64" cy="119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spcBef>
                                <a:spcPct val="50000"/>
                              </a:spcBef>
                              <a:buFontTx/>
                              <a:buChar char="•"/>
                            </a:pPr>
                            <a:endParaRPr lang="en-US" sz="1000" b="1" i="1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686" name="Oval 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0639309">
                            <a:off x="4282" y="1793"/>
                            <a:ext cx="64" cy="119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spcBef>
                                <a:spcPct val="50000"/>
                              </a:spcBef>
                              <a:buFontTx/>
                              <a:buChar char="•"/>
                            </a:pPr>
                            <a:endParaRPr lang="en-US" sz="1000" b="1" i="1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687" name="Oval 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0639309">
                            <a:off x="4144" y="1796"/>
                            <a:ext cx="64" cy="119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spcBef>
                                <a:spcPct val="50000"/>
                              </a:spcBef>
                              <a:buFontTx/>
                              <a:buChar char="•"/>
                            </a:pPr>
                            <a:endParaRPr lang="en-US" sz="1000" b="1" i="1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688" name="Line 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H="1">
                            <a:off x="3986" y="1911"/>
                            <a:ext cx="486" cy="3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89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H="1">
                            <a:off x="4015" y="1792"/>
                            <a:ext cx="450" cy="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90" name="Freeform 1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8" y="1812"/>
                            <a:ext cx="461" cy="4"/>
                          </a:xfrm>
                          <a:custGeom>
                            <a:avLst/>
                            <a:gdLst>
                              <a:gd name="T0" fmla="*/ 0 w 461"/>
                              <a:gd name="T1" fmla="*/ 4 h 4"/>
                              <a:gd name="T2" fmla="*/ 461 w 461"/>
                              <a:gd name="T3" fmla="*/ 0 h 4"/>
                              <a:gd name="T4" fmla="*/ 0 60000 65536"/>
                              <a:gd name="T5" fmla="*/ 0 60000 65536"/>
                              <a:gd name="T6" fmla="*/ 0 w 461"/>
                              <a:gd name="T7" fmla="*/ 0 h 4"/>
                              <a:gd name="T8" fmla="*/ 461 w 461"/>
                              <a:gd name="T9" fmla="*/ 4 h 4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461" h="4">
                                <a:moveTo>
                                  <a:pt x="0" y="4"/>
                                </a:moveTo>
                                <a:lnTo>
                                  <a:pt x="461" y="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91" name="Freeform 1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5" y="1869"/>
                            <a:ext cx="472" cy="4"/>
                          </a:xfrm>
                          <a:custGeom>
                            <a:avLst/>
                            <a:gdLst>
                              <a:gd name="T0" fmla="*/ 0 w 472"/>
                              <a:gd name="T1" fmla="*/ 4 h 4"/>
                              <a:gd name="T2" fmla="*/ 472 w 472"/>
                              <a:gd name="T3" fmla="*/ 0 h 4"/>
                              <a:gd name="T4" fmla="*/ 0 60000 65536"/>
                              <a:gd name="T5" fmla="*/ 0 60000 65536"/>
                              <a:gd name="T6" fmla="*/ 0 w 472"/>
                              <a:gd name="T7" fmla="*/ 0 h 4"/>
                              <a:gd name="T8" fmla="*/ 472 w 472"/>
                              <a:gd name="T9" fmla="*/ 4 h 4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472" h="4">
                                <a:moveTo>
                                  <a:pt x="0" y="4"/>
                                </a:moveTo>
                                <a:lnTo>
                                  <a:pt x="472" y="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" name="Group 1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4" y="1105"/>
                          <a:ext cx="2873" cy="826"/>
                          <a:chOff x="1154" y="1105"/>
                          <a:chExt cx="2873" cy="826"/>
                        </a:xfrm>
                      </p:grpSpPr>
                      <p:sp>
                        <p:nvSpPr>
                          <p:cNvPr id="25648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34" y="1316"/>
                            <a:ext cx="1241" cy="596"/>
                          </a:xfrm>
                          <a:custGeom>
                            <a:avLst/>
                            <a:gdLst>
                              <a:gd name="T0" fmla="*/ 0 w 1241"/>
                              <a:gd name="T1" fmla="*/ 0 h 596"/>
                              <a:gd name="T2" fmla="*/ 154 w 1241"/>
                              <a:gd name="T3" fmla="*/ 42 h 596"/>
                              <a:gd name="T4" fmla="*/ 288 w 1241"/>
                              <a:gd name="T5" fmla="*/ 84 h 596"/>
                              <a:gd name="T6" fmla="*/ 440 w 1241"/>
                              <a:gd name="T7" fmla="*/ 112 h 596"/>
                              <a:gd name="T8" fmla="*/ 620 w 1241"/>
                              <a:gd name="T9" fmla="*/ 82 h 596"/>
                              <a:gd name="T10" fmla="*/ 734 w 1241"/>
                              <a:gd name="T11" fmla="*/ 67 h 596"/>
                              <a:gd name="T12" fmla="*/ 845 w 1241"/>
                              <a:gd name="T13" fmla="*/ 88 h 596"/>
                              <a:gd name="T14" fmla="*/ 916 w 1241"/>
                              <a:gd name="T15" fmla="*/ 251 h 596"/>
                              <a:gd name="T16" fmla="*/ 1028 w 1241"/>
                              <a:gd name="T17" fmla="*/ 398 h 596"/>
                              <a:gd name="T18" fmla="*/ 1121 w 1241"/>
                              <a:gd name="T19" fmla="*/ 511 h 596"/>
                              <a:gd name="T20" fmla="*/ 1241 w 1241"/>
                              <a:gd name="T21" fmla="*/ 596 h 59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241"/>
                              <a:gd name="T34" fmla="*/ 0 h 596"/>
                              <a:gd name="T35" fmla="*/ 1241 w 1241"/>
                              <a:gd name="T36" fmla="*/ 596 h 596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241" h="596">
                                <a:moveTo>
                                  <a:pt x="0" y="0"/>
                                </a:moveTo>
                                <a:lnTo>
                                  <a:pt x="154" y="42"/>
                                </a:lnTo>
                                <a:lnTo>
                                  <a:pt x="288" y="84"/>
                                </a:lnTo>
                                <a:lnTo>
                                  <a:pt x="440" y="112"/>
                                </a:lnTo>
                                <a:lnTo>
                                  <a:pt x="620" y="82"/>
                                </a:lnTo>
                                <a:lnTo>
                                  <a:pt x="734" y="67"/>
                                </a:lnTo>
                                <a:lnTo>
                                  <a:pt x="845" y="88"/>
                                </a:lnTo>
                                <a:lnTo>
                                  <a:pt x="916" y="251"/>
                                </a:lnTo>
                                <a:lnTo>
                                  <a:pt x="1028" y="398"/>
                                </a:lnTo>
                                <a:lnTo>
                                  <a:pt x="1121" y="511"/>
                                </a:lnTo>
                                <a:lnTo>
                                  <a:pt x="1241" y="596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3" name="Group 1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54" y="1105"/>
                            <a:ext cx="2873" cy="826"/>
                            <a:chOff x="1154" y="1105"/>
                            <a:chExt cx="2873" cy="826"/>
                          </a:xfrm>
                        </p:grpSpPr>
                        <p:sp>
                          <p:nvSpPr>
                            <p:cNvPr id="25650" name="Freeform 1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56" y="1191"/>
                              <a:ext cx="594" cy="183"/>
                            </a:xfrm>
                            <a:custGeom>
                              <a:avLst/>
                              <a:gdLst>
                                <a:gd name="T0" fmla="*/ 0 w 594"/>
                                <a:gd name="T1" fmla="*/ 0 h 183"/>
                                <a:gd name="T2" fmla="*/ 164 w 594"/>
                                <a:gd name="T3" fmla="*/ 57 h 183"/>
                                <a:gd name="T4" fmla="*/ 308 w 594"/>
                                <a:gd name="T5" fmla="*/ 99 h 183"/>
                                <a:gd name="T6" fmla="*/ 456 w 594"/>
                                <a:gd name="T7" fmla="*/ 139 h 183"/>
                                <a:gd name="T8" fmla="*/ 594 w 594"/>
                                <a:gd name="T9" fmla="*/ 183 h 183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594"/>
                                <a:gd name="T16" fmla="*/ 0 h 183"/>
                                <a:gd name="T17" fmla="*/ 594 w 594"/>
                                <a:gd name="T18" fmla="*/ 183 h 183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594" h="183">
                                  <a:moveTo>
                                    <a:pt x="0" y="0"/>
                                  </a:moveTo>
                                  <a:lnTo>
                                    <a:pt x="164" y="57"/>
                                  </a:lnTo>
                                  <a:lnTo>
                                    <a:pt x="308" y="99"/>
                                  </a:lnTo>
                                  <a:lnTo>
                                    <a:pt x="456" y="139"/>
                                  </a:lnTo>
                                  <a:lnTo>
                                    <a:pt x="594" y="183"/>
                                  </a:ln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5651" name="Freeform 1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52" y="1143"/>
                              <a:ext cx="468" cy="139"/>
                            </a:xfrm>
                            <a:custGeom>
                              <a:avLst/>
                              <a:gdLst>
                                <a:gd name="T0" fmla="*/ 0 w 468"/>
                                <a:gd name="T1" fmla="*/ 0 h 139"/>
                                <a:gd name="T2" fmla="*/ 174 w 468"/>
                                <a:gd name="T3" fmla="*/ 53 h 139"/>
                                <a:gd name="T4" fmla="*/ 312 w 468"/>
                                <a:gd name="T5" fmla="*/ 95 h 139"/>
                                <a:gd name="T6" fmla="*/ 468 w 468"/>
                                <a:gd name="T7" fmla="*/ 139 h 139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468"/>
                                <a:gd name="T13" fmla="*/ 0 h 139"/>
                                <a:gd name="T14" fmla="*/ 468 w 468"/>
                                <a:gd name="T15" fmla="*/ 139 h 139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468" h="139">
                                  <a:moveTo>
                                    <a:pt x="0" y="0"/>
                                  </a:moveTo>
                                  <a:lnTo>
                                    <a:pt x="174" y="53"/>
                                  </a:lnTo>
                                  <a:lnTo>
                                    <a:pt x="312" y="95"/>
                                  </a:lnTo>
                                  <a:lnTo>
                                    <a:pt x="468" y="139"/>
                                  </a:ln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5652" name="Oval 1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77656">
                              <a:off x="2410" y="1109"/>
                              <a:ext cx="47" cy="116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3" name="Oval 1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49" y="1304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4" name="Oval 1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16" y="1275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5" name="Oval 1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19170">
                              <a:off x="3439" y="1258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6" name="Oval 1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180250">
                              <a:off x="3663" y="1458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7" name="Oval 1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559722">
                              <a:off x="3777" y="1603"/>
                              <a:ext cx="57" cy="12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8" name="Oval 1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905434">
                              <a:off x="3861" y="1718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4" name="Group 1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154" y="1105"/>
                              <a:ext cx="1886" cy="826"/>
                              <a:chOff x="1154" y="1105"/>
                              <a:chExt cx="1886" cy="826"/>
                            </a:xfrm>
                          </p:grpSpPr>
                          <p:sp>
                            <p:nvSpPr>
                              <p:cNvPr id="25666" name="Freeform 1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650" y="1224"/>
                                <a:ext cx="1082" cy="697"/>
                              </a:xfrm>
                              <a:custGeom>
                                <a:avLst/>
                                <a:gdLst>
                                  <a:gd name="T0" fmla="*/ 0 w 1082"/>
                                  <a:gd name="T1" fmla="*/ 697 h 697"/>
                                  <a:gd name="T2" fmla="*/ 177 w 1082"/>
                                  <a:gd name="T3" fmla="*/ 550 h 697"/>
                                  <a:gd name="T4" fmla="*/ 261 w 1082"/>
                                  <a:gd name="T5" fmla="*/ 421 h 697"/>
                                  <a:gd name="T6" fmla="*/ 339 w 1082"/>
                                  <a:gd name="T7" fmla="*/ 328 h 697"/>
                                  <a:gd name="T8" fmla="*/ 429 w 1082"/>
                                  <a:gd name="T9" fmla="*/ 231 h 697"/>
                                  <a:gd name="T10" fmla="*/ 525 w 1082"/>
                                  <a:gd name="T11" fmla="*/ 141 h 697"/>
                                  <a:gd name="T12" fmla="*/ 657 w 1082"/>
                                  <a:gd name="T13" fmla="*/ 63 h 697"/>
                                  <a:gd name="T14" fmla="*/ 796 w 1082"/>
                                  <a:gd name="T15" fmla="*/ 0 h 697"/>
                                  <a:gd name="T16" fmla="*/ 944 w 1082"/>
                                  <a:gd name="T17" fmla="*/ 48 h 697"/>
                                  <a:gd name="T18" fmla="*/ 1082 w 1082"/>
                                  <a:gd name="T19" fmla="*/ 90 h 697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w 1082"/>
                                  <a:gd name="T31" fmla="*/ 0 h 697"/>
                                  <a:gd name="T32" fmla="*/ 1082 w 1082"/>
                                  <a:gd name="T33" fmla="*/ 697 h 697"/>
                                </a:gdLst>
                                <a:ahLst/>
                                <a:cxnLst>
                                  <a:cxn ang="T20">
                                    <a:pos x="T0" y="T1"/>
                                  </a:cxn>
                                  <a:cxn ang="T21">
                                    <a:pos x="T2" y="T3"/>
                                  </a:cxn>
                                  <a:cxn ang="T22">
                                    <a:pos x="T4" y="T5"/>
                                  </a:cxn>
                                  <a:cxn ang="T23">
                                    <a:pos x="T6" y="T7"/>
                                  </a:cxn>
                                  <a:cxn ang="T24">
                                    <a:pos x="T8" y="T9"/>
                                  </a:cxn>
                                  <a:cxn ang="T25">
                                    <a:pos x="T10" y="T11"/>
                                  </a:cxn>
                                  <a:cxn ang="T26">
                                    <a:pos x="T12" y="T13"/>
                                  </a:cxn>
                                  <a:cxn ang="T27">
                                    <a:pos x="T14" y="T15"/>
                                  </a:cxn>
                                  <a:cxn ang="T28">
                                    <a:pos x="T16" y="T17"/>
                                  </a:cxn>
                                  <a:cxn ang="T29">
                                    <a:pos x="T18" y="T19"/>
                                  </a:cxn>
                                </a:cxnLst>
                                <a:rect l="T30" t="T31" r="T32" b="T33"/>
                                <a:pathLst>
                                  <a:path w="1082" h="697">
                                    <a:moveTo>
                                      <a:pt x="0" y="697"/>
                                    </a:moveTo>
                                    <a:lnTo>
                                      <a:pt x="177" y="550"/>
                                    </a:lnTo>
                                    <a:lnTo>
                                      <a:pt x="261" y="421"/>
                                    </a:lnTo>
                                    <a:lnTo>
                                      <a:pt x="339" y="328"/>
                                    </a:lnTo>
                                    <a:lnTo>
                                      <a:pt x="429" y="231"/>
                                    </a:lnTo>
                                    <a:lnTo>
                                      <a:pt x="525" y="141"/>
                                    </a:lnTo>
                                    <a:lnTo>
                                      <a:pt x="657" y="63"/>
                                    </a:lnTo>
                                    <a:lnTo>
                                      <a:pt x="796" y="0"/>
                                    </a:lnTo>
                                    <a:lnTo>
                                      <a:pt x="944" y="48"/>
                                    </a:lnTo>
                                    <a:lnTo>
                                      <a:pt x="1082" y="90"/>
                                    </a:ln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5667" name="Freeform 1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655" y="1187"/>
                                <a:ext cx="799" cy="696"/>
                              </a:xfrm>
                              <a:custGeom>
                                <a:avLst/>
                                <a:gdLst>
                                  <a:gd name="T0" fmla="*/ 0 w 799"/>
                                  <a:gd name="T1" fmla="*/ 696 h 696"/>
                                  <a:gd name="T2" fmla="*/ 168 w 799"/>
                                  <a:gd name="T3" fmla="*/ 549 h 696"/>
                                  <a:gd name="T4" fmla="*/ 256 w 799"/>
                                  <a:gd name="T5" fmla="*/ 418 h 696"/>
                                  <a:gd name="T6" fmla="*/ 336 w 799"/>
                                  <a:gd name="T7" fmla="*/ 319 h 696"/>
                                  <a:gd name="T8" fmla="*/ 415 w 799"/>
                                  <a:gd name="T9" fmla="*/ 214 h 696"/>
                                  <a:gd name="T10" fmla="*/ 523 w 799"/>
                                  <a:gd name="T11" fmla="*/ 127 h 696"/>
                                  <a:gd name="T12" fmla="*/ 694 w 799"/>
                                  <a:gd name="T13" fmla="*/ 47 h 696"/>
                                  <a:gd name="T14" fmla="*/ 799 w 799"/>
                                  <a:gd name="T15" fmla="*/ 0 h 696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w 799"/>
                                  <a:gd name="T25" fmla="*/ 0 h 696"/>
                                  <a:gd name="T26" fmla="*/ 799 w 799"/>
                                  <a:gd name="T27" fmla="*/ 696 h 696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799" h="696">
                                    <a:moveTo>
                                      <a:pt x="0" y="696"/>
                                    </a:moveTo>
                                    <a:lnTo>
                                      <a:pt x="168" y="549"/>
                                    </a:lnTo>
                                    <a:lnTo>
                                      <a:pt x="256" y="418"/>
                                    </a:lnTo>
                                    <a:lnTo>
                                      <a:pt x="336" y="319"/>
                                    </a:lnTo>
                                    <a:lnTo>
                                      <a:pt x="415" y="214"/>
                                    </a:lnTo>
                                    <a:lnTo>
                                      <a:pt x="523" y="127"/>
                                    </a:lnTo>
                                    <a:lnTo>
                                      <a:pt x="694" y="47"/>
                                    </a:lnTo>
                                    <a:lnTo>
                                      <a:pt x="799" y="0"/>
                                    </a:ln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5668" name="Freeform 1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606" y="1105"/>
                                <a:ext cx="1434" cy="696"/>
                              </a:xfrm>
                              <a:custGeom>
                                <a:avLst/>
                                <a:gdLst>
                                  <a:gd name="T0" fmla="*/ 0 w 1434"/>
                                  <a:gd name="T1" fmla="*/ 696 h 696"/>
                                  <a:gd name="T2" fmla="*/ 129 w 1434"/>
                                  <a:gd name="T3" fmla="*/ 573 h 696"/>
                                  <a:gd name="T4" fmla="*/ 219 w 1434"/>
                                  <a:gd name="T5" fmla="*/ 444 h 696"/>
                                  <a:gd name="T6" fmla="*/ 309 w 1434"/>
                                  <a:gd name="T7" fmla="*/ 345 h 696"/>
                                  <a:gd name="T8" fmla="*/ 401 w 1434"/>
                                  <a:gd name="T9" fmla="*/ 245 h 696"/>
                                  <a:gd name="T10" fmla="*/ 536 w 1434"/>
                                  <a:gd name="T11" fmla="*/ 143 h 696"/>
                                  <a:gd name="T12" fmla="*/ 668 w 1434"/>
                                  <a:gd name="T13" fmla="*/ 71 h 696"/>
                                  <a:gd name="T14" fmla="*/ 828 w 1434"/>
                                  <a:gd name="T15" fmla="*/ 0 h 696"/>
                                  <a:gd name="T16" fmla="*/ 1006 w 1434"/>
                                  <a:gd name="T17" fmla="*/ 63 h 696"/>
                                  <a:gd name="T18" fmla="*/ 1146 w 1434"/>
                                  <a:gd name="T19" fmla="*/ 105 h 696"/>
                                  <a:gd name="T20" fmla="*/ 1434 w 1434"/>
                                  <a:gd name="T21" fmla="*/ 185 h 696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w 1434"/>
                                  <a:gd name="T34" fmla="*/ 0 h 696"/>
                                  <a:gd name="T35" fmla="*/ 1434 w 1434"/>
                                  <a:gd name="T36" fmla="*/ 696 h 696"/>
                                </a:gdLst>
                                <a:ahLst/>
                                <a:cxnLst>
                                  <a:cxn ang="T22">
                                    <a:pos x="T0" y="T1"/>
                                  </a:cxn>
                                  <a:cxn ang="T23">
                                    <a:pos x="T2" y="T3"/>
                                  </a:cxn>
                                  <a:cxn ang="T24">
                                    <a:pos x="T4" y="T5"/>
                                  </a:cxn>
                                  <a:cxn ang="T25">
                                    <a:pos x="T6" y="T7"/>
                                  </a:cxn>
                                  <a:cxn ang="T26">
                                    <a:pos x="T8" y="T9"/>
                                  </a:cxn>
                                  <a:cxn ang="T27">
                                    <a:pos x="T10" y="T11"/>
                                  </a:cxn>
                                  <a:cxn ang="T28">
                                    <a:pos x="T12" y="T13"/>
                                  </a:cxn>
                                  <a:cxn ang="T29">
                                    <a:pos x="T14" y="T15"/>
                                  </a:cxn>
                                  <a:cxn ang="T30">
                                    <a:pos x="T16" y="T17"/>
                                  </a:cxn>
                                  <a:cxn ang="T31">
                                    <a:pos x="T18" y="T19"/>
                                  </a:cxn>
                                  <a:cxn ang="T32">
                                    <a:pos x="T20" y="T21"/>
                                  </a:cxn>
                                </a:cxnLst>
                                <a:rect l="T33" t="T34" r="T35" b="T36"/>
                                <a:pathLst>
                                  <a:path w="1434" h="696">
                                    <a:moveTo>
                                      <a:pt x="0" y="696"/>
                                    </a:moveTo>
                                    <a:lnTo>
                                      <a:pt x="129" y="573"/>
                                    </a:lnTo>
                                    <a:lnTo>
                                      <a:pt x="219" y="444"/>
                                    </a:lnTo>
                                    <a:lnTo>
                                      <a:pt x="309" y="345"/>
                                    </a:lnTo>
                                    <a:lnTo>
                                      <a:pt x="401" y="245"/>
                                    </a:lnTo>
                                    <a:lnTo>
                                      <a:pt x="536" y="143"/>
                                    </a:lnTo>
                                    <a:lnTo>
                                      <a:pt x="668" y="71"/>
                                    </a:lnTo>
                                    <a:lnTo>
                                      <a:pt x="828" y="0"/>
                                    </a:lnTo>
                                    <a:lnTo>
                                      <a:pt x="1006" y="63"/>
                                    </a:lnTo>
                                    <a:lnTo>
                                      <a:pt x="1146" y="105"/>
                                    </a:lnTo>
                                    <a:lnTo>
                                      <a:pt x="1434" y="185"/>
                                    </a:ln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5669" name="Freeform 1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638" y="1139"/>
                                <a:ext cx="810" cy="683"/>
                              </a:xfrm>
                              <a:custGeom>
                                <a:avLst/>
                                <a:gdLst>
                                  <a:gd name="T0" fmla="*/ 0 w 810"/>
                                  <a:gd name="T1" fmla="*/ 683 h 683"/>
                                  <a:gd name="T2" fmla="*/ 143 w 810"/>
                                  <a:gd name="T3" fmla="*/ 555 h 683"/>
                                  <a:gd name="T4" fmla="*/ 231 w 810"/>
                                  <a:gd name="T5" fmla="*/ 420 h 683"/>
                                  <a:gd name="T6" fmla="*/ 321 w 810"/>
                                  <a:gd name="T7" fmla="*/ 326 h 683"/>
                                  <a:gd name="T8" fmla="*/ 396 w 810"/>
                                  <a:gd name="T9" fmla="*/ 229 h 683"/>
                                  <a:gd name="T10" fmla="*/ 513 w 810"/>
                                  <a:gd name="T11" fmla="*/ 139 h 683"/>
                                  <a:gd name="T12" fmla="*/ 654 w 810"/>
                                  <a:gd name="T13" fmla="*/ 61 h 683"/>
                                  <a:gd name="T14" fmla="*/ 810 w 810"/>
                                  <a:gd name="T15" fmla="*/ 0 h 683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w 810"/>
                                  <a:gd name="T25" fmla="*/ 0 h 683"/>
                                  <a:gd name="T26" fmla="*/ 810 w 810"/>
                                  <a:gd name="T27" fmla="*/ 683 h 683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810" h="683">
                                    <a:moveTo>
                                      <a:pt x="0" y="683"/>
                                    </a:moveTo>
                                    <a:lnTo>
                                      <a:pt x="143" y="555"/>
                                    </a:lnTo>
                                    <a:lnTo>
                                      <a:pt x="231" y="420"/>
                                    </a:lnTo>
                                    <a:lnTo>
                                      <a:pt x="321" y="326"/>
                                    </a:lnTo>
                                    <a:lnTo>
                                      <a:pt x="396" y="229"/>
                                    </a:lnTo>
                                    <a:lnTo>
                                      <a:pt x="513" y="139"/>
                                    </a:lnTo>
                                    <a:lnTo>
                                      <a:pt x="654" y="61"/>
                                    </a:lnTo>
                                    <a:lnTo>
                                      <a:pt x="810" y="0"/>
                                    </a:ln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5" name="Group 13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154" y="1804"/>
                                <a:ext cx="500" cy="127"/>
                                <a:chOff x="1154" y="1804"/>
                                <a:chExt cx="500" cy="127"/>
                              </a:xfrm>
                            </p:grpSpPr>
                            <p:sp>
                              <p:nvSpPr>
                                <p:cNvPr id="25676" name="Line 13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182" y="1804"/>
                                  <a:ext cx="420" cy="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677" name="Line 13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189" y="1925"/>
                                  <a:ext cx="450" cy="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678" name="Line 13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222" y="1883"/>
                                  <a:ext cx="432" cy="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679" name="Line 13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202" y="1824"/>
                                  <a:ext cx="432" cy="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680" name="Oval 32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-160691">
                                  <a:off x="1154" y="1812"/>
                                  <a:ext cx="64" cy="119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anchor="ctr"/>
                                <a:lstStyle/>
                                <a:p>
                                  <a:pPr>
                                    <a:spcBef>
                                      <a:spcPct val="50000"/>
                                    </a:spcBef>
                                    <a:buFontTx/>
                                    <a:buChar char="•"/>
                                  </a:pPr>
                                  <a:endParaRPr lang="en-US" sz="1000" b="1" i="1"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681" name="Oval 32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-160691">
                                  <a:off x="1308" y="1810"/>
                                  <a:ext cx="64" cy="119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anchor="ctr"/>
                                <a:lstStyle/>
                                <a:p>
                                  <a:pPr>
                                    <a:spcBef>
                                      <a:spcPct val="50000"/>
                                    </a:spcBef>
                                    <a:buFontTx/>
                                    <a:buChar char="•"/>
                                  </a:pPr>
                                  <a:endParaRPr lang="en-US" sz="1000" b="1" i="1"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682" name="Oval 32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-160691">
                                  <a:off x="1446" y="1807"/>
                                  <a:ext cx="64" cy="119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anchor="ctr"/>
                                <a:lstStyle/>
                                <a:p>
                                  <a:pPr>
                                    <a:spcBef>
                                      <a:spcPct val="50000"/>
                                    </a:spcBef>
                                    <a:buFontTx/>
                                    <a:buChar char="•"/>
                                  </a:pPr>
                                  <a:endParaRPr lang="en-US" sz="1000" b="1" i="1"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5671" name="Oval 1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031187">
                                <a:off x="2120" y="1259"/>
                                <a:ext cx="56" cy="116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2" name="Oval 1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121684">
                                <a:off x="2006" y="1345"/>
                                <a:ext cx="60" cy="120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3" name="Oval 1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543105">
                                <a:off x="1756" y="1657"/>
                                <a:ext cx="55" cy="128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4" name="Oval 1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928177">
                                <a:off x="1838" y="1531"/>
                                <a:ext cx="59" cy="129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eaVert"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5" name="Oval 1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552343">
                                <a:off x="2253" y="1176"/>
                                <a:ext cx="56" cy="116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660" name="Oval 1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373264">
                              <a:off x="2577" y="1164"/>
                              <a:ext cx="48" cy="10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1" name="Oval 1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919693">
                              <a:off x="3970" y="1794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2" name="Oval 15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696718">
                              <a:off x="3591" y="1286"/>
                              <a:ext cx="38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3" name="Oval 1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373264">
                              <a:off x="2717" y="1208"/>
                              <a:ext cx="48" cy="10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4" name="Oval 1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373264">
                              <a:off x="2871" y="1250"/>
                              <a:ext cx="48" cy="10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5" name="Oval 1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373264">
                              <a:off x="3009" y="1290"/>
                              <a:ext cx="48" cy="10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16" name="Group 196"/>
            <p:cNvGrpSpPr>
              <a:grpSpLocks/>
            </p:cNvGrpSpPr>
            <p:nvPr/>
          </p:nvGrpSpPr>
          <p:grpSpPr bwMode="auto">
            <a:xfrm>
              <a:off x="2381250" y="2857500"/>
              <a:ext cx="5124450" cy="1109663"/>
              <a:chOff x="2057400" y="228600"/>
              <a:chExt cx="5124450" cy="1109663"/>
            </a:xfrm>
          </p:grpSpPr>
          <p:sp>
            <p:nvSpPr>
              <p:cNvPr id="25631" name="Line 138"/>
              <p:cNvSpPr>
                <a:spLocks noChangeShapeType="1"/>
              </p:cNvSpPr>
              <p:nvPr/>
            </p:nvSpPr>
            <p:spPr bwMode="auto">
              <a:xfrm flipH="1">
                <a:off x="2057400" y="1333500"/>
                <a:ext cx="685800" cy="47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2" name="Freeform 132"/>
              <p:cNvSpPr>
                <a:spLocks/>
              </p:cNvSpPr>
              <p:nvPr/>
            </p:nvSpPr>
            <p:spPr bwMode="auto">
              <a:xfrm>
                <a:off x="2724150" y="228600"/>
                <a:ext cx="1268413" cy="1104900"/>
              </a:xfrm>
              <a:custGeom>
                <a:avLst/>
                <a:gdLst>
                  <a:gd name="T0" fmla="*/ 0 w 799"/>
                  <a:gd name="T1" fmla="*/ 2147483647 h 696"/>
                  <a:gd name="T2" fmla="*/ 2147483647 w 799"/>
                  <a:gd name="T3" fmla="*/ 2147483647 h 696"/>
                  <a:gd name="T4" fmla="*/ 2147483647 w 799"/>
                  <a:gd name="T5" fmla="*/ 2147483647 h 696"/>
                  <a:gd name="T6" fmla="*/ 2147483647 w 799"/>
                  <a:gd name="T7" fmla="*/ 2147483647 h 696"/>
                  <a:gd name="T8" fmla="*/ 2147483647 w 799"/>
                  <a:gd name="T9" fmla="*/ 2147483647 h 696"/>
                  <a:gd name="T10" fmla="*/ 2147483647 w 799"/>
                  <a:gd name="T11" fmla="*/ 2147483647 h 696"/>
                  <a:gd name="T12" fmla="*/ 2147483647 w 799"/>
                  <a:gd name="T13" fmla="*/ 2147483647 h 696"/>
                  <a:gd name="T14" fmla="*/ 2147483647 w 799"/>
                  <a:gd name="T15" fmla="*/ 0 h 6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9"/>
                  <a:gd name="T25" fmla="*/ 0 h 696"/>
                  <a:gd name="T26" fmla="*/ 799 w 799"/>
                  <a:gd name="T27" fmla="*/ 696 h 6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9" h="696">
                    <a:moveTo>
                      <a:pt x="0" y="696"/>
                    </a:moveTo>
                    <a:lnTo>
                      <a:pt x="168" y="549"/>
                    </a:lnTo>
                    <a:lnTo>
                      <a:pt x="256" y="418"/>
                    </a:lnTo>
                    <a:lnTo>
                      <a:pt x="336" y="319"/>
                    </a:lnTo>
                    <a:lnTo>
                      <a:pt x="415" y="214"/>
                    </a:lnTo>
                    <a:lnTo>
                      <a:pt x="523" y="127"/>
                    </a:lnTo>
                    <a:lnTo>
                      <a:pt x="694" y="47"/>
                    </a:lnTo>
                    <a:lnTo>
                      <a:pt x="799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3" name="Freeform 121"/>
              <p:cNvSpPr>
                <a:spLocks/>
              </p:cNvSpPr>
              <p:nvPr/>
            </p:nvSpPr>
            <p:spPr bwMode="auto">
              <a:xfrm>
                <a:off x="4019550" y="228600"/>
                <a:ext cx="942975" cy="290513"/>
              </a:xfrm>
              <a:custGeom>
                <a:avLst/>
                <a:gdLst>
                  <a:gd name="T0" fmla="*/ 0 w 594"/>
                  <a:gd name="T1" fmla="*/ 0 h 183"/>
                  <a:gd name="T2" fmla="*/ 2147483647 w 594"/>
                  <a:gd name="T3" fmla="*/ 2147483647 h 183"/>
                  <a:gd name="T4" fmla="*/ 2147483647 w 594"/>
                  <a:gd name="T5" fmla="*/ 2147483647 h 183"/>
                  <a:gd name="T6" fmla="*/ 2147483647 w 594"/>
                  <a:gd name="T7" fmla="*/ 2147483647 h 183"/>
                  <a:gd name="T8" fmla="*/ 2147483647 w 594"/>
                  <a:gd name="T9" fmla="*/ 2147483647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4"/>
                  <a:gd name="T16" fmla="*/ 0 h 183"/>
                  <a:gd name="T17" fmla="*/ 594 w 594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4" h="183">
                    <a:moveTo>
                      <a:pt x="0" y="0"/>
                    </a:moveTo>
                    <a:lnTo>
                      <a:pt x="164" y="57"/>
                    </a:lnTo>
                    <a:lnTo>
                      <a:pt x="308" y="99"/>
                    </a:lnTo>
                    <a:lnTo>
                      <a:pt x="456" y="139"/>
                    </a:lnTo>
                    <a:lnTo>
                      <a:pt x="594" y="18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4" name="Freeform 110"/>
              <p:cNvSpPr>
                <a:spLocks/>
              </p:cNvSpPr>
              <p:nvPr/>
            </p:nvSpPr>
            <p:spPr bwMode="auto">
              <a:xfrm>
                <a:off x="5019675" y="485775"/>
                <a:ext cx="1450975" cy="830263"/>
              </a:xfrm>
              <a:custGeom>
                <a:avLst/>
                <a:gdLst>
                  <a:gd name="T0" fmla="*/ 0 w 914"/>
                  <a:gd name="T1" fmla="*/ 2147483647 h 523"/>
                  <a:gd name="T2" fmla="*/ 2147483647 w 914"/>
                  <a:gd name="T3" fmla="*/ 2147483647 h 523"/>
                  <a:gd name="T4" fmla="*/ 2147483647 w 914"/>
                  <a:gd name="T5" fmla="*/ 2147483647 h 523"/>
                  <a:gd name="T6" fmla="*/ 2147483647 w 914"/>
                  <a:gd name="T7" fmla="*/ 0 h 523"/>
                  <a:gd name="T8" fmla="*/ 2147483647 w 914"/>
                  <a:gd name="T9" fmla="*/ 2147483647 h 523"/>
                  <a:gd name="T10" fmla="*/ 2147483647 w 914"/>
                  <a:gd name="T11" fmla="*/ 2147483647 h 523"/>
                  <a:gd name="T12" fmla="*/ 2147483647 w 914"/>
                  <a:gd name="T13" fmla="*/ 2147483647 h 523"/>
                  <a:gd name="T14" fmla="*/ 2147483647 w 914"/>
                  <a:gd name="T15" fmla="*/ 2147483647 h 523"/>
                  <a:gd name="T16" fmla="*/ 2147483647 w 914"/>
                  <a:gd name="T17" fmla="*/ 2147483647 h 5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4"/>
                  <a:gd name="T28" fmla="*/ 0 h 523"/>
                  <a:gd name="T29" fmla="*/ 914 w 914"/>
                  <a:gd name="T30" fmla="*/ 523 h 5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4" h="523">
                    <a:moveTo>
                      <a:pt x="0" y="28"/>
                    </a:moveTo>
                    <a:lnTo>
                      <a:pt x="148" y="48"/>
                    </a:lnTo>
                    <a:lnTo>
                      <a:pt x="316" y="20"/>
                    </a:lnTo>
                    <a:lnTo>
                      <a:pt x="440" y="0"/>
                    </a:lnTo>
                    <a:lnTo>
                      <a:pt x="528" y="18"/>
                    </a:lnTo>
                    <a:lnTo>
                      <a:pt x="600" y="180"/>
                    </a:lnTo>
                    <a:lnTo>
                      <a:pt x="715" y="328"/>
                    </a:lnTo>
                    <a:lnTo>
                      <a:pt x="802" y="439"/>
                    </a:lnTo>
                    <a:lnTo>
                      <a:pt x="914" y="52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5" name="Freeform 117"/>
              <p:cNvSpPr>
                <a:spLocks/>
              </p:cNvSpPr>
              <p:nvPr/>
            </p:nvSpPr>
            <p:spPr bwMode="auto">
              <a:xfrm>
                <a:off x="6432550" y="1289050"/>
                <a:ext cx="749300" cy="6350"/>
              </a:xfrm>
              <a:custGeom>
                <a:avLst/>
                <a:gdLst>
                  <a:gd name="T0" fmla="*/ 0 w 472"/>
                  <a:gd name="T1" fmla="*/ 2147483647 h 4"/>
                  <a:gd name="T2" fmla="*/ 2147483647 w 472"/>
                  <a:gd name="T3" fmla="*/ 0 h 4"/>
                  <a:gd name="T4" fmla="*/ 0 60000 65536"/>
                  <a:gd name="T5" fmla="*/ 0 60000 65536"/>
                  <a:gd name="T6" fmla="*/ 0 w 472"/>
                  <a:gd name="T7" fmla="*/ 0 h 4"/>
                  <a:gd name="T8" fmla="*/ 472 w 47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72" h="4">
                    <a:moveTo>
                      <a:pt x="0" y="4"/>
                    </a:moveTo>
                    <a:lnTo>
                      <a:pt x="47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49" name="Picture 18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9700" y="5294313"/>
            <a:ext cx="358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3" name="Picture 185" descr="C:\Documents and Settings\lalwani\Local Settings\Temporary Internet Files\Content.IE5\WTMD6O76\MMj02834870000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4500" y="4629150"/>
            <a:ext cx="45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92" descr="C:\Users\mechanic\Pictures\Microsoft Clip Organizer\j017253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5" y="4629150"/>
            <a:ext cx="515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5" name="TextBox 92"/>
          <p:cNvSpPr txBox="1">
            <a:spLocks noChangeArrowheads="1"/>
          </p:cNvSpPr>
          <p:nvPr/>
        </p:nvSpPr>
        <p:spPr bwMode="auto">
          <a:xfrm>
            <a:off x="3886200" y="3943350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T+1</a:t>
            </a:r>
          </a:p>
        </p:txBody>
      </p:sp>
      <p:sp>
        <p:nvSpPr>
          <p:cNvPr id="25626" name="TextBox 93"/>
          <p:cNvSpPr txBox="1">
            <a:spLocks noChangeArrowheads="1"/>
          </p:cNvSpPr>
          <p:nvPr/>
        </p:nvSpPr>
        <p:spPr bwMode="auto">
          <a:xfrm>
            <a:off x="5524500" y="4181475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T+2</a:t>
            </a:r>
          </a:p>
        </p:txBody>
      </p:sp>
      <p:sp>
        <p:nvSpPr>
          <p:cNvPr id="25627" name="TextBox 94"/>
          <p:cNvSpPr txBox="1">
            <a:spLocks noChangeArrowheads="1"/>
          </p:cNvSpPr>
          <p:nvPr/>
        </p:nvSpPr>
        <p:spPr bwMode="auto">
          <a:xfrm>
            <a:off x="2257425" y="4324350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T+0</a:t>
            </a:r>
          </a:p>
        </p:txBody>
      </p:sp>
      <p:sp>
        <p:nvSpPr>
          <p:cNvPr id="25628" name="TextBox 95"/>
          <p:cNvSpPr txBox="1">
            <a:spLocks noChangeArrowheads="1"/>
          </p:cNvSpPr>
          <p:nvPr/>
        </p:nvSpPr>
        <p:spPr bwMode="auto">
          <a:xfrm>
            <a:off x="6705600" y="4124325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T+3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0"/>
            <a:ext cx="578454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NextGen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Wx</a:t>
            </a:r>
            <a:r>
              <a:rPr lang="en-US" sz="3200" b="1" dirty="0" smtClean="0"/>
              <a:t> Vision: </a:t>
            </a:r>
            <a:br>
              <a:rPr lang="en-US" sz="3200" b="1" dirty="0" smtClean="0"/>
            </a:br>
            <a:r>
              <a:rPr lang="en-US" sz="3200" b="1" dirty="0" smtClean="0"/>
              <a:t>Providing Weather as Needed</a:t>
            </a:r>
            <a:endParaRPr lang="en-US" sz="32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8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271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1 -2.59259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01 -7.03704E-6 C 0.11268 0.00231 0.12553 0.00485 0.13681 -0.00186 C 0.1481 -0.00857 0.1573 -0.02362 0.16737 -0.03982 C 0.17744 -0.05603 0.18525 -0.08126 0.19723 -0.09908 C 0.20921 -0.11691 0.2257 -0.13589 0.2389 -0.14723 C 0.25209 -0.15857 0.26424 -0.16274 0.2764 -0.16667 " pathEditMode="relative" ptsTypes="aaaaaA">
                                      <p:cBhvr>
                                        <p:cTn id="18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39 -0.16667 C 0.31858 -0.14885 0.36077 -0.13079 0.38889 -0.12408 C 0.41702 -0.11737 0.4323 -0.12501 0.44514 -0.12593 C 0.45799 -0.12686 0.46025 -0.1301 0.46598 -0.12964 C 0.47171 -0.12917 0.47205 -0.13542 0.47917 -0.12316 C 0.48629 -0.11089 0.49948 -0.07385 0.50903 -0.05649 C 0.51858 -0.03913 0.53004 -0.02617 0.53681 -0.01853 C 0.54358 -0.01089 0.54671 -0.01066 0.55001 -0.01019 " pathEditMode="relative" ptsTypes="aaaaaaaA">
                                      <p:cBhvr>
                                        <p:cTn id="28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 -0.01019 L 0.70122 -0.0101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5" grpId="0"/>
      <p:bldP spid="2086" grpId="0"/>
      <p:bldP spid="2087" grpId="0"/>
      <p:bldP spid="2088" grpId="0"/>
      <p:bldP spid="20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298"/>
            <a:ext cx="5791200" cy="609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CSS-Wx </a:t>
            </a:r>
            <a:r>
              <a:rPr lang="en-US" sz="3200" b="1" dirty="0"/>
              <a:t>Geospatial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Data </a:t>
            </a:r>
            <a:r>
              <a:rPr lang="en-US" sz="3200" b="1" dirty="0"/>
              <a:t>Access Services </a:t>
            </a:r>
          </a:p>
        </p:txBody>
      </p:sp>
      <p:pic>
        <p:nvPicPr>
          <p:cNvPr id="6" name="Picture 5" descr="Picture 8.png"/>
          <p:cNvPicPr>
            <a:picLocks noChangeAspect="1"/>
          </p:cNvPicPr>
          <p:nvPr/>
        </p:nvPicPr>
        <p:blipFill rotWithShape="1">
          <a:blip r:embed="rId3"/>
          <a:srcRect l="3758" t="12105" r="81329" b="77738"/>
          <a:stretch/>
        </p:blipFill>
        <p:spPr bwMode="auto">
          <a:xfrm>
            <a:off x="6437306" y="1371600"/>
            <a:ext cx="2012934" cy="142476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403486"/>
            <a:ext cx="5105399" cy="152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Web Feature Service (WFS):</a:t>
            </a:r>
          </a:p>
          <a:p>
            <a:pPr lvl="1"/>
            <a:r>
              <a:rPr lang="en-US" sz="1800" kern="0" dirty="0" smtClean="0"/>
              <a:t>Filtered access to non-gridded data formatted as XML/GML</a:t>
            </a:r>
          </a:p>
          <a:p>
            <a:pPr lvl="1"/>
            <a:r>
              <a:rPr lang="en-US" sz="1800" kern="0" dirty="0" smtClean="0"/>
              <a:t>Provides Common Geospatial constructs for other NAS data (aeronautical, air traffic)  </a:t>
            </a:r>
            <a:endParaRPr lang="en-US" kern="0" dirty="0" smtClean="0"/>
          </a:p>
          <a:p>
            <a:pPr lvl="1"/>
            <a:endParaRPr lang="en-US" b="1" kern="0" dirty="0" smtClean="0"/>
          </a:p>
          <a:p>
            <a:pPr lvl="1"/>
            <a:endParaRPr lang="en-US" b="1" kern="0" dirty="0" smtClean="0"/>
          </a:p>
          <a:p>
            <a:pPr lvl="1"/>
            <a:endParaRPr lang="en-US" b="1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2971800"/>
            <a:ext cx="7738692" cy="24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Web Coverage Service (WCS):</a:t>
            </a:r>
          </a:p>
          <a:p>
            <a:pPr lvl="1"/>
            <a:r>
              <a:rPr lang="en-US" sz="1800" kern="0" dirty="0" smtClean="0"/>
              <a:t>Filtered access to gridded data formatted as NetCDF4</a:t>
            </a:r>
          </a:p>
          <a:p>
            <a:pPr lvl="1"/>
            <a:r>
              <a:rPr lang="en-US" sz="1800" kern="0" dirty="0" smtClean="0"/>
              <a:t>Uses OGC Reference Model </a:t>
            </a:r>
          </a:p>
          <a:p>
            <a:pPr>
              <a:spcBef>
                <a:spcPts val="1200"/>
              </a:spcBef>
            </a:pPr>
            <a:r>
              <a:rPr lang="en-US" sz="2000" kern="0" dirty="0" smtClean="0"/>
              <a:t>Web Map Service (WMS):</a:t>
            </a:r>
          </a:p>
          <a:p>
            <a:pPr lvl="1"/>
            <a:r>
              <a:rPr lang="en-US" sz="1800" kern="0" dirty="0" smtClean="0"/>
              <a:t>Image of Weather data formatted as gif, </a:t>
            </a:r>
            <a:r>
              <a:rPr lang="en-US" sz="1800" kern="0" dirty="0" err="1" smtClean="0"/>
              <a:t>png</a:t>
            </a:r>
            <a:r>
              <a:rPr lang="en-US" sz="1800" kern="0" dirty="0" smtClean="0"/>
              <a:t>, jpeg, etc.</a:t>
            </a:r>
          </a:p>
          <a:p>
            <a:pPr>
              <a:spcBef>
                <a:spcPts val="1200"/>
              </a:spcBef>
            </a:pPr>
            <a:r>
              <a:rPr lang="en-US" sz="2000" kern="0" dirty="0" smtClean="0"/>
              <a:t>Web Map Tile Service (WMTS):</a:t>
            </a:r>
          </a:p>
          <a:p>
            <a:pPr lvl="1"/>
            <a:r>
              <a:rPr lang="en-US" sz="1800" kern="0" dirty="0" smtClean="0"/>
              <a:t>Image of Weather data as set of tiles formatted as gif, </a:t>
            </a:r>
            <a:r>
              <a:rPr lang="en-US" sz="1800" kern="0" dirty="0" err="1" smtClean="0"/>
              <a:t>png</a:t>
            </a:r>
            <a:r>
              <a:rPr lang="en-US" sz="1800" kern="0" dirty="0" smtClean="0"/>
              <a:t>, jpeg, etc</a:t>
            </a:r>
            <a:r>
              <a:rPr lang="en-US" sz="1800" kern="0" dirty="0"/>
              <a:t>.</a:t>
            </a:r>
            <a:endParaRPr lang="en-US" b="1" kern="0" dirty="0" smtClean="0"/>
          </a:p>
          <a:p>
            <a:pPr lvl="1"/>
            <a:endParaRPr lang="en-US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783</Words>
  <Application>Microsoft Office PowerPoint</Application>
  <PresentationFormat>On-screen Show (4:3)</PresentationFormat>
  <Paragraphs>236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Overview</vt:lpstr>
      <vt:lpstr>It’s about the data</vt:lpstr>
      <vt:lpstr>Revolutionary Change</vt:lpstr>
      <vt:lpstr>How do we get there?</vt:lpstr>
      <vt:lpstr>Challenges</vt:lpstr>
      <vt:lpstr>Web-Centric Data Sharing</vt:lpstr>
      <vt:lpstr>NextGen Wx Vision:  Providing Weather as Needed</vt:lpstr>
      <vt:lpstr>CSS-Wx Geospatial  Data Access Services </vt:lpstr>
      <vt:lpstr>Web Feature Service (WFS)</vt:lpstr>
      <vt:lpstr>Web Coverage Service (WCS)</vt:lpstr>
      <vt:lpstr>Non-Gridded Data Products</vt:lpstr>
      <vt:lpstr>Gridded Data Products</vt:lpstr>
      <vt:lpstr>NWP Mosaics &amp;  Translation Products</vt:lpstr>
      <vt:lpstr>CSS-Wx Products from NOAA</vt:lpstr>
      <vt:lpstr>Joint Capability Evaluation (CE)</vt:lpstr>
      <vt:lpstr>Joint CE-NextGen Concept Demo</vt:lpstr>
      <vt:lpstr>FAA-NOAA Common Goal of NextGen Web Services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125</cp:revision>
  <cp:lastPrinted>2014-08-24T22:10:51Z</cp:lastPrinted>
  <dcterms:created xsi:type="dcterms:W3CDTF">2012-06-25T19:22:03Z</dcterms:created>
  <dcterms:modified xsi:type="dcterms:W3CDTF">2014-08-27T11:16:32Z</dcterms:modified>
</cp:coreProperties>
</file>