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9" r:id="rId5"/>
    <p:sldId id="273" r:id="rId6"/>
    <p:sldId id="275" r:id="rId7"/>
    <p:sldId id="274" r:id="rId8"/>
    <p:sldId id="270" r:id="rId9"/>
    <p:sldId id="277" r:id="rId10"/>
    <p:sldId id="278" r:id="rId11"/>
    <p:sldId id="279" r:id="rId12"/>
    <p:sldId id="271" r:id="rId13"/>
    <p:sldId id="272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4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urocontrol.int/services/nm-b2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5F2B5"/>
                </a:solidFill>
              </a:rPr>
              <a:t>Aeronautical Information</a:t>
            </a:r>
          </a:p>
          <a:p>
            <a:pPr algn="ctr"/>
            <a:r>
              <a:rPr lang="en-US" sz="4800" dirty="0" smtClean="0">
                <a:solidFill>
                  <a:srgbClr val="F5F2B5"/>
                </a:solidFill>
              </a:rPr>
              <a:t>Services in Europe</a:t>
            </a:r>
            <a:endParaRPr lang="en-US" sz="36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Eduard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Porosnicu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		EUROCONTROL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SESAR - </a:t>
            </a:r>
            <a:r>
              <a:rPr lang="en-US" dirty="0" err="1"/>
              <a:t>ePIB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9ED4F-8A1F-452E-8464-E581B98F156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19201"/>
            <a:ext cx="6553199" cy="510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1858" y="685800"/>
            <a:ext cx="57913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SESAR - </a:t>
            </a:r>
            <a:r>
              <a:rPr lang="en-US" dirty="0" err="1"/>
              <a:t>ePIB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9ED4F-8A1F-452E-8464-E581B98F1563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761473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1858" y="685800"/>
            <a:ext cx="57913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SESAR - </a:t>
            </a:r>
            <a:r>
              <a:rPr lang="en-US" dirty="0" err="1" smtClean="0"/>
              <a:t>ePIB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3" y="1187967"/>
            <a:ext cx="7999397" cy="496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176" y="5823895"/>
            <a:ext cx="22782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ISRM Defined Services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6176" y="6193227"/>
            <a:ext cx="4446089" cy="36933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Implemented with OGC services – WFS, WMS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950" y="1154668"/>
            <a:ext cx="42598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Validation Exercise – Technical Specification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916668"/>
            <a:ext cx="27768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ePIB</a:t>
            </a:r>
            <a:r>
              <a:rPr lang="en-US" dirty="0" smtClean="0"/>
              <a:t> Prototype (</a:t>
            </a:r>
            <a:r>
              <a:rPr lang="en-US" dirty="0" err="1" smtClean="0"/>
              <a:t>Frequentis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7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SNOWTAM</a:t>
            </a:r>
            <a:endParaRPr lang="en-GB" dirty="0"/>
          </a:p>
        </p:txBody>
      </p:sp>
      <p:pic>
        <p:nvPicPr>
          <p:cNvPr id="4098" name="Picture 2" descr="C:\_Business\_7_Presentations\0 - Sources\Images\xsnowtam - 121030-EBB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94" y="1268507"/>
            <a:ext cx="6480806" cy="48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154668"/>
            <a:ext cx="57913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39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Digital SNOWTAM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799"/>
            <a:ext cx="6705600" cy="37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3987800" y="3962400"/>
            <a:ext cx="1092200" cy="1295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95600" y="5283200"/>
            <a:ext cx="1562100" cy="749300"/>
            <a:chOff x="1048" y="3512"/>
            <a:chExt cx="984" cy="472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104" y="3584"/>
              <a:ext cx="90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AIXM 5.1 data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WFS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1048" y="3512"/>
              <a:ext cx="984" cy="472"/>
            </a:xfrm>
            <a:prstGeom prst="flowChartInputOutpu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1154668"/>
            <a:ext cx="57913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1</a:t>
            </a:r>
            <a:endParaRPr lang="en-US" sz="25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9" y="1170039"/>
            <a:ext cx="7086600" cy="478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92979" y="2438400"/>
            <a:ext cx="2636021" cy="1371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AIXM 5.1 Data Sources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934325" cy="457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3397735"/>
            <a:ext cx="512300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Which are / will become available as SWIM services?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7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Eurocontrol</a:t>
            </a:r>
            <a:r>
              <a:rPr lang="en-US" dirty="0" smtClean="0"/>
              <a:t>/NM/B2B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Eligible </a:t>
            </a:r>
            <a:r>
              <a:rPr lang="en-US" dirty="0"/>
              <a:t>operational stakeholders </a:t>
            </a:r>
            <a:r>
              <a:rPr lang="en-US" dirty="0" smtClean="0"/>
              <a:t>access </a:t>
            </a:r>
            <a:r>
              <a:rPr lang="en-US" dirty="0"/>
              <a:t>web services for </a:t>
            </a:r>
            <a:r>
              <a:rPr lang="en-US" dirty="0" smtClean="0"/>
              <a:t>direct </a:t>
            </a:r>
            <a:r>
              <a:rPr lang="en-US" dirty="0"/>
              <a:t>interfaces with the Network Manager's operational systems and data.</a:t>
            </a:r>
          </a:p>
          <a:p>
            <a:r>
              <a:rPr lang="en-US" dirty="0" smtClean="0"/>
              <a:t>Open </a:t>
            </a:r>
            <a:r>
              <a:rPr lang="en-US" dirty="0"/>
              <a:t>web service </a:t>
            </a:r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SOAP </a:t>
            </a:r>
            <a:r>
              <a:rPr lang="en-US" dirty="0"/>
              <a:t>web services and </a:t>
            </a:r>
            <a:r>
              <a:rPr lang="en-US" dirty="0" smtClean="0"/>
              <a:t>REST-like </a:t>
            </a:r>
            <a:r>
              <a:rPr lang="en-US" dirty="0"/>
              <a:t>web </a:t>
            </a:r>
            <a:r>
              <a:rPr lang="en-US" dirty="0" smtClean="0"/>
              <a:t>services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ayload </a:t>
            </a:r>
            <a:r>
              <a:rPr lang="en-US" dirty="0"/>
              <a:t>is always </a:t>
            </a:r>
            <a:r>
              <a:rPr lang="en-US" dirty="0" smtClean="0"/>
              <a:t>XML, standard </a:t>
            </a:r>
            <a:r>
              <a:rPr lang="en-US" dirty="0"/>
              <a:t>data </a:t>
            </a:r>
            <a:r>
              <a:rPr lang="en-US" dirty="0" smtClean="0"/>
              <a:t>models when </a:t>
            </a:r>
            <a:r>
              <a:rPr lang="en-US" dirty="0"/>
              <a:t>available. 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services make use of HTTPS. </a:t>
            </a:r>
            <a:endParaRPr lang="en-US" dirty="0" smtClean="0"/>
          </a:p>
          <a:p>
            <a:pPr lvl="1"/>
            <a:r>
              <a:rPr lang="en-US" dirty="0" smtClean="0"/>
              <a:t>Strong </a:t>
            </a:r>
            <a:r>
              <a:rPr lang="en-US" dirty="0"/>
              <a:t>authentication with digital certificates (PKI</a:t>
            </a:r>
            <a:r>
              <a:rPr lang="en-US" dirty="0" smtClean="0"/>
              <a:t>)</a:t>
            </a:r>
            <a:endParaRPr lang="en-GB" dirty="0"/>
          </a:p>
        </p:txBody>
      </p:sp>
      <p:pic>
        <p:nvPicPr>
          <p:cNvPr id="1026" name="Picture 2" descr="https://www.eurocontrol.int/sites/default/files/illustration/nm-p3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373582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Eurocontrol</a:t>
            </a:r>
            <a:r>
              <a:rPr lang="en-US" dirty="0" smtClean="0"/>
              <a:t>/NM/B2B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7482" cy="4525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Flight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Services 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Flight Plan Preparation/Validation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FPL Filing/Updates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Flight Data Retrieval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/>
              <a:t>Airspace </a:t>
            </a:r>
            <a:r>
              <a:rPr lang="en-US" sz="2400" dirty="0"/>
              <a:t>Services</a:t>
            </a:r>
          </a:p>
          <a:p>
            <a:pPr lvl="1"/>
            <a:r>
              <a:rPr lang="en-US" sz="2000" dirty="0"/>
              <a:t>Airspace </a:t>
            </a:r>
            <a:r>
              <a:rPr lang="en-US" sz="2000" dirty="0" smtClean="0"/>
              <a:t>Data in AIXM </a:t>
            </a:r>
            <a:r>
              <a:rPr lang="en-US" sz="2000" dirty="0"/>
              <a:t>5.1 (points, </a:t>
            </a:r>
            <a:r>
              <a:rPr lang="en-US" sz="2000" dirty="0" err="1" smtClean="0"/>
              <a:t>navaids</a:t>
            </a:r>
            <a:r>
              <a:rPr lang="en-US" sz="2000" dirty="0" smtClean="0"/>
              <a:t>, routes</a:t>
            </a:r>
            <a:r>
              <a:rPr lang="en-US" sz="2000" dirty="0"/>
              <a:t>, airspace, aerodromes and E-Restriction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FUA Service for the creation and update of AUP/UUP</a:t>
            </a:r>
          </a:p>
          <a:p>
            <a:pPr lvl="1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eAMI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(electronic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Airspace Management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Information)</a:t>
            </a:r>
          </a:p>
          <a:p>
            <a:r>
              <a:rPr lang="en-US" sz="2400" dirty="0"/>
              <a:t>Further info: </a:t>
            </a:r>
            <a:endParaRPr lang="en-US" sz="2400" dirty="0" smtClean="0"/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www.eurocontrol.int/services/nm-b2b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990599"/>
            <a:ext cx="2971801" cy="23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8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European AIS Database</a:t>
            </a:r>
            <a:endParaRPr lang="en-GB" dirty="0"/>
          </a:p>
        </p:txBody>
      </p:sp>
      <p:pic>
        <p:nvPicPr>
          <p:cNvPr id="4098" name="Picture 2" descr="http://www.ead.eurocontrol.int/eadcms/eadsite/images/images/content/data_user_fun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467168" cy="42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0814" y="1639669"/>
            <a:ext cx="295414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Initial B2B access through the</a:t>
            </a:r>
          </a:p>
          <a:p>
            <a:r>
              <a:rPr lang="en-US" dirty="0" smtClean="0"/>
              <a:t>EAD/ESI (custom interface)</a:t>
            </a:r>
          </a:p>
        </p:txBody>
      </p:sp>
    </p:spTree>
    <p:extLst>
      <p:ext uri="{BB962C8B-B14F-4D97-AF65-F5344CB8AC3E}">
        <p14:creationId xmlns:p14="http://schemas.microsoft.com/office/powerpoint/2010/main" val="2266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EAD - AIMSL</a:t>
            </a:r>
            <a:endParaRPr lang="en-GB" dirty="0"/>
          </a:p>
        </p:txBody>
      </p:sp>
      <p:pic>
        <p:nvPicPr>
          <p:cNvPr id="2050" name="Picture 2" descr="http://www.ead.eurocontrol.int/eadcms/eadsite/images/images/content/aimsl-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0600"/>
            <a:ext cx="5257800" cy="51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2828330"/>
            <a:ext cx="215777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Currently supports: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INO (NOTAM, PIB)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PAMS (AIP)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6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021819"/>
              </p:ext>
            </p:extLst>
          </p:nvPr>
        </p:nvGraphicFramePr>
        <p:xfrm>
          <a:off x="228600" y="1218124"/>
          <a:ext cx="6553200" cy="491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lide" r:id="rId3" imgW="4571967" imgH="3428837" progId="PowerPoint.Slide.8">
                  <p:embed/>
                </p:oleObj>
              </mc:Choice>
              <mc:Fallback>
                <p:oleObj name="Slide" r:id="rId3" imgW="4571967" imgH="3428837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18124"/>
                        <a:ext cx="6553200" cy="491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l"/>
            <a:r>
              <a:rPr lang="en-US" dirty="0" smtClean="0"/>
              <a:t>Future EAIMS (CS#5)</a:t>
            </a:r>
            <a:endParaRPr lang="en-GB" dirty="0"/>
          </a:p>
        </p:txBody>
      </p:sp>
      <p:pic>
        <p:nvPicPr>
          <p:cNvPr id="1026" name="Picture 2" descr="http://www.eurocontrol.int/sites/default/files/illustration/5%20-%20CS5-EAI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4" y="2286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080850" cy="516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SESAR - </a:t>
            </a:r>
            <a:r>
              <a:rPr lang="en-US" dirty="0" err="1"/>
              <a:t>ePIB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E9ED4F-8A1F-452E-8464-E581B98F1563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68577" y="1958093"/>
            <a:ext cx="0" cy="1428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8200" y="1676400"/>
            <a:ext cx="1077539" cy="2616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50" i="1" dirty="0" smtClean="0"/>
              <a:t>Phase of flight</a:t>
            </a:r>
            <a:endParaRPr lang="en-GB" sz="105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31858" y="685800"/>
            <a:ext cx="57913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Trial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82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222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Slide</vt:lpstr>
      <vt:lpstr>PowerPoint Presentation</vt:lpstr>
      <vt:lpstr>PowerPoint Presentation</vt:lpstr>
      <vt:lpstr>AIXM 5.1 Data Sources</vt:lpstr>
      <vt:lpstr>Eurocontrol/NM/B2B</vt:lpstr>
      <vt:lpstr>Eurocontrol/NM/B2B</vt:lpstr>
      <vt:lpstr>European AIS Database</vt:lpstr>
      <vt:lpstr>EAD - AIMSL</vt:lpstr>
      <vt:lpstr>Future EAIMS (CS#5)</vt:lpstr>
      <vt:lpstr>SESAR - ePIB</vt:lpstr>
      <vt:lpstr>SESAR - ePIB</vt:lpstr>
      <vt:lpstr>SESAR - ePIB</vt:lpstr>
      <vt:lpstr>SESAR - ePIB</vt:lpstr>
      <vt:lpstr>Digital SNOWTAM</vt:lpstr>
      <vt:lpstr>Digital SNOWTAM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35</cp:revision>
  <dcterms:created xsi:type="dcterms:W3CDTF">2012-06-25T19:22:03Z</dcterms:created>
  <dcterms:modified xsi:type="dcterms:W3CDTF">2014-08-27T14:27:59Z</dcterms:modified>
</cp:coreProperties>
</file>