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7" r:id="rId3"/>
  </p:sldMasterIdLst>
  <p:notesMasterIdLst>
    <p:notesMasterId r:id="rId14"/>
  </p:notesMasterIdLst>
  <p:sldIdLst>
    <p:sldId id="257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78E66-613F-4142-B2CD-700B395784B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369DE-9608-42D2-B9D4-AF1E88324691}">
      <dgm:prSet phldrT="[Text]"/>
      <dgm:spPr/>
      <dgm:t>
        <a:bodyPr/>
        <a:lstStyle/>
        <a:p>
          <a:r>
            <a:rPr lang="en-US" dirty="0" smtClean="0"/>
            <a:t>Legacy</a:t>
          </a:r>
          <a:endParaRPr lang="en-US" dirty="0"/>
        </a:p>
      </dgm:t>
    </dgm:pt>
    <dgm:pt modelId="{5388F2AE-88FE-4A6B-89B1-B4ECD6BD0EC8}" type="parTrans" cxnId="{CD2C066B-DED0-4312-AAB0-F77A7A915FED}">
      <dgm:prSet/>
      <dgm:spPr/>
      <dgm:t>
        <a:bodyPr/>
        <a:lstStyle/>
        <a:p>
          <a:endParaRPr lang="en-US"/>
        </a:p>
      </dgm:t>
    </dgm:pt>
    <dgm:pt modelId="{56AC08F6-9BC0-4F0C-AF9F-D3D756DFF36B}" type="sibTrans" cxnId="{CD2C066B-DED0-4312-AAB0-F77A7A915FED}">
      <dgm:prSet/>
      <dgm:spPr/>
      <dgm:t>
        <a:bodyPr/>
        <a:lstStyle/>
        <a:p>
          <a:endParaRPr lang="en-US"/>
        </a:p>
      </dgm:t>
    </dgm:pt>
    <dgm:pt modelId="{E71E12A7-2E37-4833-8E32-8D1B327DFBD3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AI is alphanumeric – charts, paper products, PDFs. </a:t>
          </a:r>
          <a:endParaRPr lang="en-US" dirty="0"/>
        </a:p>
      </dgm:t>
    </dgm:pt>
    <dgm:pt modelId="{2539069A-8570-4E57-A046-1C3214CF95A5}" type="parTrans" cxnId="{C881959A-6082-4360-BEAB-670E733F7329}">
      <dgm:prSet/>
      <dgm:spPr/>
      <dgm:t>
        <a:bodyPr/>
        <a:lstStyle/>
        <a:p>
          <a:endParaRPr lang="en-US"/>
        </a:p>
      </dgm:t>
    </dgm:pt>
    <dgm:pt modelId="{6C9D4750-92AE-4ECF-A7F3-4948FC512633}" type="sibTrans" cxnId="{C881959A-6082-4360-BEAB-670E733F7329}">
      <dgm:prSet/>
      <dgm:spPr/>
      <dgm:t>
        <a:bodyPr/>
        <a:lstStyle/>
        <a:p>
          <a:endParaRPr lang="en-US"/>
        </a:p>
      </dgm:t>
    </dgm:pt>
    <dgm:pt modelId="{37A53880-8671-4BD7-89A3-B9C00EF9F619}">
      <dgm:prSet phldrT="[Text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NOTAMs and SUA are digitized</a:t>
          </a:r>
          <a:endParaRPr lang="en-US" dirty="0"/>
        </a:p>
      </dgm:t>
    </dgm:pt>
    <dgm:pt modelId="{06B2C08B-3ED3-4E71-B0B0-C9C593C8FDA4}" type="parTrans" cxnId="{C43934C1-B4EF-4BFF-A4C7-FAFDCCFFF9AC}">
      <dgm:prSet/>
      <dgm:spPr/>
      <dgm:t>
        <a:bodyPr/>
        <a:lstStyle/>
        <a:p>
          <a:endParaRPr lang="en-US"/>
        </a:p>
      </dgm:t>
    </dgm:pt>
    <dgm:pt modelId="{D40F96A2-65E9-428B-93C9-B3A7488CA2CF}" type="sibTrans" cxnId="{C43934C1-B4EF-4BFF-A4C7-FAFDCCFFF9AC}">
      <dgm:prSet/>
      <dgm:spPr/>
      <dgm:t>
        <a:bodyPr/>
        <a:lstStyle/>
        <a:p>
          <a:endParaRPr lang="en-US"/>
        </a:p>
      </dgm:t>
    </dgm:pt>
    <dgm:pt modelId="{466E8C4B-7630-466F-8508-ECB422D26AAC}">
      <dgm:prSet phldrT="[Text]"/>
      <dgm:spPr/>
      <dgm:t>
        <a:bodyPr/>
        <a:lstStyle/>
        <a:p>
          <a:r>
            <a:rPr lang="en-US" dirty="0" smtClean="0"/>
            <a:t>AIMM S2</a:t>
          </a:r>
          <a:endParaRPr lang="en-US" dirty="0"/>
        </a:p>
      </dgm:t>
    </dgm:pt>
    <dgm:pt modelId="{BEE88B41-CE10-480B-AF7A-D0E385BFD1E5}" type="parTrans" cxnId="{70BB2ADA-C23B-4073-B6B0-542B9880C055}">
      <dgm:prSet/>
      <dgm:spPr/>
      <dgm:t>
        <a:bodyPr/>
        <a:lstStyle/>
        <a:p>
          <a:endParaRPr lang="en-US"/>
        </a:p>
      </dgm:t>
    </dgm:pt>
    <dgm:pt modelId="{C5DCF2C6-BDE8-4AC2-A96D-E60DAEF51217}" type="sibTrans" cxnId="{70BB2ADA-C23B-4073-B6B0-542B9880C055}">
      <dgm:prSet/>
      <dgm:spPr/>
      <dgm:t>
        <a:bodyPr/>
        <a:lstStyle/>
        <a:p>
          <a:endParaRPr lang="en-US"/>
        </a:p>
      </dgm:t>
    </dgm:pt>
    <dgm:pt modelId="{39DBDA09-721E-4C23-BE49-C9B78DBC176A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Infrastructure Overhaul</a:t>
          </a:r>
          <a:endParaRPr lang="en-US" b="1" dirty="0"/>
        </a:p>
      </dgm:t>
    </dgm:pt>
    <dgm:pt modelId="{A089F5B4-36FA-4412-8B0B-5F27651DC03C}" type="parTrans" cxnId="{9ED7CE76-00F0-4580-A51F-1F986FB36253}">
      <dgm:prSet/>
      <dgm:spPr/>
      <dgm:t>
        <a:bodyPr/>
        <a:lstStyle/>
        <a:p>
          <a:endParaRPr lang="en-US"/>
        </a:p>
      </dgm:t>
    </dgm:pt>
    <dgm:pt modelId="{CF0471FA-502E-44E7-BC86-1441F277E999}" type="sibTrans" cxnId="{9ED7CE76-00F0-4580-A51F-1F986FB36253}">
      <dgm:prSet/>
      <dgm:spPr/>
      <dgm:t>
        <a:bodyPr/>
        <a:lstStyle/>
        <a:p>
          <a:endParaRPr lang="en-US"/>
        </a:p>
      </dgm:t>
    </dgm:pt>
    <dgm:pt modelId="{04917539-172E-4FA9-9E1D-193CBC910E5C}">
      <dgm:prSet phldrT="[Text]"/>
      <dgm:spPr/>
      <dgm:t>
        <a:bodyPr/>
        <a:lstStyle/>
        <a:p>
          <a:r>
            <a:rPr lang="en-US" dirty="0" smtClean="0"/>
            <a:t>And Beyond…</a:t>
          </a:r>
          <a:endParaRPr lang="en-US" dirty="0"/>
        </a:p>
      </dgm:t>
    </dgm:pt>
    <dgm:pt modelId="{BE1FD01B-8CF2-4BB0-9E1E-BA9076F3BDAE}" type="parTrans" cxnId="{FF17FF55-6ED9-4322-B241-6D264239B75F}">
      <dgm:prSet/>
      <dgm:spPr/>
      <dgm:t>
        <a:bodyPr/>
        <a:lstStyle/>
        <a:p>
          <a:endParaRPr lang="en-US"/>
        </a:p>
      </dgm:t>
    </dgm:pt>
    <dgm:pt modelId="{7380F420-420F-4952-95B8-55CC669E80B1}" type="sibTrans" cxnId="{FF17FF55-6ED9-4322-B241-6D264239B75F}">
      <dgm:prSet/>
      <dgm:spPr/>
      <dgm:t>
        <a:bodyPr/>
        <a:lstStyle/>
        <a:p>
          <a:endParaRPr lang="en-US"/>
        </a:p>
      </dgm:t>
    </dgm:pt>
    <dgm:pt modelId="{3EBC1E1A-3AFF-42DD-8842-2E809A9E450B}">
      <dgm:prSet phldrT="[Text]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Welcome to the internet age…</a:t>
          </a:r>
          <a:endParaRPr lang="en-US" b="1" dirty="0"/>
        </a:p>
      </dgm:t>
    </dgm:pt>
    <dgm:pt modelId="{0D9378D7-E556-4D29-995C-EF31E35BD013}" type="parTrans" cxnId="{401CF4FD-2471-44E6-A42A-E7B14C1E0865}">
      <dgm:prSet/>
      <dgm:spPr/>
      <dgm:t>
        <a:bodyPr/>
        <a:lstStyle/>
        <a:p>
          <a:endParaRPr lang="en-US"/>
        </a:p>
      </dgm:t>
    </dgm:pt>
    <dgm:pt modelId="{79CDA371-D4C9-4734-938A-5FAF800D0045}" type="sibTrans" cxnId="{401CF4FD-2471-44E6-A42A-E7B14C1E0865}">
      <dgm:prSet/>
      <dgm:spPr/>
      <dgm:t>
        <a:bodyPr/>
        <a:lstStyle/>
        <a:p>
          <a:endParaRPr lang="en-US"/>
        </a:p>
      </dgm:t>
    </dgm:pt>
    <dgm:pt modelId="{3A577A29-6EAB-4FAC-B767-A50C17453444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Charts and Paper…</a:t>
          </a:r>
          <a:endParaRPr lang="en-US" b="1" dirty="0"/>
        </a:p>
      </dgm:t>
    </dgm:pt>
    <dgm:pt modelId="{03E5FB87-BD0A-4B89-8481-DF15E8FA3265}" type="parTrans" cxnId="{16ED5BD8-2A59-424C-86BE-DD92057F8C36}">
      <dgm:prSet/>
      <dgm:spPr/>
      <dgm:t>
        <a:bodyPr/>
        <a:lstStyle/>
        <a:p>
          <a:endParaRPr lang="en-US"/>
        </a:p>
      </dgm:t>
    </dgm:pt>
    <dgm:pt modelId="{F9D2EBAC-21C6-4991-AACA-141C9EFC86F4}" type="sibTrans" cxnId="{16ED5BD8-2A59-424C-86BE-DD92057F8C36}">
      <dgm:prSet/>
      <dgm:spPr/>
      <dgm:t>
        <a:bodyPr/>
        <a:lstStyle/>
        <a:p>
          <a:endParaRPr lang="en-US"/>
        </a:p>
      </dgm:t>
    </dgm:pt>
    <dgm:pt modelId="{A8EFA273-31EE-4CA6-992D-C544A98CD71D}">
      <dgm:prSet phldrT="[Text]"/>
      <dgm:spPr/>
      <dgm:t>
        <a:bodyPr/>
        <a:lstStyle/>
        <a:p>
          <a:r>
            <a:rPr lang="en-US" dirty="0" smtClean="0"/>
            <a:t>AIMM S1</a:t>
          </a:r>
        </a:p>
        <a:p>
          <a:r>
            <a:rPr lang="en-US" dirty="0" smtClean="0"/>
            <a:t>AIM/SWIM S1</a:t>
          </a:r>
          <a:endParaRPr lang="en-US" dirty="0"/>
        </a:p>
      </dgm:t>
    </dgm:pt>
    <dgm:pt modelId="{91C53718-EF10-4FEA-AFAF-D47725893BA3}" type="parTrans" cxnId="{737A6C70-0C22-438F-A3E0-A3379910B129}">
      <dgm:prSet/>
      <dgm:spPr/>
      <dgm:t>
        <a:bodyPr/>
        <a:lstStyle/>
        <a:p>
          <a:endParaRPr lang="en-US"/>
        </a:p>
      </dgm:t>
    </dgm:pt>
    <dgm:pt modelId="{BF9FBA01-39A1-437B-8795-F1BF4A21F38A}" type="sibTrans" cxnId="{737A6C70-0C22-438F-A3E0-A3379910B129}">
      <dgm:prSet/>
      <dgm:spPr/>
      <dgm:t>
        <a:bodyPr/>
        <a:lstStyle/>
        <a:p>
          <a:endParaRPr lang="en-US"/>
        </a:p>
      </dgm:t>
    </dgm:pt>
    <dgm:pt modelId="{A7AA2BDE-5788-41B7-BA98-7D89B040A632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NAVLean Enabler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Standardized AI</a:t>
          </a:r>
          <a:endParaRPr lang="en-US" b="1" dirty="0"/>
        </a:p>
      </dgm:t>
    </dgm:pt>
    <dgm:pt modelId="{5F87A2AE-C009-4F13-AD64-D8E6712B113D}" type="parTrans" cxnId="{AEB0F0E3-10F3-49E8-A3EE-B8F38CF9970B}">
      <dgm:prSet/>
      <dgm:spPr/>
      <dgm:t>
        <a:bodyPr/>
        <a:lstStyle/>
        <a:p>
          <a:endParaRPr lang="en-US"/>
        </a:p>
      </dgm:t>
    </dgm:pt>
    <dgm:pt modelId="{0D1473C6-3E0D-4286-92DE-AF250EB64BD1}" type="sibTrans" cxnId="{AEB0F0E3-10F3-49E8-A3EE-B8F38CF9970B}">
      <dgm:prSet/>
      <dgm:spPr/>
      <dgm:t>
        <a:bodyPr/>
        <a:lstStyle/>
        <a:p>
          <a:endParaRPr lang="en-US"/>
        </a:p>
      </dgm:t>
    </dgm:pt>
    <dgm:pt modelId="{0DB38253-D80D-4113-A2A0-06FCD98F9B3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Distributed through SWIM Infrastructure</a:t>
          </a:r>
        </a:p>
      </dgm:t>
    </dgm:pt>
    <dgm:pt modelId="{30D9C0F6-F988-4842-AF6D-4CC715A6D891}" type="parTrans" cxnId="{0417C968-BD13-4E5C-A686-C2B00732F39D}">
      <dgm:prSet/>
      <dgm:spPr/>
      <dgm:t>
        <a:bodyPr/>
        <a:lstStyle/>
        <a:p>
          <a:endParaRPr lang="en-US"/>
        </a:p>
      </dgm:t>
    </dgm:pt>
    <dgm:pt modelId="{A9D4A548-1CD1-49D2-834A-5984F38F435F}" type="sibTrans" cxnId="{0417C968-BD13-4E5C-A686-C2B00732F39D}">
      <dgm:prSet/>
      <dgm:spPr/>
      <dgm:t>
        <a:bodyPr/>
        <a:lstStyle/>
        <a:p>
          <a:endParaRPr lang="en-US"/>
        </a:p>
      </dgm:t>
    </dgm:pt>
    <dgm:pt modelId="{AF39F11A-47C3-4D3E-8351-F41F43D726B2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/>
        </a:p>
      </dgm:t>
    </dgm:pt>
    <dgm:pt modelId="{F5140CC1-0F96-4123-9408-71446CC9104E}" type="parTrans" cxnId="{CFEE2345-A8E6-4F62-9ADA-BC34A4BABE83}">
      <dgm:prSet/>
      <dgm:spPr/>
      <dgm:t>
        <a:bodyPr/>
        <a:lstStyle/>
        <a:p>
          <a:endParaRPr lang="en-US"/>
        </a:p>
      </dgm:t>
    </dgm:pt>
    <dgm:pt modelId="{4C888EC7-7C62-4F33-A0F5-89A98E3F6C9D}" type="sibTrans" cxnId="{CFEE2345-A8E6-4F62-9ADA-BC34A4BABE83}">
      <dgm:prSet/>
      <dgm:spPr/>
      <dgm:t>
        <a:bodyPr/>
        <a:lstStyle/>
        <a:p>
          <a:endParaRPr lang="en-US"/>
        </a:p>
      </dgm:t>
    </dgm:pt>
    <dgm:pt modelId="{98357315-DC45-456C-B2E6-2D9F4446E2F7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Proprietary exchange protocols </a:t>
          </a:r>
          <a:endParaRPr lang="en-US" dirty="0"/>
        </a:p>
      </dgm:t>
    </dgm:pt>
    <dgm:pt modelId="{61EDB2AA-3A43-4AE0-9A8F-6F412C38EE89}" type="parTrans" cxnId="{9612CB51-F66E-4F1E-9B4B-7F0C51DBE7F0}">
      <dgm:prSet/>
      <dgm:spPr/>
      <dgm:t>
        <a:bodyPr/>
        <a:lstStyle/>
        <a:p>
          <a:endParaRPr lang="en-US"/>
        </a:p>
      </dgm:t>
    </dgm:pt>
    <dgm:pt modelId="{D14D52A7-8289-4879-A934-6AAA70B63659}" type="sibTrans" cxnId="{9612CB51-F66E-4F1E-9B4B-7F0C51DBE7F0}">
      <dgm:prSet/>
      <dgm:spPr/>
      <dgm:t>
        <a:bodyPr/>
        <a:lstStyle/>
        <a:p>
          <a:endParaRPr lang="en-US"/>
        </a:p>
      </dgm:t>
    </dgm:pt>
    <dgm:pt modelId="{AA6B1785-C9BD-4472-B05E-6B0EB34245C7}">
      <dgm:prSet phldrT="[Text]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AIXM arrives</a:t>
          </a:r>
          <a:endParaRPr lang="en-US" b="1" dirty="0"/>
        </a:p>
      </dgm:t>
    </dgm:pt>
    <dgm:pt modelId="{1A73D154-17E6-46AB-9C88-74CE09C800ED}" type="parTrans" cxnId="{DE434DD9-1577-4CD2-8D08-500423FFCC12}">
      <dgm:prSet/>
      <dgm:spPr/>
      <dgm:t>
        <a:bodyPr/>
        <a:lstStyle/>
        <a:p>
          <a:endParaRPr lang="en-US"/>
        </a:p>
      </dgm:t>
    </dgm:pt>
    <dgm:pt modelId="{D033E24F-42D0-45F5-9BDB-18E40D40B1E5}" type="sibTrans" cxnId="{DE434DD9-1577-4CD2-8D08-500423FFCC12}">
      <dgm:prSet/>
      <dgm:spPr/>
      <dgm:t>
        <a:bodyPr/>
        <a:lstStyle/>
        <a:p>
          <a:endParaRPr lang="en-US"/>
        </a:p>
      </dgm:t>
    </dgm:pt>
    <dgm:pt modelId="{D5A10041-1F71-4B78-989D-4C434BD07C41}">
      <dgm:prSet phldrT="[Text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Standardized SUA and NOTAM data</a:t>
          </a:r>
          <a:endParaRPr lang="en-US" dirty="0"/>
        </a:p>
      </dgm:t>
    </dgm:pt>
    <dgm:pt modelId="{C1CA775F-65B9-4A7B-85EA-2FEFF7F6AAA5}" type="parTrans" cxnId="{F6CB7782-F17A-4C6A-8258-FC8C6938E190}">
      <dgm:prSet/>
      <dgm:spPr/>
      <dgm:t>
        <a:bodyPr/>
        <a:lstStyle/>
        <a:p>
          <a:endParaRPr lang="en-US"/>
        </a:p>
      </dgm:t>
    </dgm:pt>
    <dgm:pt modelId="{89711442-C0FD-429E-968A-3DD33717B8E2}" type="sibTrans" cxnId="{F6CB7782-F17A-4C6A-8258-FC8C6938E190}">
      <dgm:prSet/>
      <dgm:spPr/>
      <dgm:t>
        <a:bodyPr/>
        <a:lstStyle/>
        <a:p>
          <a:endParaRPr lang="en-US"/>
        </a:p>
      </dgm:t>
    </dgm:pt>
    <dgm:pt modelId="{A9964DF9-CB20-4BAD-8D4A-324FBF9B371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Not enterprise</a:t>
          </a:r>
        </a:p>
      </dgm:t>
    </dgm:pt>
    <dgm:pt modelId="{9A5D14C7-DADC-462D-B6BD-AC8035340328}" type="parTrans" cxnId="{2F744EFC-D37F-4E39-9274-3335A5350FFF}">
      <dgm:prSet/>
      <dgm:spPr/>
      <dgm:t>
        <a:bodyPr/>
        <a:lstStyle/>
        <a:p>
          <a:endParaRPr lang="en-US"/>
        </a:p>
      </dgm:t>
    </dgm:pt>
    <dgm:pt modelId="{64A29E54-5BF7-48AD-ADF7-196F5C2367BD}" type="sibTrans" cxnId="{2F744EFC-D37F-4E39-9274-3335A5350FFF}">
      <dgm:prSet/>
      <dgm:spPr/>
      <dgm:t>
        <a:bodyPr/>
        <a:lstStyle/>
        <a:p>
          <a:endParaRPr lang="en-US"/>
        </a:p>
      </dgm:t>
    </dgm:pt>
    <dgm:pt modelId="{81CC4A6E-7BC9-4B1E-B3AB-0BE45CF690E1}">
      <dgm:prSet phldrT="[Text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Some data exchange standards</a:t>
          </a:r>
          <a:endParaRPr lang="en-US" dirty="0"/>
        </a:p>
      </dgm:t>
    </dgm:pt>
    <dgm:pt modelId="{21036914-05E8-49E2-B2FC-BAB48CCDB168}" type="parTrans" cxnId="{83516ECB-DB06-4F3B-9063-D8E4AA2A42FD}">
      <dgm:prSet/>
      <dgm:spPr/>
      <dgm:t>
        <a:bodyPr/>
        <a:lstStyle/>
        <a:p>
          <a:endParaRPr lang="en-US"/>
        </a:p>
      </dgm:t>
    </dgm:pt>
    <dgm:pt modelId="{5E99205F-EEB3-4252-BA7C-CD9996A22FA2}" type="sibTrans" cxnId="{83516ECB-DB06-4F3B-9063-D8E4AA2A42FD}">
      <dgm:prSet/>
      <dgm:spPr/>
      <dgm:t>
        <a:bodyPr/>
        <a:lstStyle/>
        <a:p>
          <a:endParaRPr lang="en-US"/>
        </a:p>
      </dgm:t>
    </dgm:pt>
    <dgm:pt modelId="{3ECB4887-DF2B-4DAE-AF98-2BB20A0EFB1E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Not enterprise</a:t>
          </a:r>
          <a:endParaRPr lang="en-US" dirty="0"/>
        </a:p>
      </dgm:t>
    </dgm:pt>
    <dgm:pt modelId="{95D0367A-88E5-4BE3-B6FA-E77D8974E65D}" type="parTrans" cxnId="{1EA2BCC6-97F8-4A91-9888-BA731F837C84}">
      <dgm:prSet/>
      <dgm:spPr/>
      <dgm:t>
        <a:bodyPr/>
        <a:lstStyle/>
        <a:p>
          <a:endParaRPr lang="en-US"/>
        </a:p>
      </dgm:t>
    </dgm:pt>
    <dgm:pt modelId="{44BA1D9A-40BF-43FD-87C5-DB9573591E95}" type="sibTrans" cxnId="{1EA2BCC6-97F8-4A91-9888-BA731F837C84}">
      <dgm:prSet/>
      <dgm:spPr/>
      <dgm:t>
        <a:bodyPr/>
        <a:lstStyle/>
        <a:p>
          <a:endParaRPr lang="en-US"/>
        </a:p>
      </dgm:t>
    </dgm:pt>
    <dgm:pt modelId="{86ED36C8-6F8C-4B07-9F4A-177E83333551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Internationally recognized data standards</a:t>
          </a:r>
          <a:endParaRPr lang="en-US" dirty="0"/>
        </a:p>
      </dgm:t>
    </dgm:pt>
    <dgm:pt modelId="{A7A23D6A-BA0A-4CF2-96C5-64FD280DAB5C}" type="parTrans" cxnId="{9D13DA30-9AE1-46F8-9637-AC0B1696B228}">
      <dgm:prSet/>
      <dgm:spPr/>
      <dgm:t>
        <a:bodyPr/>
        <a:lstStyle/>
        <a:p>
          <a:endParaRPr lang="en-US"/>
        </a:p>
      </dgm:t>
    </dgm:pt>
    <dgm:pt modelId="{87C5483F-0D56-40C9-A620-45448FDCE53E}" type="sibTrans" cxnId="{9D13DA30-9AE1-46F8-9637-AC0B1696B228}">
      <dgm:prSet/>
      <dgm:spPr/>
      <dgm:t>
        <a:bodyPr/>
        <a:lstStyle/>
        <a:p>
          <a:endParaRPr lang="en-US"/>
        </a:p>
      </dgm:t>
    </dgm:pt>
    <dgm:pt modelId="{767ED929-A82B-440B-BB1B-FE5652803349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OGC and SWIM service standards</a:t>
          </a:r>
          <a:endParaRPr lang="en-US" dirty="0"/>
        </a:p>
      </dgm:t>
    </dgm:pt>
    <dgm:pt modelId="{AD1000E8-DED3-4F05-9959-9A821ABA4584}" type="parTrans" cxnId="{69FCB0C8-C263-4CC6-89D1-9D30F4D2D07D}">
      <dgm:prSet/>
      <dgm:spPr/>
      <dgm:t>
        <a:bodyPr/>
        <a:lstStyle/>
        <a:p>
          <a:endParaRPr lang="en-US"/>
        </a:p>
      </dgm:t>
    </dgm:pt>
    <dgm:pt modelId="{12421BAC-D593-4139-83BC-D5D74D799762}" type="sibTrans" cxnId="{69FCB0C8-C263-4CC6-89D1-9D30F4D2D07D}">
      <dgm:prSet/>
      <dgm:spPr/>
      <dgm:t>
        <a:bodyPr/>
        <a:lstStyle/>
        <a:p>
          <a:endParaRPr lang="en-US"/>
        </a:p>
      </dgm:t>
    </dgm:pt>
    <dgm:pt modelId="{90A33B6E-338E-49AC-AC10-C0C999645422}">
      <dgm:prSet phldrT="[Text]"/>
      <dgm:spPr/>
      <dgm:t>
        <a:bodyPr/>
        <a:lstStyle/>
        <a:p>
          <a:r>
            <a:rPr lang="en-US" b="1" dirty="0" smtClean="0"/>
            <a:t>Enterprise Integration…</a:t>
          </a:r>
          <a:endParaRPr lang="en-US" b="1" dirty="0"/>
        </a:p>
      </dgm:t>
    </dgm:pt>
    <dgm:pt modelId="{EB228093-D517-4188-983F-C451030D4E70}" type="parTrans" cxnId="{49D3F652-A525-411F-B375-8557ADD41019}">
      <dgm:prSet/>
      <dgm:spPr/>
      <dgm:t>
        <a:bodyPr/>
        <a:lstStyle/>
        <a:p>
          <a:endParaRPr lang="en-US"/>
        </a:p>
      </dgm:t>
    </dgm:pt>
    <dgm:pt modelId="{4ED136EC-F218-46DF-8B6A-675BCF76875B}" type="sibTrans" cxnId="{49D3F652-A525-411F-B375-8557ADD41019}">
      <dgm:prSet/>
      <dgm:spPr/>
      <dgm:t>
        <a:bodyPr/>
        <a:lstStyle/>
        <a:p>
          <a:endParaRPr lang="en-US"/>
        </a:p>
      </dgm:t>
    </dgm:pt>
    <dgm:pt modelId="{1B376F1F-026A-4360-8250-E9F046D15B4C}">
      <dgm:prSet phldrT="[Text]"/>
      <dgm:spPr/>
      <dgm:t>
        <a:bodyPr/>
        <a:lstStyle/>
        <a:p>
          <a:r>
            <a:rPr lang="en-US" b="1" dirty="0" smtClean="0"/>
            <a:t>Internationally Harmonized AI Standards Across NAS</a:t>
          </a:r>
        </a:p>
      </dgm:t>
    </dgm:pt>
    <dgm:pt modelId="{6AA7C35E-77AE-4984-BFF1-7092C3376151}" type="parTrans" cxnId="{2606CE96-48A2-4623-BC3C-E2DF10435C36}">
      <dgm:prSet/>
      <dgm:spPr/>
      <dgm:t>
        <a:bodyPr/>
        <a:lstStyle/>
        <a:p>
          <a:endParaRPr lang="en-US"/>
        </a:p>
      </dgm:t>
    </dgm:pt>
    <dgm:pt modelId="{6125315A-CF9E-4BD2-98F1-C4909D992BD1}" type="sibTrans" cxnId="{2606CE96-48A2-4623-BC3C-E2DF10435C36}">
      <dgm:prSet/>
      <dgm:spPr/>
      <dgm:t>
        <a:bodyPr/>
        <a:lstStyle/>
        <a:p>
          <a:endParaRPr lang="en-US"/>
        </a:p>
      </dgm:t>
    </dgm:pt>
    <dgm:pt modelId="{7AFE9032-5A95-4B69-879A-0A671B85DFBB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</a:t>
          </a:r>
          <a:r>
            <a:rPr lang="en-US" b="1" dirty="0" smtClean="0"/>
            <a:t>Integrated System Architecture</a:t>
          </a:r>
          <a:endParaRPr lang="en-US" b="1" dirty="0"/>
        </a:p>
      </dgm:t>
    </dgm:pt>
    <dgm:pt modelId="{6EC46BBD-933E-4E83-91ED-C09346BC9901}" type="parTrans" cxnId="{E30AEF67-F802-47A3-9755-AC911355A872}">
      <dgm:prSet/>
      <dgm:spPr/>
      <dgm:t>
        <a:bodyPr/>
        <a:lstStyle/>
        <a:p>
          <a:endParaRPr lang="en-US"/>
        </a:p>
      </dgm:t>
    </dgm:pt>
    <dgm:pt modelId="{180773CB-94A3-45B2-9CE8-DDD80F74EE05}" type="sibTrans" cxnId="{E30AEF67-F802-47A3-9755-AC911355A872}">
      <dgm:prSet/>
      <dgm:spPr/>
      <dgm:t>
        <a:bodyPr/>
        <a:lstStyle/>
        <a:p>
          <a:endParaRPr lang="en-US"/>
        </a:p>
      </dgm:t>
    </dgm:pt>
    <dgm:pt modelId="{010D66C6-4F7C-43A7-BD0B-F3274568DF8B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 </a:t>
          </a:r>
          <a:r>
            <a:rPr lang="en-US" b="1" dirty="0" smtClean="0"/>
            <a:t>Hairball System Architecture</a:t>
          </a:r>
          <a:endParaRPr lang="en-US" b="1" dirty="0"/>
        </a:p>
      </dgm:t>
    </dgm:pt>
    <dgm:pt modelId="{395CD178-031D-46BA-B0D2-48A1D89F0A2F}" type="parTrans" cxnId="{46DD0C31-ACF4-4A9D-9B8B-2E4E73C7C68A}">
      <dgm:prSet/>
      <dgm:spPr/>
      <dgm:t>
        <a:bodyPr/>
        <a:lstStyle/>
        <a:p>
          <a:endParaRPr lang="en-US"/>
        </a:p>
      </dgm:t>
    </dgm:pt>
    <dgm:pt modelId="{299FB227-042F-4F16-9E8A-7EB0A2FD9B55}" type="sibTrans" cxnId="{46DD0C31-ACF4-4A9D-9B8B-2E4E73C7C68A}">
      <dgm:prSet/>
      <dgm:spPr/>
      <dgm:t>
        <a:bodyPr/>
        <a:lstStyle/>
        <a:p>
          <a:endParaRPr lang="en-US"/>
        </a:p>
      </dgm:t>
    </dgm:pt>
    <dgm:pt modelId="{EED466E7-194E-4422-B067-07A5939C967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Point to point</a:t>
          </a:r>
          <a:endParaRPr lang="en-US" dirty="0"/>
        </a:p>
      </dgm:t>
    </dgm:pt>
    <dgm:pt modelId="{4698D459-F9D4-4B9D-9664-954939E9763D}" type="parTrans" cxnId="{36C130E4-B971-4576-9FD2-08E2864BE9F0}">
      <dgm:prSet/>
      <dgm:spPr/>
      <dgm:t>
        <a:bodyPr/>
        <a:lstStyle/>
        <a:p>
          <a:endParaRPr lang="en-US"/>
        </a:p>
      </dgm:t>
    </dgm:pt>
    <dgm:pt modelId="{7363BBF3-A590-453F-9D3B-8D32F01D6495}" type="sibTrans" cxnId="{36C130E4-B971-4576-9FD2-08E2864BE9F0}">
      <dgm:prSet/>
      <dgm:spPr/>
      <dgm:t>
        <a:bodyPr/>
        <a:lstStyle/>
        <a:p>
          <a:endParaRPr lang="en-US"/>
        </a:p>
      </dgm:t>
    </dgm:pt>
    <dgm:pt modelId="{CE490FFE-51D8-44EA-A2B2-9FF3147809C3}">
      <dgm:prSet phldrT="[Text]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Enterprise Infrastructure</a:t>
          </a:r>
          <a:endParaRPr lang="en-US" b="1" dirty="0"/>
        </a:p>
      </dgm:t>
    </dgm:pt>
    <dgm:pt modelId="{71BED279-9885-4ECB-94B2-EDE5335B973C}" type="parTrans" cxnId="{B55EB5D4-4B7D-4C9C-95B2-AA72918AB171}">
      <dgm:prSet/>
      <dgm:spPr/>
      <dgm:t>
        <a:bodyPr/>
        <a:lstStyle/>
        <a:p>
          <a:endParaRPr lang="en-US"/>
        </a:p>
      </dgm:t>
    </dgm:pt>
    <dgm:pt modelId="{136470A0-EBA8-4912-8BA9-36756909F39B}" type="sibTrans" cxnId="{B55EB5D4-4B7D-4C9C-95B2-AA72918AB171}">
      <dgm:prSet/>
      <dgm:spPr/>
      <dgm:t>
        <a:bodyPr/>
        <a:lstStyle/>
        <a:p>
          <a:endParaRPr lang="en-US"/>
        </a:p>
      </dgm:t>
    </dgm:pt>
    <dgm:pt modelId="{6A98AD30-84D7-4727-A1B6-B4CA8C15CB75}">
      <dgm:prSet phldrT="[Text]"/>
      <dgm:spPr/>
      <dgm:t>
        <a:bodyPr/>
        <a:lstStyle/>
        <a:p>
          <a:r>
            <a:rPr lang="en-US" dirty="0" smtClean="0"/>
            <a:t>Realize benefits of common data and exchange protocol standards across the NAS</a:t>
          </a:r>
          <a:endParaRPr lang="en-US" dirty="0"/>
        </a:p>
      </dgm:t>
    </dgm:pt>
    <dgm:pt modelId="{0E5D7CF0-2207-4BC6-9E01-FA07449BF32A}" type="parTrans" cxnId="{382744BC-6B38-447F-A281-875980700CAF}">
      <dgm:prSet/>
      <dgm:spPr/>
      <dgm:t>
        <a:bodyPr/>
        <a:lstStyle/>
        <a:p>
          <a:endParaRPr lang="en-US"/>
        </a:p>
      </dgm:t>
    </dgm:pt>
    <dgm:pt modelId="{92E68AA2-8EEA-4EB1-B0BB-5C3BFD40BEA2}" type="sibTrans" cxnId="{382744BC-6B38-447F-A281-875980700CAF}">
      <dgm:prSet/>
      <dgm:spPr/>
      <dgm:t>
        <a:bodyPr/>
        <a:lstStyle/>
        <a:p>
          <a:endParaRPr lang="en-US"/>
        </a:p>
      </dgm:t>
    </dgm:pt>
    <dgm:pt modelId="{62185065-B27A-4BB1-9A88-8676FD257444}">
      <dgm:prSet phldrT="[Text]"/>
      <dgm:spPr/>
      <dgm:t>
        <a:bodyPr/>
        <a:lstStyle/>
        <a:p>
          <a:r>
            <a:rPr lang="en-US" b="1" dirty="0" smtClean="0"/>
            <a:t>Common Support Services for NAS Users</a:t>
          </a:r>
          <a:endParaRPr lang="en-US" b="1" dirty="0"/>
        </a:p>
      </dgm:t>
    </dgm:pt>
    <dgm:pt modelId="{A9F6471A-5D6E-45DF-916F-A83CE743BA19}" type="parTrans" cxnId="{FE107D4C-E3CF-4807-BEFF-6A8AEF8C9E18}">
      <dgm:prSet/>
      <dgm:spPr/>
      <dgm:t>
        <a:bodyPr/>
        <a:lstStyle/>
        <a:p>
          <a:endParaRPr lang="en-US"/>
        </a:p>
      </dgm:t>
    </dgm:pt>
    <dgm:pt modelId="{18EAC142-155E-4A32-B81D-44FB7C3119E9}" type="sibTrans" cxnId="{FE107D4C-E3CF-4807-BEFF-6A8AEF8C9E18}">
      <dgm:prSet/>
      <dgm:spPr/>
      <dgm:t>
        <a:bodyPr/>
        <a:lstStyle/>
        <a:p>
          <a:endParaRPr lang="en-US"/>
        </a:p>
      </dgm:t>
    </dgm:pt>
    <dgm:pt modelId="{8C9B47E6-83A6-475F-B8B3-22CAAFDC864A}">
      <dgm:prSet phldrT="[Text]"/>
      <dgm:spPr/>
      <dgm:t>
        <a:bodyPr/>
        <a:lstStyle/>
        <a:p>
          <a:r>
            <a:rPr lang="en-US" dirty="0" smtClean="0"/>
            <a:t>SWIM connectivity to NAS automation</a:t>
          </a:r>
          <a:endParaRPr lang="en-US" dirty="0"/>
        </a:p>
      </dgm:t>
    </dgm:pt>
    <dgm:pt modelId="{90632108-BE55-44A5-B2FB-D3F2F7E7AC51}" type="parTrans" cxnId="{416FE93C-47BD-44AF-BF88-FBB837EFF2DA}">
      <dgm:prSet/>
      <dgm:spPr/>
      <dgm:t>
        <a:bodyPr/>
        <a:lstStyle/>
        <a:p>
          <a:endParaRPr lang="en-US"/>
        </a:p>
      </dgm:t>
    </dgm:pt>
    <dgm:pt modelId="{A971E899-7662-44E5-B484-EBBB5F98983E}" type="sibTrans" cxnId="{416FE93C-47BD-44AF-BF88-FBB837EFF2DA}">
      <dgm:prSet/>
      <dgm:spPr/>
      <dgm:t>
        <a:bodyPr/>
        <a:lstStyle/>
        <a:p>
          <a:endParaRPr lang="en-US"/>
        </a:p>
      </dgm:t>
    </dgm:pt>
    <dgm:pt modelId="{B0268A54-382E-4948-AD3C-8739ED4BDEDE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Data is richer for users</a:t>
          </a:r>
          <a:endParaRPr lang="en-US" dirty="0"/>
        </a:p>
      </dgm:t>
    </dgm:pt>
    <dgm:pt modelId="{AE20A8A1-B4D9-4FE0-A6B4-6303C7909FCB}" type="parTrans" cxnId="{8062609E-2D91-4CA6-8ADC-82B192735FD9}">
      <dgm:prSet/>
      <dgm:spPr/>
      <dgm:t>
        <a:bodyPr/>
        <a:lstStyle/>
        <a:p>
          <a:endParaRPr lang="en-US"/>
        </a:p>
      </dgm:t>
    </dgm:pt>
    <dgm:pt modelId="{9E313DE6-6669-4EFD-8986-6B3282065DD1}" type="sibTrans" cxnId="{8062609E-2D91-4CA6-8ADC-82B192735FD9}">
      <dgm:prSet/>
      <dgm:spPr/>
      <dgm:t>
        <a:bodyPr/>
        <a:lstStyle/>
        <a:p>
          <a:endParaRPr lang="en-US"/>
        </a:p>
      </dgm:t>
    </dgm:pt>
    <dgm:pt modelId="{AA3D9A7D-7B81-4091-9305-DB4BEF630BE6}">
      <dgm:prSet phldrT="[Text]"/>
      <dgm:spPr/>
      <dgm:t>
        <a:bodyPr/>
        <a:lstStyle/>
        <a:p>
          <a:r>
            <a:rPr lang="en-US" dirty="0" smtClean="0"/>
            <a:t>NAS internal consumers adapt to the benefits of richer data</a:t>
          </a:r>
          <a:endParaRPr lang="en-US" dirty="0"/>
        </a:p>
      </dgm:t>
    </dgm:pt>
    <dgm:pt modelId="{D3CDC97F-DEDB-4DAE-BF23-29821C8D6613}" type="parTrans" cxnId="{E0863AAC-C7D3-43B9-BFA4-21084F11FBDB}">
      <dgm:prSet/>
      <dgm:spPr/>
      <dgm:t>
        <a:bodyPr/>
        <a:lstStyle/>
        <a:p>
          <a:endParaRPr lang="en-US"/>
        </a:p>
      </dgm:t>
    </dgm:pt>
    <dgm:pt modelId="{93AE99CD-1CB6-4125-9F70-E2D0F2CFF463}" type="sibTrans" cxnId="{E0863AAC-C7D3-43B9-BFA4-21084F11FBDB}">
      <dgm:prSet/>
      <dgm:spPr/>
      <dgm:t>
        <a:bodyPr/>
        <a:lstStyle/>
        <a:p>
          <a:endParaRPr lang="en-US"/>
        </a:p>
      </dgm:t>
    </dgm:pt>
    <dgm:pt modelId="{D28B61A2-6997-4B70-877F-89CFC5F96C6D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External users adapt quickly to the benefits of richer data</a:t>
          </a:r>
          <a:endParaRPr lang="en-US" dirty="0"/>
        </a:p>
      </dgm:t>
    </dgm:pt>
    <dgm:pt modelId="{7795DD10-6638-430F-A7CF-633E32D72C20}" type="parTrans" cxnId="{2B8F9722-22BC-4752-B3DA-AA0A15ED77CE}">
      <dgm:prSet/>
      <dgm:spPr/>
      <dgm:t>
        <a:bodyPr/>
        <a:lstStyle/>
        <a:p>
          <a:endParaRPr lang="en-US"/>
        </a:p>
      </dgm:t>
    </dgm:pt>
    <dgm:pt modelId="{7AC4E888-5D3B-4D69-9EE7-5C854BFE41D2}" type="sibTrans" cxnId="{2B8F9722-22BC-4752-B3DA-AA0A15ED77CE}">
      <dgm:prSet/>
      <dgm:spPr/>
      <dgm:t>
        <a:bodyPr/>
        <a:lstStyle/>
        <a:p>
          <a:endParaRPr lang="en-US"/>
        </a:p>
      </dgm:t>
    </dgm:pt>
    <dgm:pt modelId="{94CE525A-F0E6-4A5B-AA04-7FF23158629A}">
      <dgm:prSet phldrT="[Text]"/>
      <dgm:spPr/>
      <dgm:t>
        <a:bodyPr/>
        <a:lstStyle/>
        <a:p>
          <a:r>
            <a:rPr lang="en-US" dirty="0" smtClean="0"/>
            <a:t>Common operating picture with consistent view of AI across NAS</a:t>
          </a:r>
          <a:endParaRPr lang="en-US" dirty="0"/>
        </a:p>
      </dgm:t>
    </dgm:pt>
    <dgm:pt modelId="{1BB6EAD0-0B11-4BE9-AD7E-6A0A6CB1CA62}" type="parTrans" cxnId="{1506207E-9FA9-4B69-9F26-6ECB03B261B2}">
      <dgm:prSet/>
      <dgm:spPr/>
      <dgm:t>
        <a:bodyPr/>
        <a:lstStyle/>
        <a:p>
          <a:endParaRPr lang="en-US"/>
        </a:p>
      </dgm:t>
    </dgm:pt>
    <dgm:pt modelId="{B0D8FA0F-86AF-415A-B0E8-024F693257A5}" type="sibTrans" cxnId="{1506207E-9FA9-4B69-9F26-6ECB03B261B2}">
      <dgm:prSet/>
      <dgm:spPr/>
      <dgm:t>
        <a:bodyPr/>
        <a:lstStyle/>
        <a:p>
          <a:endParaRPr lang="en-US"/>
        </a:p>
      </dgm:t>
    </dgm:pt>
    <dgm:pt modelId="{6F27CE3B-89E2-4F10-85FA-259FBA7F5A45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Proprietary data structures</a:t>
          </a:r>
          <a:endParaRPr lang="en-US" dirty="0"/>
        </a:p>
      </dgm:t>
    </dgm:pt>
    <dgm:pt modelId="{86F4247A-2EF2-4022-92DF-9233F58CD59E}" type="sibTrans" cxnId="{1632247D-5E6D-4F8D-A506-8B45C421450A}">
      <dgm:prSet/>
      <dgm:spPr/>
      <dgm:t>
        <a:bodyPr/>
        <a:lstStyle/>
        <a:p>
          <a:endParaRPr lang="en-US"/>
        </a:p>
      </dgm:t>
    </dgm:pt>
    <dgm:pt modelId="{986EEBA7-F3F3-4198-9931-0331D517D0F9}" type="parTrans" cxnId="{1632247D-5E6D-4F8D-A506-8B45C421450A}">
      <dgm:prSet/>
      <dgm:spPr/>
      <dgm:t>
        <a:bodyPr/>
        <a:lstStyle/>
        <a:p>
          <a:endParaRPr lang="en-US"/>
        </a:p>
      </dgm:t>
    </dgm:pt>
    <dgm:pt modelId="{20429619-C2E0-4009-BC34-463AE84CD06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Hub and spoke/distributed hardware solutions</a:t>
          </a:r>
          <a:endParaRPr lang="en-US" dirty="0"/>
        </a:p>
      </dgm:t>
    </dgm:pt>
    <dgm:pt modelId="{FE7DDC10-1509-49BD-85C3-D76489532E64}" type="parTrans" cxnId="{27DD7209-95F6-4325-9B3C-1129D9FC5465}">
      <dgm:prSet/>
      <dgm:spPr/>
      <dgm:t>
        <a:bodyPr/>
        <a:lstStyle/>
        <a:p>
          <a:endParaRPr lang="en-US"/>
        </a:p>
      </dgm:t>
    </dgm:pt>
    <dgm:pt modelId="{B32AF16E-EB0A-4F03-B3C5-9EE4720A40ED}" type="sibTrans" cxnId="{27DD7209-95F6-4325-9B3C-1129D9FC5465}">
      <dgm:prSet/>
      <dgm:spPr/>
      <dgm:t>
        <a:bodyPr/>
        <a:lstStyle/>
        <a:p>
          <a:endParaRPr lang="en-US"/>
        </a:p>
      </dgm:t>
    </dgm:pt>
    <dgm:pt modelId="{390FF71B-A8A0-4F52-8D16-BCEB46675AE3}">
      <dgm:prSet phldrT="[Text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Most of AI is digital</a:t>
          </a:r>
          <a:endParaRPr lang="en-US" dirty="0"/>
        </a:p>
      </dgm:t>
    </dgm:pt>
    <dgm:pt modelId="{37834184-59F7-4A15-B979-3729241D71AD}" type="sibTrans" cxnId="{CE69D156-ED2C-45F6-870A-D91E34D9FC18}">
      <dgm:prSet/>
      <dgm:spPr/>
      <dgm:t>
        <a:bodyPr/>
        <a:lstStyle/>
        <a:p>
          <a:endParaRPr lang="en-US"/>
        </a:p>
      </dgm:t>
    </dgm:pt>
    <dgm:pt modelId="{F120D961-326A-4FE6-8A24-B7DCF002B16B}" type="parTrans" cxnId="{CE69D156-ED2C-45F6-870A-D91E34D9FC18}">
      <dgm:prSet/>
      <dgm:spPr/>
      <dgm:t>
        <a:bodyPr/>
        <a:lstStyle/>
        <a:p>
          <a:endParaRPr lang="en-US"/>
        </a:p>
      </dgm:t>
    </dgm:pt>
    <dgm:pt modelId="{2B5BFBFC-CFB8-4FD0-A473-459793095754}" type="pres">
      <dgm:prSet presAssocID="{43778E66-613F-4142-B2CD-700B395784B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354625-44D8-45DF-8E4A-67804B93CFD5}" type="pres">
      <dgm:prSet presAssocID="{04917539-172E-4FA9-9E1D-193CBC910E5C}" presName="ChildAccent4" presStyleCnt="0"/>
      <dgm:spPr/>
      <dgm:t>
        <a:bodyPr/>
        <a:lstStyle/>
        <a:p>
          <a:endParaRPr lang="en-US"/>
        </a:p>
      </dgm:t>
    </dgm:pt>
    <dgm:pt modelId="{5FCBEEB2-E188-4DEF-B2DD-043F4F710058}" type="pres">
      <dgm:prSet presAssocID="{04917539-172E-4FA9-9E1D-193CBC910E5C}" presName="ChildAccent" presStyleLbl="alignImgPlace1" presStyleIdx="0" presStyleCnt="4" custScaleX="119381" custLinFactNeighborX="10695" custLinFactNeighborY="2023"/>
      <dgm:spPr/>
      <dgm:t>
        <a:bodyPr/>
        <a:lstStyle/>
        <a:p>
          <a:endParaRPr lang="en-US"/>
        </a:p>
      </dgm:t>
    </dgm:pt>
    <dgm:pt modelId="{5ACFBD71-7A23-4A13-8325-3F190A79122E}" type="pres">
      <dgm:prSet presAssocID="{04917539-172E-4FA9-9E1D-193CBC910E5C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AB62-986B-4564-82C6-A35A6E5EDB34}" type="pres">
      <dgm:prSet presAssocID="{04917539-172E-4FA9-9E1D-193CBC910E5C}" presName="Parent4" presStyleLbl="node1" presStyleIdx="0" presStyleCnt="4" custScaleX="119955" custLinFactNeighborX="10695" custLinFactNeighborY="-63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8342E-7CD0-4A75-AD6C-DCA8CA39EEEF}" type="pres">
      <dgm:prSet presAssocID="{466E8C4B-7630-466F-8508-ECB422D26AAC}" presName="ChildAccent3" presStyleCnt="0"/>
      <dgm:spPr/>
      <dgm:t>
        <a:bodyPr/>
        <a:lstStyle/>
        <a:p>
          <a:endParaRPr lang="en-US"/>
        </a:p>
      </dgm:t>
    </dgm:pt>
    <dgm:pt modelId="{79995261-0DA7-4F54-BCA7-B1ABC65745E3}" type="pres">
      <dgm:prSet presAssocID="{466E8C4B-7630-466F-8508-ECB422D26AAC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741AA6D3-5E37-47CF-A65C-866E60AB7536}" type="pres">
      <dgm:prSet presAssocID="{466E8C4B-7630-466F-8508-ECB422D26AA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A74B-53DA-4B71-8725-4622294FE381}" type="pres">
      <dgm:prSet presAssocID="{466E8C4B-7630-466F-8508-ECB422D26AAC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F804E-30EF-4A47-821B-7BFC48D61702}" type="pres">
      <dgm:prSet presAssocID="{A8EFA273-31EE-4CA6-992D-C544A98CD71D}" presName="ChildAccent2" presStyleCnt="0"/>
      <dgm:spPr/>
      <dgm:t>
        <a:bodyPr/>
        <a:lstStyle/>
        <a:p>
          <a:endParaRPr lang="en-US"/>
        </a:p>
      </dgm:t>
    </dgm:pt>
    <dgm:pt modelId="{82E0E6CC-01D3-4F32-B898-DD30E0599050}" type="pres">
      <dgm:prSet presAssocID="{A8EFA273-31EE-4CA6-992D-C544A98CD71D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9A95EBDC-F653-4492-92D0-31F9D95B9321}" type="pres">
      <dgm:prSet presAssocID="{A8EFA273-31EE-4CA6-992D-C544A98CD71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F8912-7044-4741-97E9-9D0C2149C82F}" type="pres">
      <dgm:prSet presAssocID="{A8EFA273-31EE-4CA6-992D-C544A98CD71D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A5605-6ACD-463A-A0AB-76878FF5FB59}" type="pres">
      <dgm:prSet presAssocID="{B11369DE-9608-42D2-B9D4-AF1E88324691}" presName="ChildAccent1" presStyleCnt="0"/>
      <dgm:spPr/>
      <dgm:t>
        <a:bodyPr/>
        <a:lstStyle/>
        <a:p>
          <a:endParaRPr lang="en-US"/>
        </a:p>
      </dgm:t>
    </dgm:pt>
    <dgm:pt modelId="{752F856D-FFB1-4604-9B7C-5F7CEC840491}" type="pres">
      <dgm:prSet presAssocID="{B11369DE-9608-42D2-B9D4-AF1E88324691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306B66AB-1325-478D-8D05-6AFDCF5DA028}" type="pres">
      <dgm:prSet presAssocID="{B11369DE-9608-42D2-B9D4-AF1E88324691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00F78-66FC-4094-B068-72D646D53644}" type="pres">
      <dgm:prSet presAssocID="{B11369DE-9608-42D2-B9D4-AF1E88324691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3651A-CE5C-47A3-9B3C-0DAC40FEA15D}" type="presOf" srcId="{37A53880-8671-4BD7-89A3-B9C00EF9F619}" destId="{82E0E6CC-01D3-4F32-B898-DD30E0599050}" srcOrd="0" destOrd="1" presId="urn:microsoft.com/office/officeart/2011/layout/InterconnectedBlockProcess"/>
    <dgm:cxn modelId="{B0551002-3099-41CA-9F1B-DA698B270C50}" type="presOf" srcId="{010D66C6-4F7C-43A7-BD0B-F3274568DF8B}" destId="{752F856D-FFB1-4604-9B7C-5F7CEC840491}" srcOrd="0" destOrd="5" presId="urn:microsoft.com/office/officeart/2011/layout/InterconnectedBlockProcess"/>
    <dgm:cxn modelId="{2E474646-3B50-4459-8231-6192B9BD2210}" type="presOf" srcId="{81CC4A6E-7BC9-4B1E-B3AB-0BE45CF690E1}" destId="{9A95EBDC-F653-4492-92D0-31F9D95B9321}" srcOrd="1" destOrd="4" presId="urn:microsoft.com/office/officeart/2011/layout/InterconnectedBlockProcess"/>
    <dgm:cxn modelId="{74501CB6-CF29-4E41-BCF4-987D37EB7763}" type="presOf" srcId="{B11369DE-9608-42D2-B9D4-AF1E88324691}" destId="{ED400F78-66FC-4094-B068-72D646D53644}" srcOrd="0" destOrd="0" presId="urn:microsoft.com/office/officeart/2011/layout/InterconnectedBlockProcess"/>
    <dgm:cxn modelId="{D9A0632F-F9B6-4F44-80D0-B8A7301257AA}" type="presOf" srcId="{37A53880-8671-4BD7-89A3-B9C00EF9F619}" destId="{9A95EBDC-F653-4492-92D0-31F9D95B9321}" srcOrd="1" destOrd="1" presId="urn:microsoft.com/office/officeart/2011/layout/InterconnectedBlockProcess"/>
    <dgm:cxn modelId="{0FE4C065-F63D-4017-AE44-AFAA8159F7AF}" type="presOf" srcId="{6A98AD30-84D7-4727-A1B6-B4CA8C15CB75}" destId="{5FCBEEB2-E188-4DEF-B2DD-043F4F710058}" srcOrd="0" destOrd="4" presId="urn:microsoft.com/office/officeart/2011/layout/InterconnectedBlockProcess"/>
    <dgm:cxn modelId="{69FCB0C8-C263-4CC6-89D1-9D30F4D2D07D}" srcId="{A7AA2BDE-5788-41B7-BA98-7D89B040A632}" destId="{767ED929-A82B-440B-BB1B-FE5652803349}" srcOrd="1" destOrd="0" parTransId="{AD1000E8-DED3-4F05-9959-9A821ABA4584}" sibTransId="{12421BAC-D593-4139-83BC-D5D74D799762}"/>
    <dgm:cxn modelId="{7D7F0C20-28F4-41FA-A1AD-16D35920E892}" type="presOf" srcId="{CE490FFE-51D8-44EA-A2B2-9FF3147809C3}" destId="{79995261-0DA7-4F54-BCA7-B1ABC65745E3}" srcOrd="0" destOrd="7" presId="urn:microsoft.com/office/officeart/2011/layout/InterconnectedBlockProcess"/>
    <dgm:cxn modelId="{83516ECB-DB06-4F3B-9063-D8E4AA2A42FD}" srcId="{AA6B1785-C9BD-4472-B05E-6B0EB34245C7}" destId="{81CC4A6E-7BC9-4B1E-B3AB-0BE45CF690E1}" srcOrd="1" destOrd="0" parTransId="{21036914-05E8-49E2-B2FC-BAB48CCDB168}" sibTransId="{5E99205F-EEB3-4252-BA7C-CD9996A22FA2}"/>
    <dgm:cxn modelId="{0A4B8A26-66DF-4D61-9B95-CB554F9428C5}" type="presOf" srcId="{D28B61A2-6997-4B70-877F-89CFC5F96C6D}" destId="{79995261-0DA7-4F54-BCA7-B1ABC65745E3}" srcOrd="0" destOrd="3" presId="urn:microsoft.com/office/officeart/2011/layout/InterconnectedBlockProcess"/>
    <dgm:cxn modelId="{8062609E-2D91-4CA6-8ADC-82B192735FD9}" srcId="{39DBDA09-721E-4C23-BE49-C9B78DBC176A}" destId="{B0268A54-382E-4948-AD3C-8739ED4BDEDE}" srcOrd="1" destOrd="0" parTransId="{AE20A8A1-B4D9-4FE0-A6B4-6303C7909FCB}" sibTransId="{9E313DE6-6669-4EFD-8986-6B3282065DD1}"/>
    <dgm:cxn modelId="{A9C1652D-AFDF-4557-B5C4-A6CC603783E9}" type="presOf" srcId="{AA3D9A7D-7B81-4091-9305-DB4BEF630BE6}" destId="{5FCBEEB2-E188-4DEF-B2DD-043F4F710058}" srcOrd="0" destOrd="1" presId="urn:microsoft.com/office/officeart/2011/layout/InterconnectedBlockProcess"/>
    <dgm:cxn modelId="{08D43FD0-1A2C-40A7-9243-F95B1C504540}" type="presOf" srcId="{767ED929-A82B-440B-BB1B-FE5652803349}" destId="{741AA6D3-5E37-47CF-A65C-866E60AB7536}" srcOrd="1" destOrd="6" presId="urn:microsoft.com/office/officeart/2011/layout/InterconnectedBlockProcess"/>
    <dgm:cxn modelId="{17D3DD64-61E2-4A7B-880F-1A0623D47524}" type="presOf" srcId="{8C9B47E6-83A6-475F-B8B3-22CAAFDC864A}" destId="{5FCBEEB2-E188-4DEF-B2DD-043F4F710058}" srcOrd="0" destOrd="6" presId="urn:microsoft.com/office/officeart/2011/layout/InterconnectedBlockProcess"/>
    <dgm:cxn modelId="{1632247D-5E6D-4F8D-A506-8B45C421450A}" srcId="{AF39F11A-47C3-4D3E-8351-F41F43D726B2}" destId="{6F27CE3B-89E2-4F10-85FA-259FBA7F5A45}" srcOrd="0" destOrd="0" parTransId="{986EEBA7-F3F3-4198-9931-0331D517D0F9}" sibTransId="{86F4247A-2EF2-4022-92DF-9233F58CD59E}"/>
    <dgm:cxn modelId="{27260C07-4C52-4C41-930F-E533603F0E68}" type="presOf" srcId="{D5A10041-1F71-4B78-989D-4C434BD07C41}" destId="{9A95EBDC-F653-4492-92D0-31F9D95B9321}" srcOrd="1" destOrd="3" presId="urn:microsoft.com/office/officeart/2011/layout/InterconnectedBlockProcess"/>
    <dgm:cxn modelId="{2606CE96-48A2-4623-BC3C-E2DF10435C36}" srcId="{04917539-172E-4FA9-9E1D-193CBC910E5C}" destId="{1B376F1F-026A-4360-8250-E9F046D15B4C}" srcOrd="1" destOrd="0" parTransId="{6AA7C35E-77AE-4984-BFF1-7092C3376151}" sibTransId="{6125315A-CF9E-4BD2-98F1-C4909D992BD1}"/>
    <dgm:cxn modelId="{63BEDD2E-B023-42E7-8A57-0C00EE6BEBB1}" type="presOf" srcId="{3ECB4887-DF2B-4DAE-AF98-2BB20A0EFB1E}" destId="{82E0E6CC-01D3-4F32-B898-DD30E0599050}" srcOrd="0" destOrd="6" presId="urn:microsoft.com/office/officeart/2011/layout/InterconnectedBlockProcess"/>
    <dgm:cxn modelId="{2AFA45E0-AAE1-41AC-B861-2EC1E83787C4}" type="presOf" srcId="{39DBDA09-721E-4C23-BE49-C9B78DBC176A}" destId="{79995261-0DA7-4F54-BCA7-B1ABC65745E3}" srcOrd="0" destOrd="0" presId="urn:microsoft.com/office/officeart/2011/layout/InterconnectedBlockProcess"/>
    <dgm:cxn modelId="{128FED47-5DFB-49F8-8516-E8FB61B693BD}" type="presOf" srcId="{AF39F11A-47C3-4D3E-8351-F41F43D726B2}" destId="{752F856D-FFB1-4604-9B7C-5F7CEC840491}" srcOrd="0" destOrd="2" presId="urn:microsoft.com/office/officeart/2011/layout/InterconnectedBlockProcess"/>
    <dgm:cxn modelId="{E36C7605-B395-4C18-9EDD-6FF832E73BFD}" type="presOf" srcId="{A9964DF9-CB20-4BAD-8D4A-324FBF9B3719}" destId="{306B66AB-1325-478D-8D05-6AFDCF5DA028}" srcOrd="1" destOrd="6" presId="urn:microsoft.com/office/officeart/2011/layout/InterconnectedBlockProcess"/>
    <dgm:cxn modelId="{BF0A3B41-4A72-4FEB-9C15-7C2ED940FAF2}" type="presOf" srcId="{390FF71B-A8A0-4F52-8D16-BCEB46675AE3}" destId="{741AA6D3-5E37-47CF-A65C-866E60AB7536}" srcOrd="1" destOrd="1" presId="urn:microsoft.com/office/officeart/2011/layout/InterconnectedBlockProcess"/>
    <dgm:cxn modelId="{B55EB5D4-4B7D-4C9C-95B2-AA72918AB171}" srcId="{466E8C4B-7630-466F-8508-ECB422D26AAC}" destId="{CE490FFE-51D8-44EA-A2B2-9FF3147809C3}" srcOrd="2" destOrd="0" parTransId="{71BED279-9885-4ECB-94B2-EDE5335B973C}" sibTransId="{136470A0-EBA8-4912-8BA9-36756909F39B}"/>
    <dgm:cxn modelId="{A26E648F-9C69-4695-B344-95B42C184E8E}" type="presOf" srcId="{A7AA2BDE-5788-41B7-BA98-7D89B040A632}" destId="{79995261-0DA7-4F54-BCA7-B1ABC65745E3}" srcOrd="0" destOrd="4" presId="urn:microsoft.com/office/officeart/2011/layout/InterconnectedBlockProcess"/>
    <dgm:cxn modelId="{E9C1C271-298A-492F-ADEE-79AE0B681002}" type="presOf" srcId="{8C9B47E6-83A6-475F-B8B3-22CAAFDC864A}" destId="{5ACFBD71-7A23-4A13-8325-3F190A79122E}" srcOrd="1" destOrd="6" presId="urn:microsoft.com/office/officeart/2011/layout/InterconnectedBlockProcess"/>
    <dgm:cxn modelId="{799C923B-FB8D-4743-BE84-6B454B2F8F3A}" type="presOf" srcId="{81CC4A6E-7BC9-4B1E-B3AB-0BE45CF690E1}" destId="{82E0E6CC-01D3-4F32-B898-DD30E0599050}" srcOrd="0" destOrd="4" presId="urn:microsoft.com/office/officeart/2011/layout/InterconnectedBlockProcess"/>
    <dgm:cxn modelId="{5069B8FF-FD4D-4296-9748-F8EB4B7552D5}" type="presOf" srcId="{3EBC1E1A-3AFF-42DD-8842-2E809A9E450B}" destId="{9A95EBDC-F653-4492-92D0-31F9D95B9321}" srcOrd="1" destOrd="0" presId="urn:microsoft.com/office/officeart/2011/layout/InterconnectedBlockProcess"/>
    <dgm:cxn modelId="{2A15EF3D-8CF8-43ED-A3D0-570AE0E14B4B}" type="presOf" srcId="{466E8C4B-7630-466F-8508-ECB422D26AAC}" destId="{20F0A74B-53DA-4B71-8725-4622294FE381}" srcOrd="0" destOrd="0" presId="urn:microsoft.com/office/officeart/2011/layout/InterconnectedBlockProcess"/>
    <dgm:cxn modelId="{416FE93C-47BD-44AF-BF88-FBB837EFF2DA}" srcId="{62185065-B27A-4BB1-9A88-8676FD257444}" destId="{8C9B47E6-83A6-475F-B8B3-22CAAFDC864A}" srcOrd="0" destOrd="0" parTransId="{90632108-BE55-44A5-B2FB-D3F2F7E7AC51}" sibTransId="{A971E899-7662-44E5-B484-EBBB5F98983E}"/>
    <dgm:cxn modelId="{D9B8D0D8-2A6A-4446-A2DE-62E330E54A93}" type="presOf" srcId="{1B376F1F-026A-4360-8250-E9F046D15B4C}" destId="{5FCBEEB2-E188-4DEF-B2DD-043F4F710058}" srcOrd="0" destOrd="3" presId="urn:microsoft.com/office/officeart/2011/layout/InterconnectedBlockProcess"/>
    <dgm:cxn modelId="{D30F3159-F2F2-45C0-88E7-7CD490E0B2D6}" type="presOf" srcId="{20429619-C2E0-4009-BC34-463AE84CD06C}" destId="{82E0E6CC-01D3-4F32-B898-DD30E0599050}" srcOrd="0" destOrd="7" presId="urn:microsoft.com/office/officeart/2011/layout/InterconnectedBlockProcess"/>
    <dgm:cxn modelId="{0417C968-BD13-4E5C-A686-C2B00732F39D}" srcId="{CE490FFE-51D8-44EA-A2B2-9FF3147809C3}" destId="{0DB38253-D80D-4113-A2A0-06FCD98F9B37}" srcOrd="0" destOrd="0" parTransId="{30D9C0F6-F988-4842-AF6D-4CC715A6D891}" sibTransId="{A9D4A548-1CD1-49D2-834A-5984F38F435F}"/>
    <dgm:cxn modelId="{85E52F66-0A0B-4050-AE89-913A1DE49985}" type="presOf" srcId="{62185065-B27A-4BB1-9A88-8676FD257444}" destId="{5FCBEEB2-E188-4DEF-B2DD-043F4F710058}" srcOrd="0" destOrd="5" presId="urn:microsoft.com/office/officeart/2011/layout/InterconnectedBlockProcess"/>
    <dgm:cxn modelId="{CEE4AE82-4C99-4487-B2EA-18FCCE103915}" type="presOf" srcId="{7AFE9032-5A95-4B69-879A-0A671B85DFBB}" destId="{82E0E6CC-01D3-4F32-B898-DD30E0599050}" srcOrd="0" destOrd="5" presId="urn:microsoft.com/office/officeart/2011/layout/InterconnectedBlockProcess"/>
    <dgm:cxn modelId="{DC2C6BD6-0831-45F6-9B9C-1EB7A4A35E23}" type="presOf" srcId="{D5A10041-1F71-4B78-989D-4C434BD07C41}" destId="{82E0E6CC-01D3-4F32-B898-DD30E0599050}" srcOrd="0" destOrd="3" presId="urn:microsoft.com/office/officeart/2011/layout/InterconnectedBlockProcess"/>
    <dgm:cxn modelId="{29D6EE02-9FC5-4D72-A727-892EE030C882}" type="presOf" srcId="{0DB38253-D80D-4113-A2A0-06FCD98F9B37}" destId="{741AA6D3-5E37-47CF-A65C-866E60AB7536}" srcOrd="1" destOrd="8" presId="urn:microsoft.com/office/officeart/2011/layout/InterconnectedBlockProcess"/>
    <dgm:cxn modelId="{1506207E-9FA9-4B69-9F26-6ECB03B261B2}" srcId="{90A33B6E-338E-49AC-AC10-C0C999645422}" destId="{94CE525A-F0E6-4A5B-AA04-7FF23158629A}" srcOrd="1" destOrd="0" parTransId="{1BB6EAD0-0B11-4BE9-AD7E-6A0A6CB1CA62}" sibTransId="{B0D8FA0F-86AF-415A-B0E8-024F693257A5}"/>
    <dgm:cxn modelId="{B7FB9882-0122-43D8-A5E5-97E2185F1241}" type="presOf" srcId="{7AFE9032-5A95-4B69-879A-0A671B85DFBB}" destId="{9A95EBDC-F653-4492-92D0-31F9D95B9321}" srcOrd="1" destOrd="5" presId="urn:microsoft.com/office/officeart/2011/layout/InterconnectedBlockProcess"/>
    <dgm:cxn modelId="{737A6C70-0C22-438F-A3E0-A3379910B129}" srcId="{43778E66-613F-4142-B2CD-700B395784B1}" destId="{A8EFA273-31EE-4CA6-992D-C544A98CD71D}" srcOrd="1" destOrd="0" parTransId="{91C53718-EF10-4FEA-AFAF-D47725893BA3}" sibTransId="{BF9FBA01-39A1-437B-8795-F1BF4A21F38A}"/>
    <dgm:cxn modelId="{F6CB7782-F17A-4C6A-8258-FC8C6938E190}" srcId="{AA6B1785-C9BD-4472-B05E-6B0EB34245C7}" destId="{D5A10041-1F71-4B78-989D-4C434BD07C41}" srcOrd="0" destOrd="0" parTransId="{C1CA775F-65B9-4A7B-85EA-2FEFF7F6AAA5}" sibTransId="{89711442-C0FD-429E-968A-3DD33717B8E2}"/>
    <dgm:cxn modelId="{26273196-8534-44FB-9F14-9AE54BDD050C}" type="presOf" srcId="{62185065-B27A-4BB1-9A88-8676FD257444}" destId="{5ACFBD71-7A23-4A13-8325-3F190A79122E}" srcOrd="1" destOrd="5" presId="urn:microsoft.com/office/officeart/2011/layout/InterconnectedBlockProcess"/>
    <dgm:cxn modelId="{1BBB285B-2697-4C6D-8310-EA527E3D59FF}" type="presOf" srcId="{0DB38253-D80D-4113-A2A0-06FCD98F9B37}" destId="{79995261-0DA7-4F54-BCA7-B1ABC65745E3}" srcOrd="0" destOrd="8" presId="urn:microsoft.com/office/officeart/2011/layout/InterconnectedBlockProcess"/>
    <dgm:cxn modelId="{16ED5BD8-2A59-424C-86BE-DD92057F8C36}" srcId="{B11369DE-9608-42D2-B9D4-AF1E88324691}" destId="{3A577A29-6EAB-4FAC-B767-A50C17453444}" srcOrd="0" destOrd="0" parTransId="{03E5FB87-BD0A-4B89-8481-DF15E8FA3265}" sibTransId="{F9D2EBAC-21C6-4991-AACA-141C9EFC86F4}"/>
    <dgm:cxn modelId="{C881959A-6082-4360-BEAB-670E733F7329}" srcId="{3A577A29-6EAB-4FAC-B767-A50C17453444}" destId="{E71E12A7-2E37-4833-8E32-8D1B327DFBD3}" srcOrd="0" destOrd="0" parTransId="{2539069A-8570-4E57-A046-1C3214CF95A5}" sibTransId="{6C9D4750-92AE-4ECF-A7F3-4948FC512633}"/>
    <dgm:cxn modelId="{4C58A87A-BA03-45F0-B127-B6DEA5317031}" type="presOf" srcId="{A7AA2BDE-5788-41B7-BA98-7D89B040A632}" destId="{741AA6D3-5E37-47CF-A65C-866E60AB7536}" srcOrd="1" destOrd="4" presId="urn:microsoft.com/office/officeart/2011/layout/InterconnectedBlockProcess"/>
    <dgm:cxn modelId="{27DD7209-95F6-4325-9B3C-1129D9FC5465}" srcId="{7AFE9032-5A95-4B69-879A-0A671B85DFBB}" destId="{20429619-C2E0-4009-BC34-463AE84CD06C}" srcOrd="1" destOrd="0" parTransId="{FE7DDC10-1509-49BD-85C3-D76489532E64}" sibTransId="{B32AF16E-EB0A-4F03-B3C5-9EE4720A40ED}"/>
    <dgm:cxn modelId="{788F7BB3-4804-4C09-86EF-AA65FB2DD2E6}" type="presOf" srcId="{AA6B1785-C9BD-4472-B05E-6B0EB34245C7}" destId="{9A95EBDC-F653-4492-92D0-31F9D95B9321}" srcOrd="1" destOrd="2" presId="urn:microsoft.com/office/officeart/2011/layout/InterconnectedBlockProcess"/>
    <dgm:cxn modelId="{9D13DA30-9AE1-46F8-9637-AC0B1696B228}" srcId="{A7AA2BDE-5788-41B7-BA98-7D89B040A632}" destId="{86ED36C8-6F8C-4B07-9F4A-177E83333551}" srcOrd="0" destOrd="0" parTransId="{A7A23D6A-BA0A-4CF2-96C5-64FD280DAB5C}" sibTransId="{87C5483F-0D56-40C9-A620-45448FDCE53E}"/>
    <dgm:cxn modelId="{521F6D27-5FB7-4D04-8E66-6343EBACE381}" type="presOf" srcId="{20429619-C2E0-4009-BC34-463AE84CD06C}" destId="{9A95EBDC-F653-4492-92D0-31F9D95B9321}" srcOrd="1" destOrd="7" presId="urn:microsoft.com/office/officeart/2011/layout/InterconnectedBlockProcess"/>
    <dgm:cxn modelId="{2CE4F9AE-D6D4-418A-A0FC-EF4322946112}" type="presOf" srcId="{EED466E7-194E-4422-B067-07A5939C9671}" destId="{752F856D-FFB1-4604-9B7C-5F7CEC840491}" srcOrd="0" destOrd="7" presId="urn:microsoft.com/office/officeart/2011/layout/InterconnectedBlockProcess"/>
    <dgm:cxn modelId="{F3E12619-7CEF-477D-AE5D-6C1DFAC01045}" type="presOf" srcId="{AF39F11A-47C3-4D3E-8351-F41F43D726B2}" destId="{306B66AB-1325-478D-8D05-6AFDCF5DA028}" srcOrd="1" destOrd="2" presId="urn:microsoft.com/office/officeart/2011/layout/InterconnectedBlockProcess"/>
    <dgm:cxn modelId="{8B942EBE-3D12-4157-BBC4-5B6F69A586D1}" type="presOf" srcId="{767ED929-A82B-440B-BB1B-FE5652803349}" destId="{79995261-0DA7-4F54-BCA7-B1ABC65745E3}" srcOrd="0" destOrd="6" presId="urn:microsoft.com/office/officeart/2011/layout/InterconnectedBlockProcess"/>
    <dgm:cxn modelId="{6FFE1B01-436C-4D2C-AE1E-7C5542498925}" type="presOf" srcId="{98357315-DC45-456C-B2E6-2D9F4446E2F7}" destId="{752F856D-FFB1-4604-9B7C-5F7CEC840491}" srcOrd="0" destOrd="4" presId="urn:microsoft.com/office/officeart/2011/layout/InterconnectedBlockProcess"/>
    <dgm:cxn modelId="{565064C8-904F-4F29-8C99-D17DA8C23859}" type="presOf" srcId="{6A98AD30-84D7-4727-A1B6-B4CA8C15CB75}" destId="{5ACFBD71-7A23-4A13-8325-3F190A79122E}" srcOrd="1" destOrd="4" presId="urn:microsoft.com/office/officeart/2011/layout/InterconnectedBlockProcess"/>
    <dgm:cxn modelId="{3BB12701-5C3E-46C0-935F-AF869007320A}" type="presOf" srcId="{3ECB4887-DF2B-4DAE-AF98-2BB20A0EFB1E}" destId="{9A95EBDC-F653-4492-92D0-31F9D95B9321}" srcOrd="1" destOrd="6" presId="urn:microsoft.com/office/officeart/2011/layout/InterconnectedBlockProcess"/>
    <dgm:cxn modelId="{2A72133C-EAEB-484A-A572-C397EB9F15AF}" type="presOf" srcId="{90A33B6E-338E-49AC-AC10-C0C999645422}" destId="{5ACFBD71-7A23-4A13-8325-3F190A79122E}" srcOrd="1" destOrd="0" presId="urn:microsoft.com/office/officeart/2011/layout/InterconnectedBlockProcess"/>
    <dgm:cxn modelId="{0AD7065D-B3D8-4984-BF52-D5E4AFC5F253}" type="presOf" srcId="{43778E66-613F-4142-B2CD-700B395784B1}" destId="{2B5BFBFC-CFB8-4FD0-A473-459793095754}" srcOrd="0" destOrd="0" presId="urn:microsoft.com/office/officeart/2011/layout/InterconnectedBlockProcess"/>
    <dgm:cxn modelId="{36C130E4-B971-4576-9FD2-08E2864BE9F0}" srcId="{010D66C6-4F7C-43A7-BD0B-F3274568DF8B}" destId="{EED466E7-194E-4422-B067-07A5939C9671}" srcOrd="1" destOrd="0" parTransId="{4698D459-F9D4-4B9D-9664-954939E9763D}" sibTransId="{7363BBF3-A590-453F-9D3B-8D32F01D6495}"/>
    <dgm:cxn modelId="{9612CB51-F66E-4F1E-9B4B-7F0C51DBE7F0}" srcId="{AF39F11A-47C3-4D3E-8351-F41F43D726B2}" destId="{98357315-DC45-456C-B2E6-2D9F4446E2F7}" srcOrd="1" destOrd="0" parTransId="{61EDB2AA-3A43-4AE0-9A8F-6F412C38EE89}" sibTransId="{D14D52A7-8289-4879-A934-6AAA70B63659}"/>
    <dgm:cxn modelId="{3536F317-55B6-4C02-A8F7-029B8F84456F}" type="presOf" srcId="{B0268A54-382E-4948-AD3C-8739ED4BDEDE}" destId="{741AA6D3-5E37-47CF-A65C-866E60AB7536}" srcOrd="1" destOrd="2" presId="urn:microsoft.com/office/officeart/2011/layout/InterconnectedBlockProcess"/>
    <dgm:cxn modelId="{CD2C066B-DED0-4312-AAB0-F77A7A915FED}" srcId="{43778E66-613F-4142-B2CD-700B395784B1}" destId="{B11369DE-9608-42D2-B9D4-AF1E88324691}" srcOrd="0" destOrd="0" parTransId="{5388F2AE-88FE-4A6B-89B1-B4ECD6BD0EC8}" sibTransId="{56AC08F6-9BC0-4F0C-AF9F-D3D756DFF36B}"/>
    <dgm:cxn modelId="{3B0D927D-B707-4801-A139-7D6405D45AD3}" type="presOf" srcId="{6F27CE3B-89E2-4F10-85FA-259FBA7F5A45}" destId="{306B66AB-1325-478D-8D05-6AFDCF5DA028}" srcOrd="1" destOrd="3" presId="urn:microsoft.com/office/officeart/2011/layout/InterconnectedBlockProcess"/>
    <dgm:cxn modelId="{417148F5-7BAD-421B-B7A0-956D9B122DE9}" type="presOf" srcId="{010D66C6-4F7C-43A7-BD0B-F3274568DF8B}" destId="{306B66AB-1325-478D-8D05-6AFDCF5DA028}" srcOrd="1" destOrd="5" presId="urn:microsoft.com/office/officeart/2011/layout/InterconnectedBlockProcess"/>
    <dgm:cxn modelId="{11B2290B-1B11-4A44-BE7C-A6D4B2183458}" type="presOf" srcId="{AA6B1785-C9BD-4472-B05E-6B0EB34245C7}" destId="{82E0E6CC-01D3-4F32-B898-DD30E0599050}" srcOrd="0" destOrd="2" presId="urn:microsoft.com/office/officeart/2011/layout/InterconnectedBlockProcess"/>
    <dgm:cxn modelId="{9177AFFC-2354-4DC1-AEA2-07CE9673B814}" type="presOf" srcId="{3A577A29-6EAB-4FAC-B767-A50C17453444}" destId="{306B66AB-1325-478D-8D05-6AFDCF5DA028}" srcOrd="1" destOrd="0" presId="urn:microsoft.com/office/officeart/2011/layout/InterconnectedBlockProcess"/>
    <dgm:cxn modelId="{DE434DD9-1577-4CD2-8D08-500423FFCC12}" srcId="{A8EFA273-31EE-4CA6-992D-C544A98CD71D}" destId="{AA6B1785-C9BD-4472-B05E-6B0EB34245C7}" srcOrd="1" destOrd="0" parTransId="{1A73D154-17E6-46AB-9C88-74CE09C800ED}" sibTransId="{D033E24F-42D0-45F5-9BDB-18E40D40B1E5}"/>
    <dgm:cxn modelId="{9ED7CE76-00F0-4580-A51F-1F986FB36253}" srcId="{466E8C4B-7630-466F-8508-ECB422D26AAC}" destId="{39DBDA09-721E-4C23-BE49-C9B78DBC176A}" srcOrd="0" destOrd="0" parTransId="{A089F5B4-36FA-4412-8B0B-5F27651DC03C}" sibTransId="{CF0471FA-502E-44E7-BC86-1441F277E999}"/>
    <dgm:cxn modelId="{6F71B32B-8985-4228-A872-11ABF630035D}" type="presOf" srcId="{3EBC1E1A-3AFF-42DD-8842-2E809A9E450B}" destId="{82E0E6CC-01D3-4F32-B898-DD30E0599050}" srcOrd="0" destOrd="0" presId="urn:microsoft.com/office/officeart/2011/layout/InterconnectedBlockProcess"/>
    <dgm:cxn modelId="{40FE0575-C816-47C8-A95C-80DC552B30C1}" type="presOf" srcId="{04917539-172E-4FA9-9E1D-193CBC910E5C}" destId="{AC81AB62-986B-4564-82C6-A35A6E5EDB34}" srcOrd="0" destOrd="0" presId="urn:microsoft.com/office/officeart/2011/layout/InterconnectedBlockProcess"/>
    <dgm:cxn modelId="{5D5DE15C-2745-4B07-96E6-4CD23FA541CB}" type="presOf" srcId="{86ED36C8-6F8C-4B07-9F4A-177E83333551}" destId="{79995261-0DA7-4F54-BCA7-B1ABC65745E3}" srcOrd="0" destOrd="5" presId="urn:microsoft.com/office/officeart/2011/layout/InterconnectedBlockProcess"/>
    <dgm:cxn modelId="{971D90B1-BEF6-4BB3-B177-A26775D51788}" type="presOf" srcId="{A8EFA273-31EE-4CA6-992D-C544A98CD71D}" destId="{9CFF8912-7044-4741-97E9-9D0C2149C82F}" srcOrd="0" destOrd="0" presId="urn:microsoft.com/office/officeart/2011/layout/InterconnectedBlockProcess"/>
    <dgm:cxn modelId="{C64CBB2C-563A-48C8-A310-58503D253F7D}" type="presOf" srcId="{D28B61A2-6997-4B70-877F-89CFC5F96C6D}" destId="{741AA6D3-5E37-47CF-A65C-866E60AB7536}" srcOrd="1" destOrd="3" presId="urn:microsoft.com/office/officeart/2011/layout/InterconnectedBlockProcess"/>
    <dgm:cxn modelId="{8F2EB8C0-51C9-416E-951F-B8BA32E6A22D}" type="presOf" srcId="{90A33B6E-338E-49AC-AC10-C0C999645422}" destId="{5FCBEEB2-E188-4DEF-B2DD-043F4F710058}" srcOrd="0" destOrd="0" presId="urn:microsoft.com/office/officeart/2011/layout/InterconnectedBlockProcess"/>
    <dgm:cxn modelId="{E30AEF67-F802-47A3-9755-AC911355A872}" srcId="{A8EFA273-31EE-4CA6-992D-C544A98CD71D}" destId="{7AFE9032-5A95-4B69-879A-0A671B85DFBB}" srcOrd="2" destOrd="0" parTransId="{6EC46BBD-933E-4E83-91ED-C09346BC9901}" sibTransId="{180773CB-94A3-45B2-9CE8-DDD80F74EE05}"/>
    <dgm:cxn modelId="{A229F259-F3FE-49EE-87FB-291EAD32C61D}" type="presOf" srcId="{86ED36C8-6F8C-4B07-9F4A-177E83333551}" destId="{741AA6D3-5E37-47CF-A65C-866E60AB7536}" srcOrd="1" destOrd="5" presId="urn:microsoft.com/office/officeart/2011/layout/InterconnectedBlockProcess"/>
    <dgm:cxn modelId="{AEB0F0E3-10F3-49E8-A3EE-B8F38CF9970B}" srcId="{466E8C4B-7630-466F-8508-ECB422D26AAC}" destId="{A7AA2BDE-5788-41B7-BA98-7D89B040A632}" srcOrd="1" destOrd="0" parTransId="{5F87A2AE-C009-4F13-AD64-D8E6712B113D}" sibTransId="{0D1473C6-3E0D-4286-92DE-AF250EB64BD1}"/>
    <dgm:cxn modelId="{401CF4FD-2471-44E6-A42A-E7B14C1E0865}" srcId="{A8EFA273-31EE-4CA6-992D-C544A98CD71D}" destId="{3EBC1E1A-3AFF-42DD-8842-2E809A9E450B}" srcOrd="0" destOrd="0" parTransId="{0D9378D7-E556-4D29-995C-EF31E35BD013}" sibTransId="{79CDA371-D4C9-4734-938A-5FAF800D0045}"/>
    <dgm:cxn modelId="{523D7D91-FE4D-4490-911B-A2BECA9BE489}" type="presOf" srcId="{390FF71B-A8A0-4F52-8D16-BCEB46675AE3}" destId="{79995261-0DA7-4F54-BCA7-B1ABC65745E3}" srcOrd="0" destOrd="1" presId="urn:microsoft.com/office/officeart/2011/layout/InterconnectedBlockProcess"/>
    <dgm:cxn modelId="{49013665-7303-4A73-8053-0B18083098DB}" type="presOf" srcId="{A9964DF9-CB20-4BAD-8D4A-324FBF9B3719}" destId="{752F856D-FFB1-4604-9B7C-5F7CEC840491}" srcOrd="0" destOrd="6" presId="urn:microsoft.com/office/officeart/2011/layout/InterconnectedBlockProcess"/>
    <dgm:cxn modelId="{D51E4481-687A-4E2C-88B2-F6B689908FD6}" type="presOf" srcId="{EED466E7-194E-4422-B067-07A5939C9671}" destId="{306B66AB-1325-478D-8D05-6AFDCF5DA028}" srcOrd="1" destOrd="7" presId="urn:microsoft.com/office/officeart/2011/layout/InterconnectedBlockProcess"/>
    <dgm:cxn modelId="{E0863AAC-C7D3-43B9-BFA4-21084F11FBDB}" srcId="{90A33B6E-338E-49AC-AC10-C0C999645422}" destId="{AA3D9A7D-7B81-4091-9305-DB4BEF630BE6}" srcOrd="0" destOrd="0" parTransId="{D3CDC97F-DEDB-4DAE-BF23-29821C8D6613}" sibTransId="{93AE99CD-1CB6-4125-9F70-E2D0F2CFF463}"/>
    <dgm:cxn modelId="{C43934C1-B4EF-4BFF-A4C7-FAFDCCFFF9AC}" srcId="{3EBC1E1A-3AFF-42DD-8842-2E809A9E450B}" destId="{37A53880-8671-4BD7-89A3-B9C00EF9F619}" srcOrd="0" destOrd="0" parTransId="{06B2C08B-3ED3-4E71-B0B0-C9C593C8FDA4}" sibTransId="{D40F96A2-65E9-428B-93C9-B3A7488CA2CF}"/>
    <dgm:cxn modelId="{CE69D156-ED2C-45F6-870A-D91E34D9FC18}" srcId="{39DBDA09-721E-4C23-BE49-C9B78DBC176A}" destId="{390FF71B-A8A0-4F52-8D16-BCEB46675AE3}" srcOrd="0" destOrd="0" parTransId="{F120D961-326A-4FE6-8A24-B7DCF002B16B}" sibTransId="{37834184-59F7-4A15-B979-3729241D71AD}"/>
    <dgm:cxn modelId="{68589539-FF06-418F-A0E3-76D3C4149F2B}" type="presOf" srcId="{94CE525A-F0E6-4A5B-AA04-7FF23158629A}" destId="{5ACFBD71-7A23-4A13-8325-3F190A79122E}" srcOrd="1" destOrd="2" presId="urn:microsoft.com/office/officeart/2011/layout/InterconnectedBlockProcess"/>
    <dgm:cxn modelId="{2F744EFC-D37F-4E39-9274-3335A5350FFF}" srcId="{010D66C6-4F7C-43A7-BD0B-F3274568DF8B}" destId="{A9964DF9-CB20-4BAD-8D4A-324FBF9B3719}" srcOrd="0" destOrd="0" parTransId="{9A5D14C7-DADC-462D-B6BD-AC8035340328}" sibTransId="{64A29E54-5BF7-48AD-ADF7-196F5C2367BD}"/>
    <dgm:cxn modelId="{FF17FF55-6ED9-4322-B241-6D264239B75F}" srcId="{43778E66-613F-4142-B2CD-700B395784B1}" destId="{04917539-172E-4FA9-9E1D-193CBC910E5C}" srcOrd="3" destOrd="0" parTransId="{BE1FD01B-8CF2-4BB0-9E1E-BA9076F3BDAE}" sibTransId="{7380F420-420F-4952-95B8-55CC669E80B1}"/>
    <dgm:cxn modelId="{CFEE2345-A8E6-4F62-9ADA-BC34A4BABE83}" srcId="{B11369DE-9608-42D2-B9D4-AF1E88324691}" destId="{AF39F11A-47C3-4D3E-8351-F41F43D726B2}" srcOrd="1" destOrd="0" parTransId="{F5140CC1-0F96-4123-9408-71446CC9104E}" sibTransId="{4C888EC7-7C62-4F33-A0F5-89A98E3F6C9D}"/>
    <dgm:cxn modelId="{D6564CB9-0C97-454B-9284-63ABC8AC1302}" type="presOf" srcId="{E71E12A7-2E37-4833-8E32-8D1B327DFBD3}" destId="{306B66AB-1325-478D-8D05-6AFDCF5DA028}" srcOrd="1" destOrd="1" presId="urn:microsoft.com/office/officeart/2011/layout/InterconnectedBlockProcess"/>
    <dgm:cxn modelId="{F643F83A-711D-4E9E-8749-C745432863C8}" type="presOf" srcId="{94CE525A-F0E6-4A5B-AA04-7FF23158629A}" destId="{5FCBEEB2-E188-4DEF-B2DD-043F4F710058}" srcOrd="0" destOrd="2" presId="urn:microsoft.com/office/officeart/2011/layout/InterconnectedBlockProcess"/>
    <dgm:cxn modelId="{96EE591E-663D-4B8D-A4C0-4E0677CB7492}" type="presOf" srcId="{E71E12A7-2E37-4833-8E32-8D1B327DFBD3}" destId="{752F856D-FFB1-4604-9B7C-5F7CEC840491}" srcOrd="0" destOrd="1" presId="urn:microsoft.com/office/officeart/2011/layout/InterconnectedBlockProcess"/>
    <dgm:cxn modelId="{4EF69CFA-AC9B-45DE-96EB-B56A925A2CE4}" type="presOf" srcId="{1B376F1F-026A-4360-8250-E9F046D15B4C}" destId="{5ACFBD71-7A23-4A13-8325-3F190A79122E}" srcOrd="1" destOrd="3" presId="urn:microsoft.com/office/officeart/2011/layout/InterconnectedBlockProcess"/>
    <dgm:cxn modelId="{C0CB66BB-7C4D-41E7-92E5-8F59760B1C09}" type="presOf" srcId="{CE490FFE-51D8-44EA-A2B2-9FF3147809C3}" destId="{741AA6D3-5E37-47CF-A65C-866E60AB7536}" srcOrd="1" destOrd="7" presId="urn:microsoft.com/office/officeart/2011/layout/InterconnectedBlockProcess"/>
    <dgm:cxn modelId="{FE107D4C-E3CF-4807-BEFF-6A8AEF8C9E18}" srcId="{04917539-172E-4FA9-9E1D-193CBC910E5C}" destId="{62185065-B27A-4BB1-9A88-8676FD257444}" srcOrd="2" destOrd="0" parTransId="{A9F6471A-5D6E-45DF-916F-A83CE743BA19}" sibTransId="{18EAC142-155E-4A32-B81D-44FB7C3119E9}"/>
    <dgm:cxn modelId="{70BB2ADA-C23B-4073-B6B0-542B9880C055}" srcId="{43778E66-613F-4142-B2CD-700B395784B1}" destId="{466E8C4B-7630-466F-8508-ECB422D26AAC}" srcOrd="2" destOrd="0" parTransId="{BEE88B41-CE10-480B-AF7A-D0E385BFD1E5}" sibTransId="{C5DCF2C6-BDE8-4AC2-A96D-E60DAEF51217}"/>
    <dgm:cxn modelId="{1EA2BCC6-97F8-4A91-9888-BA731F837C84}" srcId="{7AFE9032-5A95-4B69-879A-0A671B85DFBB}" destId="{3ECB4887-DF2B-4DAE-AF98-2BB20A0EFB1E}" srcOrd="0" destOrd="0" parTransId="{95D0367A-88E5-4BE3-B6FA-E77D8974E65D}" sibTransId="{44BA1D9A-40BF-43FD-87C5-DB9573591E95}"/>
    <dgm:cxn modelId="{2B8F9722-22BC-4752-B3DA-AA0A15ED77CE}" srcId="{39DBDA09-721E-4C23-BE49-C9B78DBC176A}" destId="{D28B61A2-6997-4B70-877F-89CFC5F96C6D}" srcOrd="2" destOrd="0" parTransId="{7795DD10-6638-430F-A7CF-633E32D72C20}" sibTransId="{7AC4E888-5D3B-4D69-9EE7-5C854BFE41D2}"/>
    <dgm:cxn modelId="{49D3F652-A525-411F-B375-8557ADD41019}" srcId="{04917539-172E-4FA9-9E1D-193CBC910E5C}" destId="{90A33B6E-338E-49AC-AC10-C0C999645422}" srcOrd="0" destOrd="0" parTransId="{EB228093-D517-4188-983F-C451030D4E70}" sibTransId="{4ED136EC-F218-46DF-8B6A-675BCF76875B}"/>
    <dgm:cxn modelId="{382744BC-6B38-447F-A281-875980700CAF}" srcId="{1B376F1F-026A-4360-8250-E9F046D15B4C}" destId="{6A98AD30-84D7-4727-A1B6-B4CA8C15CB75}" srcOrd="0" destOrd="0" parTransId="{0E5D7CF0-2207-4BC6-9E01-FA07449BF32A}" sibTransId="{92E68AA2-8EEA-4EB1-B0BB-5C3BFD40BEA2}"/>
    <dgm:cxn modelId="{DAB54CE3-4B8F-46BB-A86B-D4BCB2519149}" type="presOf" srcId="{B0268A54-382E-4948-AD3C-8739ED4BDEDE}" destId="{79995261-0DA7-4F54-BCA7-B1ABC65745E3}" srcOrd="0" destOrd="2" presId="urn:microsoft.com/office/officeart/2011/layout/InterconnectedBlockProcess"/>
    <dgm:cxn modelId="{C0062187-C332-4E1F-B90B-F684F82AB24C}" type="presOf" srcId="{98357315-DC45-456C-B2E6-2D9F4446E2F7}" destId="{306B66AB-1325-478D-8D05-6AFDCF5DA028}" srcOrd="1" destOrd="4" presId="urn:microsoft.com/office/officeart/2011/layout/InterconnectedBlockProcess"/>
    <dgm:cxn modelId="{9AF9CF50-8908-4A6D-9212-24B6CD10B057}" type="presOf" srcId="{AA3D9A7D-7B81-4091-9305-DB4BEF630BE6}" destId="{5ACFBD71-7A23-4A13-8325-3F190A79122E}" srcOrd="1" destOrd="1" presId="urn:microsoft.com/office/officeart/2011/layout/InterconnectedBlockProcess"/>
    <dgm:cxn modelId="{46DD0C31-ACF4-4A9D-9B8B-2E4E73C7C68A}" srcId="{B11369DE-9608-42D2-B9D4-AF1E88324691}" destId="{010D66C6-4F7C-43A7-BD0B-F3274568DF8B}" srcOrd="2" destOrd="0" parTransId="{395CD178-031D-46BA-B0D2-48A1D89F0A2F}" sibTransId="{299FB227-042F-4F16-9E8A-7EB0A2FD9B55}"/>
    <dgm:cxn modelId="{30932CF9-911E-4F84-B5FC-8CA1E3F26B45}" type="presOf" srcId="{39DBDA09-721E-4C23-BE49-C9B78DBC176A}" destId="{741AA6D3-5E37-47CF-A65C-866E60AB7536}" srcOrd="1" destOrd="0" presId="urn:microsoft.com/office/officeart/2011/layout/InterconnectedBlockProcess"/>
    <dgm:cxn modelId="{9ED907DF-F76D-45CC-A74C-67F2746FF345}" type="presOf" srcId="{6F27CE3B-89E2-4F10-85FA-259FBA7F5A45}" destId="{752F856D-FFB1-4604-9B7C-5F7CEC840491}" srcOrd="0" destOrd="3" presId="urn:microsoft.com/office/officeart/2011/layout/InterconnectedBlockProcess"/>
    <dgm:cxn modelId="{2E957694-4C99-4008-820A-357D3F8104C3}" type="presOf" srcId="{3A577A29-6EAB-4FAC-B767-A50C17453444}" destId="{752F856D-FFB1-4604-9B7C-5F7CEC840491}" srcOrd="0" destOrd="0" presId="urn:microsoft.com/office/officeart/2011/layout/InterconnectedBlockProcess"/>
    <dgm:cxn modelId="{0DC84655-5F54-418E-8F6C-3266D5B13842}" type="presParOf" srcId="{2B5BFBFC-CFB8-4FD0-A473-459793095754}" destId="{52354625-44D8-45DF-8E4A-67804B93CFD5}" srcOrd="0" destOrd="0" presId="urn:microsoft.com/office/officeart/2011/layout/InterconnectedBlockProcess"/>
    <dgm:cxn modelId="{D07E1F1C-63D3-47D2-B91F-BFABAEF6708F}" type="presParOf" srcId="{52354625-44D8-45DF-8E4A-67804B93CFD5}" destId="{5FCBEEB2-E188-4DEF-B2DD-043F4F710058}" srcOrd="0" destOrd="0" presId="urn:microsoft.com/office/officeart/2011/layout/InterconnectedBlockProcess"/>
    <dgm:cxn modelId="{C946A9B8-D021-4FA6-B5C2-9358D4D69336}" type="presParOf" srcId="{2B5BFBFC-CFB8-4FD0-A473-459793095754}" destId="{5ACFBD71-7A23-4A13-8325-3F190A79122E}" srcOrd="1" destOrd="0" presId="urn:microsoft.com/office/officeart/2011/layout/InterconnectedBlockProcess"/>
    <dgm:cxn modelId="{C1FF1701-56BA-4319-941F-88AA36482499}" type="presParOf" srcId="{2B5BFBFC-CFB8-4FD0-A473-459793095754}" destId="{AC81AB62-986B-4564-82C6-A35A6E5EDB34}" srcOrd="2" destOrd="0" presId="urn:microsoft.com/office/officeart/2011/layout/InterconnectedBlockProcess"/>
    <dgm:cxn modelId="{8FCFBE80-18C1-4824-A804-5D7CC9EDF65B}" type="presParOf" srcId="{2B5BFBFC-CFB8-4FD0-A473-459793095754}" destId="{4888342E-7CD0-4A75-AD6C-DCA8CA39EEEF}" srcOrd="3" destOrd="0" presId="urn:microsoft.com/office/officeart/2011/layout/InterconnectedBlockProcess"/>
    <dgm:cxn modelId="{B44FB818-D840-4112-8691-463A23882228}" type="presParOf" srcId="{4888342E-7CD0-4A75-AD6C-DCA8CA39EEEF}" destId="{79995261-0DA7-4F54-BCA7-B1ABC65745E3}" srcOrd="0" destOrd="0" presId="urn:microsoft.com/office/officeart/2011/layout/InterconnectedBlockProcess"/>
    <dgm:cxn modelId="{8E4ED686-5A78-48EA-B25E-B50EF7DFE315}" type="presParOf" srcId="{2B5BFBFC-CFB8-4FD0-A473-459793095754}" destId="{741AA6D3-5E37-47CF-A65C-866E60AB7536}" srcOrd="4" destOrd="0" presId="urn:microsoft.com/office/officeart/2011/layout/InterconnectedBlockProcess"/>
    <dgm:cxn modelId="{0AD9E13C-0705-42F3-B117-B9C6A6A8327E}" type="presParOf" srcId="{2B5BFBFC-CFB8-4FD0-A473-459793095754}" destId="{20F0A74B-53DA-4B71-8725-4622294FE381}" srcOrd="5" destOrd="0" presId="urn:microsoft.com/office/officeart/2011/layout/InterconnectedBlockProcess"/>
    <dgm:cxn modelId="{744EC69B-EBDE-44AC-B5B8-D18AB699C4FD}" type="presParOf" srcId="{2B5BFBFC-CFB8-4FD0-A473-459793095754}" destId="{200F804E-30EF-4A47-821B-7BFC48D61702}" srcOrd="6" destOrd="0" presId="urn:microsoft.com/office/officeart/2011/layout/InterconnectedBlockProcess"/>
    <dgm:cxn modelId="{3088D039-AC65-4BDF-A274-5B0559D3EC88}" type="presParOf" srcId="{200F804E-30EF-4A47-821B-7BFC48D61702}" destId="{82E0E6CC-01D3-4F32-B898-DD30E0599050}" srcOrd="0" destOrd="0" presId="urn:microsoft.com/office/officeart/2011/layout/InterconnectedBlockProcess"/>
    <dgm:cxn modelId="{69EA8F07-AE44-4D7F-AC22-DE7A07714715}" type="presParOf" srcId="{2B5BFBFC-CFB8-4FD0-A473-459793095754}" destId="{9A95EBDC-F653-4492-92D0-31F9D95B9321}" srcOrd="7" destOrd="0" presId="urn:microsoft.com/office/officeart/2011/layout/InterconnectedBlockProcess"/>
    <dgm:cxn modelId="{07FE4BDE-3C74-4908-8507-0967B5CD77FA}" type="presParOf" srcId="{2B5BFBFC-CFB8-4FD0-A473-459793095754}" destId="{9CFF8912-7044-4741-97E9-9D0C2149C82F}" srcOrd="8" destOrd="0" presId="urn:microsoft.com/office/officeart/2011/layout/InterconnectedBlockProcess"/>
    <dgm:cxn modelId="{B6F2C770-53FD-4F71-A555-7C5F9E499DB2}" type="presParOf" srcId="{2B5BFBFC-CFB8-4FD0-A473-459793095754}" destId="{6FFA5605-6ACD-463A-A0AB-76878FF5FB59}" srcOrd="9" destOrd="0" presId="urn:microsoft.com/office/officeart/2011/layout/InterconnectedBlockProcess"/>
    <dgm:cxn modelId="{5E436652-B688-4AAC-888C-D8518EAE3A1A}" type="presParOf" srcId="{6FFA5605-6ACD-463A-A0AB-76878FF5FB59}" destId="{752F856D-FFB1-4604-9B7C-5F7CEC840491}" srcOrd="0" destOrd="0" presId="urn:microsoft.com/office/officeart/2011/layout/InterconnectedBlockProcess"/>
    <dgm:cxn modelId="{6CE2FA17-5FC1-4FB6-A6FF-EED24EB13207}" type="presParOf" srcId="{2B5BFBFC-CFB8-4FD0-A473-459793095754}" destId="{306B66AB-1325-478D-8D05-6AFDCF5DA028}" srcOrd="10" destOrd="0" presId="urn:microsoft.com/office/officeart/2011/layout/InterconnectedBlockProcess"/>
    <dgm:cxn modelId="{887282B7-601B-4273-976B-527C644A328C}" type="presParOf" srcId="{2B5BFBFC-CFB8-4FD0-A473-459793095754}" destId="{ED400F78-66FC-4094-B068-72D646D53644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BEEB2-E188-4DEF-B2DD-043F4F710058}">
      <dsp:nvSpPr>
        <dsp:cNvPr id="0" name=""/>
        <dsp:cNvSpPr/>
      </dsp:nvSpPr>
      <dsp:spPr>
        <a:xfrm>
          <a:off x="5872205" y="928697"/>
          <a:ext cx="1995580" cy="3979852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Enterprise Integration…</a:t>
          </a:r>
          <a:endParaRPr lang="en-US" sz="1300" b="1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NAS internal consumers adapt to the benefits of richer data</a:t>
          </a:r>
          <a:endParaRPr lang="en-US" sz="1000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Common operating picture with consistent view of AI across NAS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Internationally Harmonized AI Standards Across NAS</a:t>
          </a: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Realize benefits of common data and exchange protocol standards across the NAS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Common Support Services for NAS Users</a:t>
          </a:r>
          <a:endParaRPr lang="en-US" sz="1300" b="1" kern="1200" dirty="0"/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SWIM connectivity to NAS automation</a:t>
          </a:r>
          <a:endParaRPr lang="en-US" sz="1000" kern="1200" dirty="0"/>
        </a:p>
      </dsp:txBody>
      <dsp:txXfrm>
        <a:off x="6125245" y="928697"/>
        <a:ext cx="1742541" cy="3979852"/>
      </dsp:txXfrm>
    </dsp:sp>
    <dsp:sp modelId="{AC81AB62-986B-4564-82C6-A35A6E5EDB34}">
      <dsp:nvSpPr>
        <dsp:cNvPr id="0" name=""/>
        <dsp:cNvSpPr/>
      </dsp:nvSpPr>
      <dsp:spPr>
        <a:xfrm>
          <a:off x="5867408" y="0"/>
          <a:ext cx="2005175" cy="928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And Beyond…</a:t>
          </a:r>
          <a:endParaRPr lang="en-US" sz="1700" kern="1200" dirty="0"/>
        </a:p>
      </dsp:txBody>
      <dsp:txXfrm>
        <a:off x="5867408" y="0"/>
        <a:ext cx="2005175" cy="928697"/>
      </dsp:txXfrm>
    </dsp:sp>
    <dsp:sp modelId="{79995261-0DA7-4F54-BCA7-B1ABC65745E3}">
      <dsp:nvSpPr>
        <dsp:cNvPr id="0" name=""/>
        <dsp:cNvSpPr/>
      </dsp:nvSpPr>
      <dsp:spPr>
        <a:xfrm>
          <a:off x="4183807" y="928697"/>
          <a:ext cx="1671606" cy="371479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Infrastructure Overhaul</a:t>
          </a:r>
          <a:endParaRPr lang="en-US" sz="1300" b="1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Most of AI is digital</a:t>
          </a:r>
          <a:endParaRPr lang="en-US" sz="1000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Data is richer for users</a:t>
          </a:r>
          <a:endParaRPr lang="en-US" sz="1000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External users adapt quickly to the benefits of richer data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NAVLean Enabler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Standardized AI</a:t>
          </a:r>
          <a:endParaRPr lang="en-US" sz="1300" b="1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Internationally recognized data standards</a:t>
          </a:r>
          <a:endParaRPr lang="en-US" sz="1000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OGC and SWIM service standards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Enterprise Infrastructure</a:t>
          </a:r>
          <a:endParaRPr lang="en-US" sz="1300" b="1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smtClean="0"/>
            <a:t>Distributed through SWIM Infrastructure</a:t>
          </a:r>
        </a:p>
      </dsp:txBody>
      <dsp:txXfrm>
        <a:off x="4395767" y="928697"/>
        <a:ext cx="1459646" cy="3714790"/>
      </dsp:txXfrm>
    </dsp:sp>
    <dsp:sp modelId="{20F0A74B-53DA-4B71-8725-4622294FE381}">
      <dsp:nvSpPr>
        <dsp:cNvPr id="0" name=""/>
        <dsp:cNvSpPr/>
      </dsp:nvSpPr>
      <dsp:spPr>
        <a:xfrm>
          <a:off x="4183807" y="134985"/>
          <a:ext cx="1671606" cy="79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AIMM S2</a:t>
          </a:r>
          <a:endParaRPr lang="en-US" sz="1700" kern="1200" dirty="0"/>
        </a:p>
      </dsp:txBody>
      <dsp:txXfrm>
        <a:off x="4183807" y="134985"/>
        <a:ext cx="1671606" cy="796166"/>
      </dsp:txXfrm>
    </dsp:sp>
    <dsp:sp modelId="{82E0E6CC-01D3-4F32-B898-DD30E0599050}">
      <dsp:nvSpPr>
        <dsp:cNvPr id="0" name=""/>
        <dsp:cNvSpPr/>
      </dsp:nvSpPr>
      <dsp:spPr>
        <a:xfrm>
          <a:off x="2512201" y="928697"/>
          <a:ext cx="1671606" cy="344923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Welcome to the internet age…</a:t>
          </a:r>
          <a:endParaRPr lang="en-US" sz="1300" b="1" kern="1200" dirty="0"/>
        </a:p>
        <a:p>
          <a:pPr marL="57150" lvl="1" indent="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NOTAMs and SUA are digitized</a:t>
          </a:r>
          <a:endParaRPr lang="en-US" sz="1000" kern="1200" dirty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AIXM arrives</a:t>
          </a:r>
          <a:endParaRPr lang="en-US" sz="1300" b="1" kern="1200" dirty="0"/>
        </a:p>
        <a:p>
          <a:pPr marL="57150" lvl="1" indent="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Standardized SUA and NOTAM data</a:t>
          </a:r>
          <a:endParaRPr lang="en-US" sz="1000" kern="1200" dirty="0"/>
        </a:p>
        <a:p>
          <a:pPr marL="57150" lvl="1" indent="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Some data exchange standards</a:t>
          </a:r>
          <a:endParaRPr lang="en-US" sz="1000" kern="1200" dirty="0"/>
        </a:p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 </a:t>
          </a:r>
          <a:r>
            <a:rPr lang="en-US" sz="1300" b="1" kern="1200" dirty="0" smtClean="0"/>
            <a:t>Integrated System Architecture</a:t>
          </a:r>
          <a:endParaRPr lang="en-US" sz="1300" b="1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smtClean="0"/>
            <a:t>Not enterprise</a:t>
          </a:r>
          <a:endParaRPr lang="en-US" sz="1000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smtClean="0"/>
            <a:t>Hub and spoke/distributed hardware solutions</a:t>
          </a:r>
          <a:endParaRPr lang="en-US" sz="1000" kern="1200" dirty="0"/>
        </a:p>
      </dsp:txBody>
      <dsp:txXfrm>
        <a:off x="2724160" y="928697"/>
        <a:ext cx="1459646" cy="3449238"/>
      </dsp:txXfrm>
    </dsp:sp>
    <dsp:sp modelId="{9CFF8912-7044-4741-97E9-9D0C2149C82F}">
      <dsp:nvSpPr>
        <dsp:cNvPr id="0" name=""/>
        <dsp:cNvSpPr/>
      </dsp:nvSpPr>
      <dsp:spPr>
        <a:xfrm>
          <a:off x="2512201" y="265552"/>
          <a:ext cx="1671606" cy="663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AIMM S1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AIM/SWIM S1</a:t>
          </a:r>
          <a:endParaRPr lang="en-US" sz="1700" kern="1200" dirty="0"/>
        </a:p>
      </dsp:txBody>
      <dsp:txXfrm>
        <a:off x="2512201" y="265552"/>
        <a:ext cx="1671606" cy="663145"/>
      </dsp:txXfrm>
    </dsp:sp>
    <dsp:sp modelId="{752F856D-FFB1-4604-9B7C-5F7CEC840491}">
      <dsp:nvSpPr>
        <dsp:cNvPr id="0" name=""/>
        <dsp:cNvSpPr/>
      </dsp:nvSpPr>
      <dsp:spPr>
        <a:xfrm>
          <a:off x="840594" y="928697"/>
          <a:ext cx="1671606" cy="318368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Charts and Paper…</a:t>
          </a:r>
          <a:endParaRPr lang="en-US" sz="1300" b="1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AI is alphanumeric – charts, paper products, PDFs. 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Proprietary data structures</a:t>
          </a:r>
          <a:endParaRPr lang="en-US" sz="1000" kern="1200" dirty="0"/>
        </a:p>
        <a:p>
          <a:pPr marL="57150" lvl="1" indent="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Proprietary exchange protocols </a:t>
          </a:r>
          <a:endParaRPr lang="en-US" sz="1000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300" b="1" kern="1200" dirty="0" smtClean="0"/>
            <a:t>Hairball System Architecture</a:t>
          </a:r>
          <a:endParaRPr lang="en-US" sz="1300" b="1" kern="1200" dirty="0"/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smtClean="0"/>
            <a:t>Not enterprise</a:t>
          </a:r>
        </a:p>
        <a:p>
          <a:pPr marL="0" marR="0" lvl="1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000" kern="1200" dirty="0" smtClean="0"/>
            <a:t>Point to point</a:t>
          </a:r>
          <a:endParaRPr lang="en-US" sz="1000" kern="1200" dirty="0"/>
        </a:p>
      </dsp:txBody>
      <dsp:txXfrm>
        <a:off x="1052554" y="928697"/>
        <a:ext cx="1459646" cy="3183685"/>
      </dsp:txXfrm>
    </dsp:sp>
    <dsp:sp modelId="{ED400F78-66FC-4094-B068-72D646D53644}">
      <dsp:nvSpPr>
        <dsp:cNvPr id="0" name=""/>
        <dsp:cNvSpPr/>
      </dsp:nvSpPr>
      <dsp:spPr>
        <a:xfrm>
          <a:off x="840594" y="398083"/>
          <a:ext cx="1671606" cy="530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Legacy</a:t>
          </a:r>
          <a:endParaRPr lang="en-US" sz="1700" kern="1200" dirty="0"/>
        </a:p>
      </dsp:txBody>
      <dsp:txXfrm>
        <a:off x="840594" y="398083"/>
        <a:ext cx="1671606" cy="53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AE08-2504-4557-9362-189A18105D93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E5D2-22DC-4C18-8E39-6CB06B6D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98D6-DCC1-4889-8ED3-943E28875B4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0163D-613A-40FB-AD3B-6EB937A08EE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2542" indent="-2817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6988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7784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8578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9374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0169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0964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1760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8D2E73-958A-477F-9FB3-A076AE7F43E3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C8751-C416-4C9D-8BE6-CDFC4C8183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 lIns="90169" tIns="45084" rIns="90169" bIns="45084" anchor="b"/>
          <a:lstStyle/>
          <a:p>
            <a:pPr algn="r">
              <a:defRPr/>
            </a:pPr>
            <a:fld id="{82FC8863-1111-4819-B8FA-19D669E596A0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C8751-C416-4C9D-8BE6-CDFC4C818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0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E29D1-4836-42CC-B8F9-705B66CA86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7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D84570-3720-499D-8154-267A774559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98D6-DCC1-4889-8ED3-943E28875B4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2542" indent="-28174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6988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7784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8578" indent="-2253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9374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0169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0964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1760" indent="-2253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B46732-4063-44E5-94E0-4EC64087A7BC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9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6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9687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1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BA65DD1-ECB6-47C3-879C-E31219061EC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32D3B2E-2D9C-47E2-858C-73F24467FE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2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4DA4C96-D13B-44C0-AF59-685591E15F1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507C68E-57A8-4D6F-A700-D7D5A466C81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B32E888-9F98-40AF-A338-E6A8EB3BE01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6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348617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9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7B6D3-9B85-4C7F-88B5-2F001054CF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51625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9F396-2889-481D-92AF-5D8E78181DFB}" type="slidenum">
              <a:rPr lang="en-US" sz="24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5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498FBF3-C1B2-4BFE-8FAC-C86CE3F17BA5}" type="slidenum">
              <a:rPr lang="en-US" sz="1200" b="1">
                <a:solidFill>
                  <a:srgbClr val="FFFFFF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7" name="Picture 26" descr="NEW FAA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573088" y="6161088"/>
            <a:ext cx="320472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C0C0C0"/>
                </a:solidFill>
                <a:cs typeface="Arial" charset="0"/>
              </a:rPr>
              <a:t>Final Investment Decision – AIMM Segment 2</a:t>
            </a:r>
            <a:endParaRPr lang="en-US" sz="1100" dirty="0" smtClean="0">
              <a:solidFill>
                <a:srgbClr val="C0C0C0"/>
              </a:solidFill>
              <a:cs typeface="Arial" charset="0"/>
            </a:endParaRPr>
          </a:p>
          <a:p>
            <a:pPr eaLnBrk="1" fontAlgn="base" hangingPunct="1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cs typeface="Arial" charset="0"/>
              </a:rPr>
              <a:t>August 20, 2014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4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80F92-295F-4DB3-AB82-5D3E4AE9D7E8}" type="slidenum">
              <a:rPr lang="en-US" sz="24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9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25"/>
          <p:cNvGrpSpPr>
            <a:grpSpLocks/>
          </p:cNvGrpSpPr>
          <p:nvPr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4" name="Picture 26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0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smtClean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1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8235950" y="6329363"/>
            <a:ext cx="3714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BFE2D3F0-FC14-4FDA-942B-056D5D284568}" type="slidenum">
              <a:rPr lang="en-US" sz="1200" b="1" smtClean="0">
                <a:solidFill>
                  <a:srgbClr val="FFFFFF"/>
                </a:solidFill>
                <a:cs typeface="Arial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3088" y="6248400"/>
            <a:ext cx="323691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Aeronautical Information Management Modernization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9967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29" name="Group 25"/>
          <p:cNvGrpSpPr>
            <a:grpSpLocks/>
          </p:cNvGrpSpPr>
          <p:nvPr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4" name="Picture 26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0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1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8235950" y="6329363"/>
            <a:ext cx="3714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325DAE33-69D4-4DAC-985D-A87FC0BBC6DD}" type="slidenum">
              <a:rPr lang="en-US" sz="1200" b="1" smtClean="0">
                <a:solidFill>
                  <a:srgbClr val="FFFFFF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3088" y="6248400"/>
            <a:ext cx="3236912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Aeronautical Information Management Modernization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2363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emf"/><Relationship Id="rId21" Type="http://schemas.openxmlformats.org/officeDocument/2006/relationships/image" Target="../media/image46.png"/><Relationship Id="rId34" Type="http://schemas.openxmlformats.org/officeDocument/2006/relationships/image" Target="../media/image58.emf"/><Relationship Id="rId7" Type="http://schemas.openxmlformats.org/officeDocument/2006/relationships/image" Target="../media/image32.png"/><Relationship Id="rId12" Type="http://schemas.openxmlformats.org/officeDocument/2006/relationships/image" Target="../media/image37.emf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3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jpeg"/><Relationship Id="rId20" Type="http://schemas.openxmlformats.org/officeDocument/2006/relationships/image" Target="../media/image45.emf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wmf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6.jpeg"/><Relationship Id="rId5" Type="http://schemas.openxmlformats.org/officeDocument/2006/relationships/image" Target="../media/image30.wmf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28" Type="http://schemas.openxmlformats.org/officeDocument/2006/relationships/image" Target="../media/image53.wmf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hyperlink" Target="http://www.tdp.cz/images/raidion/SANRACK-2-228.jpg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wmf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63" y="1524000"/>
            <a:ext cx="4951412" cy="2057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Aeronautical Information Management Modernization and Improving Information Infrastructure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088" y="634425"/>
            <a:ext cx="498316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Aeronautical Services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84200" y="4876799"/>
            <a:ext cx="3717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Presented by: Bob McMullen, Program Manager,</a:t>
            </a:r>
          </a:p>
          <a:p>
            <a:r>
              <a:rPr lang="en-US" sz="1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Aeronautical Services, AJM-336</a:t>
            </a:r>
          </a:p>
        </p:txBody>
      </p:sp>
    </p:spTree>
    <p:extLst>
      <p:ext uri="{BB962C8B-B14F-4D97-AF65-F5344CB8AC3E}">
        <p14:creationId xmlns:p14="http://schemas.microsoft.com/office/powerpoint/2010/main" val="136665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593594" cy="259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1575"/>
            <a:ext cx="77724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AIMM S2 Schedule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0688" y="2397778"/>
            <a:ext cx="8815688" cy="1589363"/>
            <a:chOff x="150688" y="2397778"/>
            <a:chExt cx="8815688" cy="1589363"/>
          </a:xfrm>
        </p:grpSpPr>
        <p:grpSp>
          <p:nvGrpSpPr>
            <p:cNvPr id="2" name="Group 1"/>
            <p:cNvGrpSpPr/>
            <p:nvPr/>
          </p:nvGrpSpPr>
          <p:grpSpPr>
            <a:xfrm>
              <a:off x="150688" y="2397778"/>
              <a:ext cx="8600248" cy="1582110"/>
              <a:chOff x="1006487" y="2694589"/>
              <a:chExt cx="7345388" cy="1351269"/>
            </a:xfrm>
          </p:grpSpPr>
          <p:sp>
            <p:nvSpPr>
              <p:cNvPr id="10" name="Rectangle 613" descr="   Development&#10;5/7/14 - 2/12/15"/>
              <p:cNvSpPr>
                <a:spLocks noChangeArrowheads="1"/>
              </p:cNvSpPr>
              <p:nvPr/>
            </p:nvSpPr>
            <p:spPr bwMode="auto">
              <a:xfrm>
                <a:off x="4612601" y="3251066"/>
                <a:ext cx="3368981" cy="338022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" tIns="1" rIns="1" bIns="1" anchor="ctr"/>
              <a:lstStyle/>
              <a:p>
                <a:pPr algn="ctr">
                  <a:spcBef>
                    <a:spcPts val="0"/>
                  </a:spcBef>
                  <a:buNone/>
                  <a:defRPr/>
                </a:pPr>
                <a:endPara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  <a:buNone/>
                  <a:defRPr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Development and Testing</a:t>
                </a: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Rectangle 606" descr="      Draft RFP Release&#10;12/4/12"/>
              <p:cNvSpPr>
                <a:spLocks noChangeArrowheads="1"/>
              </p:cNvSpPr>
              <p:nvPr/>
            </p:nvSpPr>
            <p:spPr bwMode="auto">
              <a:xfrm>
                <a:off x="1785751" y="3731468"/>
                <a:ext cx="1133405" cy="314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AIMM S2 IARD</a:t>
                </a: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spcBef>
                    <a:spcPts val="0"/>
                  </a:spcBef>
                  <a:buNone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02/2013</a:t>
                </a: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Rectangle 428" descr="IT Service Prototype Design&#10;9/3/12 - 10/2/12"/>
              <p:cNvSpPr>
                <a:spLocks noChangeArrowheads="1"/>
              </p:cNvSpPr>
              <p:nvPr/>
            </p:nvSpPr>
            <p:spPr bwMode="auto">
              <a:xfrm>
                <a:off x="1190959" y="3251064"/>
                <a:ext cx="1218642" cy="360363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" tIns="1" rIns="1" bIns="1" anchor="ctr"/>
              <a:lstStyle/>
              <a:p>
                <a:pPr algn="ctr">
                  <a:spcBef>
                    <a:spcPts val="0"/>
                  </a:spcBef>
                  <a:buNone/>
                  <a:defRPr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CRD Phase</a:t>
                </a: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Rectangle 428" descr="IT Service Prototype Design&#10;9/3/12 - 10/2/12"/>
              <p:cNvSpPr>
                <a:spLocks noChangeArrowheads="1"/>
              </p:cNvSpPr>
              <p:nvPr/>
            </p:nvSpPr>
            <p:spPr bwMode="auto">
              <a:xfrm>
                <a:off x="2409601" y="3251065"/>
                <a:ext cx="2203000" cy="343120"/>
              </a:xfrm>
              <a:prstGeom prst="rect">
                <a:avLst/>
              </a:prstGeom>
              <a:solidFill>
                <a:srgbClr val="92D050"/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1" tIns="1" rIns="1" bIns="1" anchor="ctr"/>
              <a:lstStyle/>
              <a:p>
                <a:pPr algn="ctr">
                  <a:spcBef>
                    <a:spcPts val="0"/>
                  </a:spcBef>
                  <a:buNone/>
                  <a:defRPr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Initial/Final </a:t>
                </a: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Investment Analysis</a:t>
                </a:r>
              </a:p>
            </p:txBody>
          </p:sp>
          <p:sp>
            <p:nvSpPr>
              <p:cNvPr id="15" name="Rectangle 606" descr="      Draft RFP Release&#10;12/4/12"/>
              <p:cNvSpPr>
                <a:spLocks noChangeArrowheads="1"/>
              </p:cNvSpPr>
              <p:nvPr/>
            </p:nvSpPr>
            <p:spPr bwMode="auto">
              <a:xfrm>
                <a:off x="4021134" y="3724067"/>
                <a:ext cx="1133405" cy="314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buNone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AIM FID</a:t>
                </a:r>
                <a:b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08/2014</a:t>
                </a: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Freeform 605"/>
              <p:cNvSpPr>
                <a:spLocks noChangeArrowheads="1"/>
              </p:cNvSpPr>
              <p:nvPr/>
            </p:nvSpPr>
            <p:spPr bwMode="auto">
              <a:xfrm>
                <a:off x="4488518" y="3474763"/>
                <a:ext cx="228586" cy="228647"/>
              </a:xfrm>
              <a:custGeom>
                <a:avLst/>
                <a:gdLst>
                  <a:gd name="T0" fmla="*/ 2147483647 w 100"/>
                  <a:gd name="T1" fmla="*/ 0 h 100"/>
                  <a:gd name="T2" fmla="*/ 2147483647 w 100"/>
                  <a:gd name="T3" fmla="*/ 2147483647 h 100"/>
                  <a:gd name="T4" fmla="*/ 2147483647 w 100"/>
                  <a:gd name="T5" fmla="*/ 2147483647 h 100"/>
                  <a:gd name="T6" fmla="*/ 0 w 100"/>
                  <a:gd name="T7" fmla="*/ 2147483647 h 100"/>
                  <a:gd name="T8" fmla="*/ 2147483647 w 10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0"/>
                  <a:gd name="T17" fmla="*/ 100 w 10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Freeform 604"/>
              <p:cNvSpPr>
                <a:spLocks noChangeArrowheads="1"/>
              </p:cNvSpPr>
              <p:nvPr/>
            </p:nvSpPr>
            <p:spPr bwMode="auto">
              <a:xfrm>
                <a:off x="4545664" y="3531925"/>
                <a:ext cx="114293" cy="114324"/>
              </a:xfrm>
              <a:custGeom>
                <a:avLst/>
                <a:gdLst>
                  <a:gd name="T0" fmla="*/ 2147483647 w 50"/>
                  <a:gd name="T1" fmla="*/ 0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0 w 50"/>
                  <a:gd name="T7" fmla="*/ 2147483647 h 50"/>
                  <a:gd name="T8" fmla="*/ 2147483647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tx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Freeform 605"/>
              <p:cNvSpPr>
                <a:spLocks noChangeArrowheads="1"/>
              </p:cNvSpPr>
              <p:nvPr/>
            </p:nvSpPr>
            <p:spPr bwMode="auto">
              <a:xfrm>
                <a:off x="2295308" y="3468199"/>
                <a:ext cx="228586" cy="228647"/>
              </a:xfrm>
              <a:custGeom>
                <a:avLst/>
                <a:gdLst>
                  <a:gd name="T0" fmla="*/ 2147483647 w 100"/>
                  <a:gd name="T1" fmla="*/ 0 h 100"/>
                  <a:gd name="T2" fmla="*/ 2147483647 w 100"/>
                  <a:gd name="T3" fmla="*/ 2147483647 h 100"/>
                  <a:gd name="T4" fmla="*/ 2147483647 w 100"/>
                  <a:gd name="T5" fmla="*/ 2147483647 h 100"/>
                  <a:gd name="T6" fmla="*/ 0 w 100"/>
                  <a:gd name="T7" fmla="*/ 2147483647 h 100"/>
                  <a:gd name="T8" fmla="*/ 2147483647 w 10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0"/>
                  <a:gd name="T17" fmla="*/ 100 w 10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Freeform 604"/>
              <p:cNvSpPr>
                <a:spLocks noChangeArrowheads="1"/>
              </p:cNvSpPr>
              <p:nvPr/>
            </p:nvSpPr>
            <p:spPr bwMode="auto">
              <a:xfrm>
                <a:off x="2352454" y="3537023"/>
                <a:ext cx="114293" cy="114324"/>
              </a:xfrm>
              <a:custGeom>
                <a:avLst/>
                <a:gdLst>
                  <a:gd name="T0" fmla="*/ 2147483647 w 50"/>
                  <a:gd name="T1" fmla="*/ 0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0 w 50"/>
                  <a:gd name="T7" fmla="*/ 2147483647 h 50"/>
                  <a:gd name="T8" fmla="*/ 2147483647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tx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Flowchart: Extract 19"/>
              <p:cNvSpPr/>
              <p:nvPr/>
            </p:nvSpPr>
            <p:spPr bwMode="auto">
              <a:xfrm rot="5400000">
                <a:off x="7965318" y="3224871"/>
                <a:ext cx="415925" cy="357189"/>
              </a:xfrm>
              <a:prstGeom prst="flowChartExtract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2" name="Group 301"/>
              <p:cNvGrpSpPr>
                <a:grpSpLocks/>
              </p:cNvGrpSpPr>
              <p:nvPr/>
            </p:nvGrpSpPr>
            <p:grpSpPr bwMode="auto">
              <a:xfrm>
                <a:off x="2962531" y="2696336"/>
                <a:ext cx="1101500" cy="681553"/>
                <a:chOff x="2179681" y="767651"/>
                <a:chExt cx="1101568" cy="681419"/>
              </a:xfrm>
            </p:grpSpPr>
            <p:sp>
              <p:nvSpPr>
                <p:cNvPr id="31" name="Rectangle 601" descr="      RFP Release&#10;3/15/13"/>
                <p:cNvSpPr>
                  <a:spLocks noChangeArrowheads="1"/>
                </p:cNvSpPr>
                <p:nvPr/>
              </p:nvSpPr>
              <p:spPr bwMode="auto">
                <a:xfrm>
                  <a:off x="2179681" y="767651"/>
                  <a:ext cx="1101568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None/>
                  </a:pP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AIMM S2 </a:t>
                  </a:r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SIR Release</a:t>
                  </a:r>
                  <a:b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01/2014</a:t>
                  </a:r>
                  <a:endPara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32" name="Freeform 605"/>
                <p:cNvSpPr>
                  <a:spLocks noChangeArrowheads="1"/>
                </p:cNvSpPr>
                <p:nvPr/>
              </p:nvSpPr>
              <p:spPr bwMode="auto">
                <a:xfrm>
                  <a:off x="2634557" y="1220470"/>
                  <a:ext cx="228600" cy="228600"/>
                </a:xfrm>
                <a:custGeom>
                  <a:avLst/>
                  <a:gdLst>
                    <a:gd name="T0" fmla="*/ 2147483647 w 100"/>
                    <a:gd name="T1" fmla="*/ 0 h 100"/>
                    <a:gd name="T2" fmla="*/ 2147483647 w 100"/>
                    <a:gd name="T3" fmla="*/ 2147483647 h 100"/>
                    <a:gd name="T4" fmla="*/ 2147483647 w 100"/>
                    <a:gd name="T5" fmla="*/ 2147483647 h 100"/>
                    <a:gd name="T6" fmla="*/ 0 w 100"/>
                    <a:gd name="T7" fmla="*/ 2147483647 h 100"/>
                    <a:gd name="T8" fmla="*/ 2147483647 w 100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100"/>
                    <a:gd name="T17" fmla="*/ 100 w 100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100">
                      <a:moveTo>
                        <a:pt x="50" y="0"/>
                      </a:moveTo>
                      <a:lnTo>
                        <a:pt x="100" y="50"/>
                      </a:lnTo>
                      <a:lnTo>
                        <a:pt x="50" y="100"/>
                      </a:lnTo>
                      <a:lnTo>
                        <a:pt x="0" y="50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FFFFFF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33" name="Freeform 604"/>
                <p:cNvSpPr>
                  <a:spLocks noChangeArrowheads="1"/>
                </p:cNvSpPr>
                <p:nvPr/>
              </p:nvSpPr>
              <p:spPr bwMode="auto">
                <a:xfrm>
                  <a:off x="2684975" y="1276035"/>
                  <a:ext cx="114300" cy="114300"/>
                </a:xfrm>
                <a:custGeom>
                  <a:avLst/>
                  <a:gdLst>
                    <a:gd name="T0" fmla="*/ 2147483647 w 50"/>
                    <a:gd name="T1" fmla="*/ 0 h 50"/>
                    <a:gd name="T2" fmla="*/ 2147483647 w 50"/>
                    <a:gd name="T3" fmla="*/ 2147483647 h 50"/>
                    <a:gd name="T4" fmla="*/ 2147483647 w 50"/>
                    <a:gd name="T5" fmla="*/ 2147483647 h 50"/>
                    <a:gd name="T6" fmla="*/ 0 w 50"/>
                    <a:gd name="T7" fmla="*/ 2147483647 h 50"/>
                    <a:gd name="T8" fmla="*/ 2147483647 w 5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0"/>
                    <a:gd name="T17" fmla="*/ 50 w 5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0">
                      <a:moveTo>
                        <a:pt x="25" y="0"/>
                      </a:moveTo>
                      <a:lnTo>
                        <a:pt x="50" y="25"/>
                      </a:lnTo>
                      <a:lnTo>
                        <a:pt x="25" y="50"/>
                      </a:lnTo>
                      <a:lnTo>
                        <a:pt x="0" y="25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chemeClr val="tx1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23" name="Group 302"/>
              <p:cNvGrpSpPr>
                <a:grpSpLocks/>
              </p:cNvGrpSpPr>
              <p:nvPr/>
            </p:nvGrpSpPr>
            <p:grpSpPr bwMode="auto">
              <a:xfrm>
                <a:off x="4179831" y="2694984"/>
                <a:ext cx="1253672" cy="670206"/>
                <a:chOff x="3486269" y="766297"/>
                <a:chExt cx="1253749" cy="670073"/>
              </a:xfrm>
            </p:grpSpPr>
            <p:sp>
              <p:nvSpPr>
                <p:cNvPr id="28" name="Rectangle 591" descr="FAA Contract Award&#10;10/15/13"/>
                <p:cNvSpPr>
                  <a:spLocks noChangeArrowheads="1"/>
                </p:cNvSpPr>
                <p:nvPr/>
              </p:nvSpPr>
              <p:spPr bwMode="auto">
                <a:xfrm>
                  <a:off x="3486269" y="766297"/>
                  <a:ext cx="1253749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None/>
                  </a:pP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AIMM S2 </a:t>
                  </a:r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Contract Award</a:t>
                  </a:r>
                  <a:b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2014</a:t>
                  </a:r>
                  <a:endPara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9" name="Freeform 595"/>
                <p:cNvSpPr>
                  <a:spLocks noChangeArrowheads="1"/>
                </p:cNvSpPr>
                <p:nvPr/>
              </p:nvSpPr>
              <p:spPr bwMode="auto">
                <a:xfrm>
                  <a:off x="3990732" y="1207770"/>
                  <a:ext cx="228600" cy="228600"/>
                </a:xfrm>
                <a:custGeom>
                  <a:avLst/>
                  <a:gdLst>
                    <a:gd name="T0" fmla="*/ 2147483647 w 100"/>
                    <a:gd name="T1" fmla="*/ 0 h 100"/>
                    <a:gd name="T2" fmla="*/ 2147483647 w 100"/>
                    <a:gd name="T3" fmla="*/ 2147483647 h 100"/>
                    <a:gd name="T4" fmla="*/ 2147483647 w 100"/>
                    <a:gd name="T5" fmla="*/ 2147483647 h 100"/>
                    <a:gd name="T6" fmla="*/ 0 w 100"/>
                    <a:gd name="T7" fmla="*/ 2147483647 h 100"/>
                    <a:gd name="T8" fmla="*/ 2147483647 w 100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100"/>
                    <a:gd name="T17" fmla="*/ 100 w 100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100">
                      <a:moveTo>
                        <a:pt x="50" y="0"/>
                      </a:moveTo>
                      <a:lnTo>
                        <a:pt x="100" y="50"/>
                      </a:lnTo>
                      <a:lnTo>
                        <a:pt x="50" y="100"/>
                      </a:lnTo>
                      <a:lnTo>
                        <a:pt x="0" y="50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FFFFFF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30" name="Freeform 594"/>
                <p:cNvSpPr>
                  <a:spLocks noChangeArrowheads="1"/>
                </p:cNvSpPr>
                <p:nvPr/>
              </p:nvSpPr>
              <p:spPr bwMode="auto">
                <a:xfrm>
                  <a:off x="4047924" y="1264920"/>
                  <a:ext cx="114300" cy="114300"/>
                </a:xfrm>
                <a:custGeom>
                  <a:avLst/>
                  <a:gdLst>
                    <a:gd name="T0" fmla="*/ 2147483647 w 50"/>
                    <a:gd name="T1" fmla="*/ 0 h 50"/>
                    <a:gd name="T2" fmla="*/ 2147483647 w 50"/>
                    <a:gd name="T3" fmla="*/ 2147483647 h 50"/>
                    <a:gd name="T4" fmla="*/ 2147483647 w 50"/>
                    <a:gd name="T5" fmla="*/ 2147483647 h 50"/>
                    <a:gd name="T6" fmla="*/ 0 w 50"/>
                    <a:gd name="T7" fmla="*/ 2147483647 h 50"/>
                    <a:gd name="T8" fmla="*/ 2147483647 w 5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0"/>
                    <a:gd name="T17" fmla="*/ 50 w 5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0">
                      <a:moveTo>
                        <a:pt x="25" y="0"/>
                      </a:moveTo>
                      <a:lnTo>
                        <a:pt x="50" y="25"/>
                      </a:lnTo>
                      <a:lnTo>
                        <a:pt x="25" y="50"/>
                      </a:lnTo>
                      <a:lnTo>
                        <a:pt x="0" y="25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chemeClr val="tx1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303"/>
              <p:cNvGrpSpPr>
                <a:grpSpLocks/>
              </p:cNvGrpSpPr>
              <p:nvPr/>
            </p:nvGrpSpPr>
            <p:grpSpPr bwMode="auto">
              <a:xfrm>
                <a:off x="5617071" y="2694589"/>
                <a:ext cx="1133405" cy="666442"/>
                <a:chOff x="6002993" y="770061"/>
                <a:chExt cx="1133475" cy="666309"/>
              </a:xfrm>
            </p:grpSpPr>
            <p:sp>
              <p:nvSpPr>
                <p:cNvPr id="25" name="Freeform 580"/>
                <p:cNvSpPr>
                  <a:spLocks noChangeArrowheads="1"/>
                </p:cNvSpPr>
                <p:nvPr/>
              </p:nvSpPr>
              <p:spPr bwMode="auto">
                <a:xfrm>
                  <a:off x="6466826" y="1207770"/>
                  <a:ext cx="228600" cy="228600"/>
                </a:xfrm>
                <a:custGeom>
                  <a:avLst/>
                  <a:gdLst>
                    <a:gd name="T0" fmla="*/ 2147483647 w 100"/>
                    <a:gd name="T1" fmla="*/ 0 h 100"/>
                    <a:gd name="T2" fmla="*/ 2147483647 w 100"/>
                    <a:gd name="T3" fmla="*/ 2147483647 h 100"/>
                    <a:gd name="T4" fmla="*/ 2147483647 w 100"/>
                    <a:gd name="T5" fmla="*/ 2147483647 h 100"/>
                    <a:gd name="T6" fmla="*/ 0 w 100"/>
                    <a:gd name="T7" fmla="*/ 2147483647 h 100"/>
                    <a:gd name="T8" fmla="*/ 2147483647 w 100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100"/>
                    <a:gd name="T17" fmla="*/ 100 w 100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100">
                      <a:moveTo>
                        <a:pt x="50" y="0"/>
                      </a:moveTo>
                      <a:lnTo>
                        <a:pt x="100" y="50"/>
                      </a:lnTo>
                      <a:lnTo>
                        <a:pt x="50" y="100"/>
                      </a:lnTo>
                      <a:lnTo>
                        <a:pt x="0" y="50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FFFFFF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6" name="Rectangle 576" descr="FAA Key Deployment&#10;11/16/15"/>
                <p:cNvSpPr>
                  <a:spLocks noChangeArrowheads="1"/>
                </p:cNvSpPr>
                <p:nvPr/>
              </p:nvSpPr>
              <p:spPr bwMode="auto">
                <a:xfrm>
                  <a:off x="6002993" y="770061"/>
                  <a:ext cx="1133475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None/>
                  </a:pP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AIMM S2 </a:t>
                  </a:r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IOC</a:t>
                  </a:r>
                  <a:b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</a:br>
                  <a:r>
                    <a:rPr 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12/2015</a:t>
                  </a:r>
                  <a:endPara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7" name="Freeform 579"/>
                <p:cNvSpPr>
                  <a:spLocks noChangeArrowheads="1"/>
                </p:cNvSpPr>
                <p:nvPr/>
              </p:nvSpPr>
              <p:spPr bwMode="auto">
                <a:xfrm>
                  <a:off x="6523846" y="1260160"/>
                  <a:ext cx="114300" cy="114300"/>
                </a:xfrm>
                <a:custGeom>
                  <a:avLst/>
                  <a:gdLst>
                    <a:gd name="T0" fmla="*/ 2147483647 w 50"/>
                    <a:gd name="T1" fmla="*/ 0 h 50"/>
                    <a:gd name="T2" fmla="*/ 2147483647 w 50"/>
                    <a:gd name="T3" fmla="*/ 2147483647 h 50"/>
                    <a:gd name="T4" fmla="*/ 2147483647 w 50"/>
                    <a:gd name="T5" fmla="*/ 2147483647 h 50"/>
                    <a:gd name="T6" fmla="*/ 0 w 50"/>
                    <a:gd name="T7" fmla="*/ 2147483647 h 50"/>
                    <a:gd name="T8" fmla="*/ 2147483647 w 50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50"/>
                    <a:gd name="T17" fmla="*/ 50 w 50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50">
                      <a:moveTo>
                        <a:pt x="25" y="0"/>
                      </a:moveTo>
                      <a:lnTo>
                        <a:pt x="50" y="25"/>
                      </a:lnTo>
                      <a:lnTo>
                        <a:pt x="25" y="50"/>
                      </a:lnTo>
                      <a:lnTo>
                        <a:pt x="0" y="25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chemeClr val="tx1"/>
                </a:solidFill>
                <a:ln w="1">
                  <a:solidFill>
                    <a:srgbClr val="93AC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Rectangle 601" descr="      RFP Release&#10;3/15/13"/>
              <p:cNvSpPr>
                <a:spLocks noChangeArrowheads="1"/>
              </p:cNvSpPr>
              <p:nvPr/>
            </p:nvSpPr>
            <p:spPr bwMode="auto">
              <a:xfrm>
                <a:off x="1006487" y="2703645"/>
                <a:ext cx="1233340" cy="314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buNone/>
                </a:pP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AIMM S2 Market Survey</a:t>
                </a: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08/2012</a:t>
                </a:r>
                <a:endPara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Freeform 605"/>
              <p:cNvSpPr>
                <a:spLocks noChangeArrowheads="1"/>
              </p:cNvSpPr>
              <p:nvPr/>
            </p:nvSpPr>
            <p:spPr bwMode="auto">
              <a:xfrm>
                <a:off x="1076666" y="3309060"/>
                <a:ext cx="228586" cy="228647"/>
              </a:xfrm>
              <a:custGeom>
                <a:avLst/>
                <a:gdLst>
                  <a:gd name="T0" fmla="*/ 2147483647 w 100"/>
                  <a:gd name="T1" fmla="*/ 0 h 100"/>
                  <a:gd name="T2" fmla="*/ 2147483647 w 100"/>
                  <a:gd name="T3" fmla="*/ 2147483647 h 100"/>
                  <a:gd name="T4" fmla="*/ 2147483647 w 100"/>
                  <a:gd name="T5" fmla="*/ 2147483647 h 100"/>
                  <a:gd name="T6" fmla="*/ 0 w 100"/>
                  <a:gd name="T7" fmla="*/ 2147483647 h 100"/>
                  <a:gd name="T8" fmla="*/ 2147483647 w 100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0"/>
                  <a:gd name="T17" fmla="*/ 100 w 100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0">
                    <a:moveTo>
                      <a:pt x="50" y="0"/>
                    </a:moveTo>
                    <a:lnTo>
                      <a:pt x="100" y="50"/>
                    </a:lnTo>
                    <a:lnTo>
                      <a:pt x="50" y="100"/>
                    </a:lnTo>
                    <a:lnTo>
                      <a:pt x="0" y="5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Freeform 604"/>
              <p:cNvSpPr>
                <a:spLocks noChangeArrowheads="1"/>
              </p:cNvSpPr>
              <p:nvPr/>
            </p:nvSpPr>
            <p:spPr bwMode="auto">
              <a:xfrm>
                <a:off x="1133812" y="3377884"/>
                <a:ext cx="114293" cy="114324"/>
              </a:xfrm>
              <a:custGeom>
                <a:avLst/>
                <a:gdLst>
                  <a:gd name="T0" fmla="*/ 2147483647 w 50"/>
                  <a:gd name="T1" fmla="*/ 0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0 w 50"/>
                  <a:gd name="T7" fmla="*/ 2147483647 h 50"/>
                  <a:gd name="T8" fmla="*/ 2147483647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tx1"/>
              </a:solidFill>
              <a:ln w="1">
                <a:solidFill>
                  <a:srgbClr val="93AC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7" name="Freeform 605"/>
            <p:cNvSpPr>
              <a:spLocks noChangeArrowheads="1"/>
            </p:cNvSpPr>
            <p:nvPr/>
          </p:nvSpPr>
          <p:spPr bwMode="auto">
            <a:xfrm>
              <a:off x="2852887" y="3328165"/>
              <a:ext cx="267637" cy="267705"/>
            </a:xfrm>
            <a:custGeom>
              <a:avLst/>
              <a:gdLst>
                <a:gd name="T0" fmla="*/ 2147483647 w 100"/>
                <a:gd name="T1" fmla="*/ 0 h 100"/>
                <a:gd name="T2" fmla="*/ 2147483647 w 100"/>
                <a:gd name="T3" fmla="*/ 2147483647 h 100"/>
                <a:gd name="T4" fmla="*/ 2147483647 w 100"/>
                <a:gd name="T5" fmla="*/ 2147483647 h 100"/>
                <a:gd name="T6" fmla="*/ 0 w 100"/>
                <a:gd name="T7" fmla="*/ 2147483647 h 100"/>
                <a:gd name="T8" fmla="*/ 2147483647 w 10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0"/>
                <a:gd name="T17" fmla="*/ 100 w 10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604"/>
            <p:cNvSpPr>
              <a:spLocks noChangeArrowheads="1"/>
            </p:cNvSpPr>
            <p:nvPr/>
          </p:nvSpPr>
          <p:spPr bwMode="auto">
            <a:xfrm>
              <a:off x="2911915" y="3393235"/>
              <a:ext cx="133818" cy="133852"/>
            </a:xfrm>
            <a:custGeom>
              <a:avLst/>
              <a:gdLst>
                <a:gd name="T0" fmla="*/ 2147483647 w 50"/>
                <a:gd name="T1" fmla="*/ 0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0 w 50"/>
                <a:gd name="T7" fmla="*/ 2147483647 h 50"/>
                <a:gd name="T8" fmla="*/ 2147483647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Rectangle 606" descr="      Draft RFP Release&#10;12/4/12"/>
            <p:cNvSpPr>
              <a:spLocks noChangeArrowheads="1"/>
            </p:cNvSpPr>
            <p:nvPr/>
          </p:nvSpPr>
          <p:spPr bwMode="auto">
            <a:xfrm>
              <a:off x="2331463" y="3619043"/>
              <a:ext cx="1327031" cy="36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AIM I</a:t>
              </a: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ID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11/2013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Freeform 580"/>
            <p:cNvSpPr>
              <a:spLocks noChangeArrowheads="1"/>
            </p:cNvSpPr>
            <p:nvPr/>
          </p:nvSpPr>
          <p:spPr bwMode="auto">
            <a:xfrm>
              <a:off x="8182383" y="2926284"/>
              <a:ext cx="267637" cy="267706"/>
            </a:xfrm>
            <a:custGeom>
              <a:avLst/>
              <a:gdLst>
                <a:gd name="T0" fmla="*/ 2147483647 w 100"/>
                <a:gd name="T1" fmla="*/ 0 h 100"/>
                <a:gd name="T2" fmla="*/ 2147483647 w 100"/>
                <a:gd name="T3" fmla="*/ 2147483647 h 100"/>
                <a:gd name="T4" fmla="*/ 2147483647 w 100"/>
                <a:gd name="T5" fmla="*/ 2147483647 h 100"/>
                <a:gd name="T6" fmla="*/ 0 w 100"/>
                <a:gd name="T7" fmla="*/ 2147483647 h 100"/>
                <a:gd name="T8" fmla="*/ 2147483647 w 10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0"/>
                <a:gd name="T17" fmla="*/ 100 w 10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Rectangle 576" descr="FAA Key Deployment&#10;11/16/15"/>
            <p:cNvSpPr>
              <a:spLocks noChangeArrowheads="1"/>
            </p:cNvSpPr>
            <p:nvPr/>
          </p:nvSpPr>
          <p:spPr bwMode="auto">
            <a:xfrm>
              <a:off x="7639344" y="2413698"/>
              <a:ext cx="1327032" cy="36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AIMM S2 FOC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2017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Freeform 579"/>
            <p:cNvSpPr>
              <a:spLocks noChangeArrowheads="1"/>
            </p:cNvSpPr>
            <p:nvPr/>
          </p:nvSpPr>
          <p:spPr bwMode="auto">
            <a:xfrm>
              <a:off x="8249140" y="2987636"/>
              <a:ext cx="133818" cy="133853"/>
            </a:xfrm>
            <a:custGeom>
              <a:avLst/>
              <a:gdLst>
                <a:gd name="T0" fmla="*/ 2147483647 w 50"/>
                <a:gd name="T1" fmla="*/ 0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0 w 50"/>
                <a:gd name="T7" fmla="*/ 2147483647 h 50"/>
                <a:gd name="T8" fmla="*/ 2147483647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Rectangle 606" descr="      Draft RFP Release&#10;12/4/12"/>
            <p:cNvSpPr>
              <a:spLocks noChangeArrowheads="1"/>
            </p:cNvSpPr>
            <p:nvPr/>
          </p:nvSpPr>
          <p:spPr bwMode="auto">
            <a:xfrm>
              <a:off x="4781003" y="3619043"/>
              <a:ext cx="1327032" cy="36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FAT Release 1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2015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Freeform 605"/>
            <p:cNvSpPr>
              <a:spLocks noChangeArrowheads="1"/>
            </p:cNvSpPr>
            <p:nvPr/>
          </p:nvSpPr>
          <p:spPr bwMode="auto">
            <a:xfrm>
              <a:off x="5328233" y="3327149"/>
              <a:ext cx="267637" cy="267707"/>
            </a:xfrm>
            <a:custGeom>
              <a:avLst/>
              <a:gdLst>
                <a:gd name="T0" fmla="*/ 2147483647 w 100"/>
                <a:gd name="T1" fmla="*/ 0 h 100"/>
                <a:gd name="T2" fmla="*/ 2147483647 w 100"/>
                <a:gd name="T3" fmla="*/ 2147483647 h 100"/>
                <a:gd name="T4" fmla="*/ 2147483647 w 100"/>
                <a:gd name="T5" fmla="*/ 2147483647 h 100"/>
                <a:gd name="T6" fmla="*/ 0 w 100"/>
                <a:gd name="T7" fmla="*/ 2147483647 h 100"/>
                <a:gd name="T8" fmla="*/ 2147483647 w 10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0"/>
                <a:gd name="T17" fmla="*/ 100 w 10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Freeform 604"/>
            <p:cNvSpPr>
              <a:spLocks noChangeArrowheads="1"/>
            </p:cNvSpPr>
            <p:nvPr/>
          </p:nvSpPr>
          <p:spPr bwMode="auto">
            <a:xfrm>
              <a:off x="5395141" y="3394076"/>
              <a:ext cx="133818" cy="133854"/>
            </a:xfrm>
            <a:custGeom>
              <a:avLst/>
              <a:gdLst>
                <a:gd name="T0" fmla="*/ 2147483647 w 50"/>
                <a:gd name="T1" fmla="*/ 0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0 w 50"/>
                <a:gd name="T7" fmla="*/ 2147483647 h 50"/>
                <a:gd name="T8" fmla="*/ 2147483647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Rectangle 606" descr="      Draft RFP Release&#10;12/4/12"/>
            <p:cNvSpPr>
              <a:spLocks noChangeArrowheads="1"/>
            </p:cNvSpPr>
            <p:nvPr/>
          </p:nvSpPr>
          <p:spPr bwMode="auto">
            <a:xfrm>
              <a:off x="6661726" y="3619043"/>
              <a:ext cx="1327032" cy="36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FAT Final Release</a:t>
              </a: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/>
              </a:r>
              <a:b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2016</a:t>
              </a:r>
              <a:endPara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Freeform 605"/>
            <p:cNvSpPr>
              <a:spLocks noChangeArrowheads="1"/>
            </p:cNvSpPr>
            <p:nvPr/>
          </p:nvSpPr>
          <p:spPr bwMode="auto">
            <a:xfrm>
              <a:off x="7208956" y="3327149"/>
              <a:ext cx="267637" cy="267707"/>
            </a:xfrm>
            <a:custGeom>
              <a:avLst/>
              <a:gdLst>
                <a:gd name="T0" fmla="*/ 2147483647 w 100"/>
                <a:gd name="T1" fmla="*/ 0 h 100"/>
                <a:gd name="T2" fmla="*/ 2147483647 w 100"/>
                <a:gd name="T3" fmla="*/ 2147483647 h 100"/>
                <a:gd name="T4" fmla="*/ 2147483647 w 100"/>
                <a:gd name="T5" fmla="*/ 2147483647 h 100"/>
                <a:gd name="T6" fmla="*/ 0 w 100"/>
                <a:gd name="T7" fmla="*/ 2147483647 h 100"/>
                <a:gd name="T8" fmla="*/ 2147483647 w 10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00"/>
                <a:gd name="T17" fmla="*/ 100 w 10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00">
                  <a:moveTo>
                    <a:pt x="50" y="0"/>
                  </a:moveTo>
                  <a:lnTo>
                    <a:pt x="100" y="50"/>
                  </a:lnTo>
                  <a:lnTo>
                    <a:pt x="50" y="100"/>
                  </a:lnTo>
                  <a:lnTo>
                    <a:pt x="0" y="50"/>
                  </a:lnTo>
                  <a:lnTo>
                    <a:pt x="5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Freeform 604"/>
            <p:cNvSpPr>
              <a:spLocks noChangeArrowheads="1"/>
            </p:cNvSpPr>
            <p:nvPr/>
          </p:nvSpPr>
          <p:spPr bwMode="auto">
            <a:xfrm>
              <a:off x="7275864" y="3394076"/>
              <a:ext cx="133818" cy="133854"/>
            </a:xfrm>
            <a:custGeom>
              <a:avLst/>
              <a:gdLst>
                <a:gd name="T0" fmla="*/ 2147483647 w 50"/>
                <a:gd name="T1" fmla="*/ 0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0 w 50"/>
                <a:gd name="T7" fmla="*/ 2147483647 h 50"/>
                <a:gd name="T8" fmla="*/ 2147483647 w 5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1">
              <a:solidFill>
                <a:srgbClr val="93AC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164336" y="2995306"/>
            <a:ext cx="545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</a:t>
            </a:r>
            <a:endParaRPr lang="en-US" sz="4400" dirty="0">
              <a:solidFill>
                <a:srgbClr val="0000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1589071" y="2822306"/>
            <a:ext cx="545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</a:t>
            </a:r>
            <a:endParaRPr lang="en-US" sz="4400" dirty="0">
              <a:solidFill>
                <a:srgbClr val="0000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2773450" y="3146934"/>
            <a:ext cx="545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</a:t>
            </a:r>
            <a:endParaRPr lang="en-US" sz="4400" dirty="0">
              <a:solidFill>
                <a:srgbClr val="0000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2916582" y="2727304"/>
            <a:ext cx="545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</a:t>
            </a:r>
            <a:endParaRPr lang="en-US" sz="4400" dirty="0">
              <a:solidFill>
                <a:srgbClr val="0000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155629" y="3192959"/>
            <a:ext cx="545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sym typeface="Wingdings" pitchFamily="2" charset="2"/>
              </a:rPr>
              <a:t></a:t>
            </a:r>
            <a:endParaRPr lang="en-US" sz="4400" dirty="0">
              <a:solidFill>
                <a:srgbClr val="0000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1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2425" y="2030413"/>
            <a:ext cx="3027363" cy="282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674" tIns="182880" rIns="78232" bIns="88011" spcCol="1270"/>
          <a:lstStyle/>
          <a:p>
            <a:pPr>
              <a:defRPr/>
            </a:pPr>
            <a:endPara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itchFamily="34" charset="0"/>
                <a:cs typeface="Calibri" pitchFamily="34" charset="0"/>
              </a:rPr>
              <a:t>Modernizing the collection, delivery, and use of AI in the NAS &amp; supporting systems through the implementation of the Aeronautical Common Service (ACS), enabling NextGen  Air Transportation System. 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Enterprise Aeronautical Services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 Modernization</a:t>
            </a:r>
          </a:p>
        </p:txBody>
      </p:sp>
      <p:sp>
        <p:nvSpPr>
          <p:cNvPr id="4" name="Rectangle 16"/>
          <p:cNvSpPr/>
          <p:nvPr/>
        </p:nvSpPr>
        <p:spPr bwMode="auto">
          <a:xfrm>
            <a:off x="304800" y="1143000"/>
            <a:ext cx="3112524" cy="11905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8232" tIns="44704" rIns="78232" bIns="4470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Calibri" pitchFamily="34" charset="0"/>
              </a:rPr>
              <a:t>Aeronautical Information Management Modernization (AIMM)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532190" y="1643062"/>
            <a:ext cx="5346699" cy="3309937"/>
            <a:chOff x="804865" y="2978865"/>
            <a:chExt cx="7365998" cy="3023006"/>
          </a:xfrm>
        </p:grpSpPr>
        <p:sp>
          <p:nvSpPr>
            <p:cNvPr id="7" name="Rectangle 6"/>
            <p:cNvSpPr/>
            <p:nvPr/>
          </p:nvSpPr>
          <p:spPr bwMode="auto">
            <a:xfrm>
              <a:off x="824546" y="4997103"/>
              <a:ext cx="7346317" cy="91632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1C411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24546" y="4090925"/>
              <a:ext cx="7326633" cy="7843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1C411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1296" name="Rectangle 58"/>
            <p:cNvSpPr>
              <a:spLocks noChangeArrowheads="1"/>
            </p:cNvSpPr>
            <p:nvPr/>
          </p:nvSpPr>
          <p:spPr bwMode="auto">
            <a:xfrm>
              <a:off x="825498" y="4184845"/>
              <a:ext cx="2311400" cy="64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INFORMATION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MANAGEMENT &amp; INTEGRATION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 flipH="1">
              <a:off x="825498" y="2978865"/>
              <a:ext cx="7325680" cy="10047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tIns="91440" bIns="91440" anchor="ctr"/>
            <a:lstStyle/>
            <a:p>
              <a:pPr algn="ctr">
                <a:lnSpc>
                  <a:spcPct val="110000"/>
                </a:lnSpc>
                <a:defRPr/>
              </a:pPr>
              <a:endPara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1301" name="Line 38"/>
            <p:cNvSpPr>
              <a:spLocks noChangeShapeType="1"/>
            </p:cNvSpPr>
            <p:nvPr/>
          </p:nvSpPr>
          <p:spPr bwMode="auto">
            <a:xfrm>
              <a:off x="3671888" y="4387849"/>
              <a:ext cx="1211598" cy="97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302" name="Picture 46" descr="sear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888" y="4159250"/>
              <a:ext cx="3984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3" name="Line 40"/>
            <p:cNvSpPr>
              <a:spLocks noChangeShapeType="1"/>
            </p:cNvSpPr>
            <p:nvPr/>
          </p:nvSpPr>
          <p:spPr bwMode="auto">
            <a:xfrm>
              <a:off x="5149036" y="4394322"/>
              <a:ext cx="977900" cy="64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304" name="Picture 48" descr="o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10" y="4179887"/>
              <a:ext cx="438151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49" descr="gear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636" y="4183977"/>
              <a:ext cx="420688" cy="420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6" name="Text Box 45"/>
            <p:cNvSpPr txBox="1">
              <a:spLocks noChangeArrowheads="1"/>
            </p:cNvSpPr>
            <p:nvPr/>
          </p:nvSpPr>
          <p:spPr bwMode="auto">
            <a:xfrm>
              <a:off x="3136899" y="4524374"/>
              <a:ext cx="1138251" cy="35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Validate</a:t>
              </a:r>
            </a:p>
          </p:txBody>
        </p:sp>
        <p:sp>
          <p:nvSpPr>
            <p:cNvPr id="11307" name="Text Box 46"/>
            <p:cNvSpPr txBox="1">
              <a:spLocks noChangeArrowheads="1"/>
            </p:cNvSpPr>
            <p:nvPr/>
          </p:nvSpPr>
          <p:spPr bwMode="auto">
            <a:xfrm>
              <a:off x="4564735" y="4511373"/>
              <a:ext cx="1382048" cy="35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Transform</a:t>
              </a:r>
            </a:p>
          </p:txBody>
        </p:sp>
        <p:sp>
          <p:nvSpPr>
            <p:cNvPr id="11308" name="Text Box 47"/>
            <p:cNvSpPr txBox="1">
              <a:spLocks noChangeArrowheads="1"/>
            </p:cNvSpPr>
            <p:nvPr/>
          </p:nvSpPr>
          <p:spPr bwMode="auto">
            <a:xfrm>
              <a:off x="5847940" y="4525585"/>
              <a:ext cx="1408930" cy="35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Publish</a:t>
              </a:r>
            </a:p>
          </p:txBody>
        </p:sp>
        <p:pic>
          <p:nvPicPr>
            <p:cNvPr id="11309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391" y="5139634"/>
              <a:ext cx="457200" cy="41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Document"/>
            <p:cNvSpPr>
              <a:spLocks noEditPoints="1" noChangeArrowheads="1"/>
            </p:cNvSpPr>
            <p:nvPr/>
          </p:nvSpPr>
          <p:spPr bwMode="auto">
            <a:xfrm>
              <a:off x="4737187" y="5092795"/>
              <a:ext cx="334619" cy="362471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r">
                <a:buFontTx/>
                <a:buNone/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1311" name="Text Box 21"/>
            <p:cNvSpPr txBox="1">
              <a:spLocks noChangeArrowheads="1"/>
            </p:cNvSpPr>
            <p:nvPr/>
          </p:nvSpPr>
          <p:spPr bwMode="auto">
            <a:xfrm>
              <a:off x="3707083" y="5480047"/>
              <a:ext cx="704926" cy="22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Maps</a:t>
              </a:r>
              <a:endParaRPr lang="en-US" sz="1000" b="1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1312" name="Text Box 22"/>
            <p:cNvSpPr txBox="1">
              <a:spLocks noChangeArrowheads="1"/>
            </p:cNvSpPr>
            <p:nvPr/>
          </p:nvSpPr>
          <p:spPr bwMode="auto">
            <a:xfrm>
              <a:off x="4526431" y="5480047"/>
              <a:ext cx="756305" cy="35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Text</a:t>
              </a:r>
            </a:p>
          </p:txBody>
        </p:sp>
        <p:sp>
          <p:nvSpPr>
            <p:cNvPr id="11313" name="Text Box 23"/>
            <p:cNvSpPr txBox="1">
              <a:spLocks noChangeArrowheads="1"/>
            </p:cNvSpPr>
            <p:nvPr/>
          </p:nvSpPr>
          <p:spPr bwMode="auto">
            <a:xfrm>
              <a:off x="5378316" y="5427725"/>
              <a:ext cx="1011238" cy="57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AIXM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XML</a:t>
              </a:r>
            </a:p>
          </p:txBody>
        </p:sp>
        <p:pic>
          <p:nvPicPr>
            <p:cNvPr id="11314" name="Picture 5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966" y="5059363"/>
              <a:ext cx="361950" cy="396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16" name="Rectangle 58"/>
            <p:cNvSpPr>
              <a:spLocks noChangeArrowheads="1"/>
            </p:cNvSpPr>
            <p:nvPr/>
          </p:nvSpPr>
          <p:spPr bwMode="auto">
            <a:xfrm>
              <a:off x="804865" y="5134992"/>
              <a:ext cx="2624923" cy="64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0000"/>
                  </a:solidFill>
                </a:rPr>
                <a:t>INFORMATION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DISSEMINATION &amp; PUBLISHING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11317" name="Picture 8" descr="IS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704" y="4159250"/>
              <a:ext cx="928560" cy="609600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ounded Rectangle 51"/>
          <p:cNvSpPr/>
          <p:nvPr/>
        </p:nvSpPr>
        <p:spPr bwMode="auto">
          <a:xfrm>
            <a:off x="352942" y="5008007"/>
            <a:ext cx="8526198" cy="783193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AIMM takes a segmented approach to these infrastructure enhancements to get critical capabilities implemented earlier and reduce overall risk </a:t>
            </a:r>
          </a:p>
        </p:txBody>
      </p: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3607755" y="1954329"/>
            <a:ext cx="161717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DATA </a:t>
            </a:r>
            <a:r>
              <a:rPr lang="en-US" sz="1200" b="1" dirty="0" smtClean="0">
                <a:solidFill>
                  <a:srgbClr val="000000"/>
                </a:solidFill>
              </a:rPr>
              <a:t>CAPTURE &amp; INGESTION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5181600" y="1643063"/>
            <a:ext cx="877887" cy="1092200"/>
          </a:xfrm>
          <a:prstGeom prst="downArrow">
            <a:avLst/>
          </a:prstGeom>
          <a:solidFill>
            <a:srgbClr val="000000">
              <a:alpha val="50000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lIns="91422" tIns="45712" rIns="91422" bIns="45712"/>
          <a:lstStyle/>
          <a:p>
            <a:pPr marL="192088" indent="-187325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5443942" y="2033579"/>
            <a:ext cx="312275" cy="196415"/>
          </a:xfrm>
          <a:prstGeom prst="rect">
            <a:avLst/>
          </a:prstGeom>
          <a:gradFill rotWithShape="1">
            <a:gsLst>
              <a:gs pos="0">
                <a:srgbClr val="8BB619"/>
              </a:gs>
              <a:gs pos="100000">
                <a:srgbClr val="BECA94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56" name="Picture 45" descr="database_or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89" y="2323856"/>
            <a:ext cx="299600" cy="3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>
            <a:spLocks noChangeArrowheads="1"/>
          </p:cNvSpPr>
          <p:nvPr/>
        </p:nvSpPr>
        <p:spPr bwMode="auto">
          <a:xfrm flipH="1">
            <a:off x="5368925" y="1708150"/>
            <a:ext cx="538162" cy="252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NAVAIDs</a:t>
            </a: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6070600" y="1651000"/>
            <a:ext cx="877887" cy="1092200"/>
          </a:xfrm>
          <a:prstGeom prst="downArrow">
            <a:avLst/>
          </a:prstGeom>
          <a:solidFill>
            <a:srgbClr val="000000">
              <a:alpha val="50000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lIns="91422" tIns="45712" rIns="91422" bIns="45712"/>
          <a:lstStyle/>
          <a:p>
            <a:pPr marL="192088" indent="-187325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6345723" y="2012573"/>
            <a:ext cx="312275" cy="193086"/>
          </a:xfrm>
          <a:prstGeom prst="rect">
            <a:avLst/>
          </a:prstGeom>
          <a:gradFill rotWithShape="1">
            <a:gsLst>
              <a:gs pos="0">
                <a:srgbClr val="8BB619"/>
              </a:gs>
              <a:gs pos="100000">
                <a:srgbClr val="BECA94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60" name="Picture 45" descr="database_or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17" y="2301260"/>
            <a:ext cx="300752" cy="3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22"/>
          <p:cNvSpPr>
            <a:spLocks noChangeArrowheads="1"/>
          </p:cNvSpPr>
          <p:nvPr/>
        </p:nvSpPr>
        <p:spPr bwMode="auto">
          <a:xfrm flipH="1">
            <a:off x="6240462" y="1677989"/>
            <a:ext cx="528638" cy="2508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Airports</a:t>
            </a:r>
          </a:p>
        </p:txBody>
      </p: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6970713" y="1651000"/>
            <a:ext cx="877887" cy="1092200"/>
          </a:xfrm>
          <a:prstGeom prst="downArrow">
            <a:avLst/>
          </a:prstGeom>
          <a:solidFill>
            <a:srgbClr val="000000">
              <a:alpha val="50000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lIns="91422" tIns="45712" rIns="91422" bIns="45712"/>
          <a:lstStyle/>
          <a:p>
            <a:pPr marL="192088" indent="-187325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auto">
          <a:xfrm>
            <a:off x="7257198" y="2012573"/>
            <a:ext cx="312275" cy="193087"/>
          </a:xfrm>
          <a:prstGeom prst="rect">
            <a:avLst/>
          </a:prstGeom>
          <a:gradFill rotWithShape="1">
            <a:gsLst>
              <a:gs pos="0">
                <a:srgbClr val="8BB619"/>
              </a:gs>
              <a:gs pos="100000">
                <a:srgbClr val="BECA94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2" name="Rectangle 42"/>
          <p:cNvSpPr>
            <a:spLocks noChangeArrowheads="1"/>
          </p:cNvSpPr>
          <p:nvPr/>
        </p:nvSpPr>
        <p:spPr bwMode="auto">
          <a:xfrm>
            <a:off x="7848600" y="1651000"/>
            <a:ext cx="877887" cy="1092200"/>
          </a:xfrm>
          <a:prstGeom prst="downArrow">
            <a:avLst/>
          </a:prstGeom>
          <a:solidFill>
            <a:srgbClr val="000000">
              <a:alpha val="50000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lIns="91422" tIns="45712" rIns="91422" bIns="45712"/>
          <a:lstStyle/>
          <a:p>
            <a:pPr marL="192088" indent="-187325">
              <a:spcBef>
                <a:spcPct val="20000"/>
              </a:spcBef>
              <a:buClr>
                <a:srgbClr val="FFFF66"/>
              </a:buClr>
              <a:defRPr/>
            </a:pPr>
            <a:r>
              <a:rPr lang="en-US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4" name="Picture 45" descr="database_or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45" y="2301260"/>
            <a:ext cx="299600" cy="3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22"/>
          <p:cNvSpPr>
            <a:spLocks noChangeArrowheads="1"/>
          </p:cNvSpPr>
          <p:nvPr/>
        </p:nvSpPr>
        <p:spPr bwMode="auto">
          <a:xfrm flipH="1">
            <a:off x="7091362" y="1682750"/>
            <a:ext cx="603250" cy="2508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Procedures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8111241" y="2042721"/>
            <a:ext cx="311123" cy="213943"/>
          </a:xfrm>
          <a:prstGeom prst="rect">
            <a:avLst/>
          </a:prstGeom>
          <a:gradFill rotWithShape="1">
            <a:gsLst>
              <a:gs pos="0">
                <a:srgbClr val="8BB619"/>
              </a:gs>
              <a:gs pos="100000">
                <a:srgbClr val="BECA94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68" name="Picture 45" descr="database_or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39" y="2354004"/>
            <a:ext cx="299600" cy="3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22"/>
          <p:cNvSpPr>
            <a:spLocks noChangeArrowheads="1"/>
          </p:cNvSpPr>
          <p:nvPr/>
        </p:nvSpPr>
        <p:spPr bwMode="auto">
          <a:xfrm flipH="1">
            <a:off x="8001000" y="1689100"/>
            <a:ext cx="542925" cy="252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/>
              </a:rPr>
              <a:t>Airspace</a:t>
            </a:r>
          </a:p>
        </p:txBody>
      </p:sp>
    </p:spTree>
    <p:extLst>
      <p:ext uri="{BB962C8B-B14F-4D97-AF65-F5344CB8AC3E}">
        <p14:creationId xmlns:p14="http://schemas.microsoft.com/office/powerpoint/2010/main" val="42204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3288"/>
            <a:ext cx="77724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NASInfo_pic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1143000"/>
            <a:ext cx="4876800" cy="295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7150"/>
            <a:ext cx="2133600" cy="222250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90D7AFE7-8B1B-4A6B-AD20-8999C5A10BB8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r>
              <a:rPr lang="en-US" sz="3600" b="1" dirty="0" smtClean="0">
                <a:solidFill>
                  <a:srgbClr val="002664"/>
                </a:solidFill>
                <a:latin typeface="Calibri"/>
                <a:ea typeface="+mj-ea"/>
                <a:cs typeface="Arial"/>
              </a:rPr>
              <a:t>NextGen Overview</a:t>
            </a:r>
          </a:p>
          <a:p>
            <a:pPr defTabSz="457200" eaLnBrk="0" hangingPunct="0">
              <a:defRPr/>
            </a:pPr>
            <a:r>
              <a:rPr lang="en-US" sz="2800" b="1" dirty="0" smtClean="0">
                <a:solidFill>
                  <a:srgbClr val="002664"/>
                </a:solidFill>
                <a:latin typeface="Calibri"/>
                <a:ea typeface="+mj-ea"/>
                <a:cs typeface="Arial"/>
              </a:rPr>
              <a:t>On Demand NAS Info Mid-Term Concept</a:t>
            </a:r>
            <a:endParaRPr lang="en-US" sz="2800" b="1" dirty="0">
              <a:solidFill>
                <a:srgbClr val="002664"/>
              </a:solidFill>
              <a:latin typeface="Calibri"/>
              <a:ea typeface="+mj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10000"/>
            <a:ext cx="495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System Wide Enhancements: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Net-enabled information access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Weather Assimilated into Decision Making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Enhanced Safety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Security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Environmental Management</a:t>
            </a: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Operations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Strategic Traffic Management</a:t>
            </a:r>
          </a:p>
          <a:p>
            <a:pPr marL="238125"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Flight Planning</a:t>
            </a:r>
          </a:p>
          <a:p>
            <a:pPr marL="231775" lvl="1" indent="-7938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Airport Operations</a:t>
            </a:r>
          </a:p>
          <a:p>
            <a:pPr marL="231775" lvl="1" indent="-7938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Arrivals &amp; Departures</a:t>
            </a:r>
          </a:p>
          <a:p>
            <a:pPr marL="231775" lvl="1" indent="-7938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Cruise Operations</a:t>
            </a:r>
          </a:p>
          <a:p>
            <a:pPr marL="231775" lvl="1" indent="-7938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Oceanic Operations</a:t>
            </a:r>
          </a:p>
          <a:p>
            <a:pPr marL="231775" lvl="1" indent="-7938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Support Management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267200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“The On Demand NAS Information Portfolio provides Net-enabled information access for NextGen Mid-Term Operations.”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6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0088"/>
            <a:ext cx="77724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Federal NOTAM System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Example in Action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5521117" y="2844800"/>
            <a:ext cx="12767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349500" y="185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2413000" y="2844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3022600" y="1854200"/>
            <a:ext cx="304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29543" r="29543" b="29543"/>
          <a:stretch>
            <a:fillRect/>
          </a:stretch>
        </p:blipFill>
        <p:spPr bwMode="auto">
          <a:xfrm>
            <a:off x="2565400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3327400" y="1854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5842000" y="1854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49" name="Text Box 109"/>
          <p:cNvSpPr txBox="1">
            <a:spLocks noChangeArrowheads="1"/>
          </p:cNvSpPr>
          <p:nvPr/>
        </p:nvSpPr>
        <p:spPr bwMode="auto">
          <a:xfrm>
            <a:off x="2547938" y="2108200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Web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0750" name="Line 38"/>
          <p:cNvSpPr>
            <a:spLocks noChangeShapeType="1"/>
          </p:cNvSpPr>
          <p:nvPr/>
        </p:nvSpPr>
        <p:spPr bwMode="auto">
          <a:xfrm>
            <a:off x="5842000" y="1854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51" name="Text Box 109"/>
          <p:cNvSpPr txBox="1">
            <a:spLocks noChangeArrowheads="1"/>
          </p:cNvSpPr>
          <p:nvPr/>
        </p:nvSpPr>
        <p:spPr bwMode="auto">
          <a:xfrm>
            <a:off x="5994400" y="2108200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Web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30752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29543" r="29543" b="29543"/>
          <a:stretch>
            <a:fillRect/>
          </a:stretch>
        </p:blipFill>
        <p:spPr bwMode="auto">
          <a:xfrm>
            <a:off x="5969000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Text Box 110"/>
          <p:cNvSpPr txBox="1">
            <a:spLocks noChangeArrowheads="1"/>
          </p:cNvSpPr>
          <p:nvPr/>
        </p:nvSpPr>
        <p:spPr bwMode="auto">
          <a:xfrm>
            <a:off x="2552700" y="2809875"/>
            <a:ext cx="827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Web- </a:t>
            </a:r>
            <a:b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service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0755" name="Text Box 23"/>
          <p:cNvSpPr txBox="1">
            <a:spLocks noChangeArrowheads="1"/>
          </p:cNvSpPr>
          <p:nvPr/>
        </p:nvSpPr>
        <p:spPr bwMode="auto">
          <a:xfrm>
            <a:off x="3149601" y="3759200"/>
            <a:ext cx="28860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Integrate Permanent and Temporary Information</a:t>
            </a:r>
          </a:p>
          <a:p>
            <a:pPr algn="ctr" eaLnBrk="1" hangingPunct="1"/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Apply Business Rules, Validate Data, </a:t>
            </a:r>
            <a:br>
              <a:rPr lang="en-US" sz="1600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</a:br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Translate, and Publish</a:t>
            </a:r>
            <a:endParaRPr lang="en-US" sz="1600" dirty="0">
              <a:solidFill>
                <a:srgbClr val="1F497D">
                  <a:lumMod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30756" name="Text Box 23"/>
          <p:cNvSpPr txBox="1">
            <a:spLocks noChangeArrowheads="1"/>
          </p:cNvSpPr>
          <p:nvPr/>
        </p:nvSpPr>
        <p:spPr bwMode="auto">
          <a:xfrm>
            <a:off x="6477001" y="3759200"/>
            <a:ext cx="2638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Distribute NOTAMs to the Users </a:t>
            </a:r>
          </a:p>
          <a:p>
            <a:pPr algn="ctr" eaLnBrk="1" hangingPunct="1"/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Electronic Distribution to FAA customers, Computer Readable</a:t>
            </a:r>
            <a:endParaRPr lang="en-US" sz="1600" dirty="0">
              <a:solidFill>
                <a:srgbClr val="1F497D">
                  <a:lumMod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30757" name="Text Box 110"/>
          <p:cNvSpPr txBox="1">
            <a:spLocks noChangeArrowheads="1"/>
          </p:cNvSpPr>
          <p:nvPr/>
        </p:nvSpPr>
        <p:spPr bwMode="auto">
          <a:xfrm>
            <a:off x="5715000" y="2816225"/>
            <a:ext cx="827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Web- </a:t>
            </a:r>
            <a:b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service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174603" y="5105400"/>
            <a:ext cx="2717792" cy="817244"/>
          </a:xfrm>
          <a:prstGeom prst="flowChartPunchedTap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Federal NOTAM System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48400" y="4953000"/>
            <a:ext cx="2731929" cy="1039356"/>
          </a:xfrm>
          <a:prstGeom prst="wav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NOTAM Search and  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</a:rPr>
              <a:t>NOTAM Distribution Service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143000"/>
            <a:ext cx="2097087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4" y="1143000"/>
            <a:ext cx="2073275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77800" y="4953000"/>
            <a:ext cx="2641600" cy="1039356"/>
          </a:xfrm>
          <a:prstGeom prst="wav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NOTAM Manager and 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</a:rPr>
              <a:t>NOTAM Origination Service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43000"/>
            <a:ext cx="2060575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4" name="Text Box 23"/>
          <p:cNvSpPr txBox="1">
            <a:spLocks noChangeArrowheads="1"/>
          </p:cNvSpPr>
          <p:nvPr/>
        </p:nvSpPr>
        <p:spPr bwMode="auto">
          <a:xfrm>
            <a:off x="28575" y="3759200"/>
            <a:ext cx="27146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Originate NOTAMs at the Source</a:t>
            </a:r>
          </a:p>
          <a:p>
            <a:pPr algn="ctr" eaLnBrk="1" hangingPunct="1"/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rPr>
              <a:t>Digitally Capture Temporary Hazard Information</a:t>
            </a:r>
            <a:endParaRPr lang="en-US" sz="1600" dirty="0">
              <a:solidFill>
                <a:srgbClr val="1F497D">
                  <a:lumMod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9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40"/>
          <p:cNvSpPr>
            <a:spLocks noChangeArrowheads="1"/>
          </p:cNvSpPr>
          <p:nvPr/>
        </p:nvSpPr>
        <p:spPr bwMode="auto">
          <a:xfrm>
            <a:off x="3746914" y="1031133"/>
            <a:ext cx="1784882" cy="4952156"/>
          </a:xfrm>
          <a:prstGeom prst="rect">
            <a:avLst/>
          </a:prstGeom>
          <a:solidFill>
            <a:srgbClr val="D0E3F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anchor="t"/>
          <a:lstStyle/>
          <a:p>
            <a:pPr eaLnBrk="0" hangingPunct="0"/>
            <a:r>
              <a:rPr lang="en-US" sz="1050" b="1" dirty="0">
                <a:solidFill>
                  <a:prstClr val="black"/>
                </a:solidFill>
              </a:rPr>
              <a:t>NAS/Operations Network</a:t>
            </a: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3134473" y="1025820"/>
            <a:ext cx="508959" cy="4954588"/>
          </a:xfrm>
          <a:prstGeom prst="rect">
            <a:avLst/>
          </a:prstGeom>
          <a:solidFill>
            <a:srgbClr val="FFCCCC">
              <a:alpha val="8509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   </a:t>
            </a:r>
            <a:endParaRPr lang="en-US" sz="1100" b="1" dirty="0">
              <a:solidFill>
                <a:srgbClr val="000000"/>
              </a:solidFill>
            </a:endParaRPr>
          </a:p>
          <a:p>
            <a:pPr eaLnBrk="0" hangingPunct="0"/>
            <a:r>
              <a:rPr lang="en-US" sz="1100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246617" y="1295356"/>
            <a:ext cx="276046" cy="459812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FF66"/>
              </a:gs>
              <a:gs pos="70000">
                <a:srgbClr val="FFFF9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83978" y="6113416"/>
            <a:ext cx="1667112" cy="400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en-US" sz="1050" b="1" i="1" dirty="0">
              <a:solidFill>
                <a:prstClr val="white"/>
              </a:solidFill>
            </a:endParaRPr>
          </a:p>
          <a:p>
            <a:pPr algn="ctr"/>
            <a:endParaRPr lang="en-US" sz="1050" b="1" i="1" dirty="0">
              <a:solidFill>
                <a:prstClr val="white"/>
              </a:solidFill>
            </a:endParaRPr>
          </a:p>
        </p:txBody>
      </p:sp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6293796" y="1028701"/>
            <a:ext cx="646116" cy="4954588"/>
          </a:xfrm>
          <a:prstGeom prst="rect">
            <a:avLst/>
          </a:prstGeom>
          <a:solidFill>
            <a:srgbClr val="FFCCCC">
              <a:alpha val="8509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   </a:t>
            </a:r>
            <a:endParaRPr lang="en-US" sz="1100" b="1" dirty="0">
              <a:solidFill>
                <a:srgbClr val="000000"/>
              </a:solidFill>
            </a:endParaRPr>
          </a:p>
          <a:p>
            <a:pPr eaLnBrk="0" hangingPunct="0"/>
            <a:r>
              <a:rPr lang="en-US" sz="1100" b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400801" y="1298237"/>
            <a:ext cx="418010" cy="4598126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FF66"/>
              </a:gs>
              <a:gs pos="70000">
                <a:srgbClr val="FFFF99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SWIM/NEMS</a:t>
            </a:r>
          </a:p>
        </p:txBody>
      </p:sp>
      <p:sp>
        <p:nvSpPr>
          <p:cNvPr id="139" name="Rectangle 124"/>
          <p:cNvSpPr>
            <a:spLocks noChangeArrowheads="1"/>
          </p:cNvSpPr>
          <p:nvPr/>
        </p:nvSpPr>
        <p:spPr bwMode="auto">
          <a:xfrm>
            <a:off x="7295543" y="3552825"/>
            <a:ext cx="1772257" cy="759801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</a:rPr>
              <a:t>NAS/Mission Support Network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32112" y="3094894"/>
            <a:ext cx="1380711" cy="380999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DoD</a:t>
            </a:r>
          </a:p>
        </p:txBody>
      </p:sp>
      <p:sp>
        <p:nvSpPr>
          <p:cNvPr id="127" name="Rectangle 123"/>
          <p:cNvSpPr>
            <a:spLocks noChangeArrowheads="1"/>
          </p:cNvSpPr>
          <p:nvPr/>
        </p:nvSpPr>
        <p:spPr bwMode="auto">
          <a:xfrm>
            <a:off x="7297615" y="4371033"/>
            <a:ext cx="1776045" cy="1612255"/>
          </a:xfrm>
          <a:prstGeom prst="rect">
            <a:avLst/>
          </a:prstGeom>
          <a:solidFill>
            <a:srgbClr val="D0E3F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</a:rPr>
              <a:t>NAS/Operations Network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411609" y="1390194"/>
            <a:ext cx="1380711" cy="42981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Airlines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408667" y="1929456"/>
            <a:ext cx="1380711" cy="42981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General 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Aviation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11596" y="2444262"/>
            <a:ext cx="1380711" cy="53633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Airports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420389" y="815764"/>
            <a:ext cx="1380711" cy="485498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prstClr val="black"/>
                </a:solidFill>
              </a:rPr>
              <a:t>AIMM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One Stop Shop</a:t>
            </a:r>
          </a:p>
        </p:txBody>
      </p:sp>
      <p:sp>
        <p:nvSpPr>
          <p:cNvPr id="14345" name="Rectangle 124"/>
          <p:cNvSpPr>
            <a:spLocks noChangeArrowheads="1"/>
          </p:cNvSpPr>
          <p:nvPr/>
        </p:nvSpPr>
        <p:spPr bwMode="auto">
          <a:xfrm>
            <a:off x="129396" y="1602376"/>
            <a:ext cx="1713518" cy="2848853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</a:rPr>
              <a:t>NAS/Mission Support </a:t>
            </a:r>
          </a:p>
          <a:p>
            <a:pPr eaLnBrk="0" hangingPunct="0"/>
            <a:r>
              <a:rPr lang="en-US" sz="1000" b="1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88880" y="1994265"/>
            <a:ext cx="1149531" cy="198555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AIM Sourced NAS Information Dissemination </a:t>
            </a:r>
            <a:b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- Bravo (2017)</a:t>
            </a:r>
            <a:endParaRPr lang="en-US" sz="2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344" name="Rectangle 123"/>
          <p:cNvSpPr>
            <a:spLocks noChangeArrowheads="1"/>
          </p:cNvSpPr>
          <p:nvPr/>
        </p:nvSpPr>
        <p:spPr bwMode="auto">
          <a:xfrm>
            <a:off x="129397" y="4546121"/>
            <a:ext cx="1717226" cy="1436119"/>
          </a:xfrm>
          <a:prstGeom prst="rect">
            <a:avLst/>
          </a:prstGeom>
          <a:solidFill>
            <a:srgbClr val="D0E3F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t"/>
          <a:lstStyle/>
          <a:p>
            <a:pPr eaLnBrk="0" hangingPunct="0"/>
            <a:r>
              <a:rPr lang="en-US" sz="1000" b="1" dirty="0">
                <a:solidFill>
                  <a:srgbClr val="000000"/>
                </a:solidFill>
              </a:rPr>
              <a:t>NAS/Ops Network</a:t>
            </a:r>
          </a:p>
        </p:txBody>
      </p:sp>
      <p:pic>
        <p:nvPicPr>
          <p:cNvPr id="226" name="Picture 225" descr="do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6001" y="3158956"/>
            <a:ext cx="275004" cy="275004"/>
          </a:xfrm>
          <a:prstGeom prst="rect">
            <a:avLst/>
          </a:prstGeom>
        </p:spPr>
      </p:pic>
      <p:sp>
        <p:nvSpPr>
          <p:cNvPr id="14367" name="TextBox 14"/>
          <p:cNvSpPr txBox="1">
            <a:spLocks noChangeArrowheads="1"/>
          </p:cNvSpPr>
          <p:nvPr/>
        </p:nvSpPr>
        <p:spPr bwMode="auto">
          <a:xfrm>
            <a:off x="6239730" y="1041777"/>
            <a:ext cx="5854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b="1" dirty="0" smtClean="0">
                <a:solidFill>
                  <a:srgbClr val="000000"/>
                </a:solidFill>
                <a:cs typeface="Arial" pitchFamily="34" charset="0"/>
              </a:rPr>
              <a:t>NESG</a:t>
            </a:r>
            <a:endParaRPr lang="en-US" sz="11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80" name="Rectangle 64"/>
          <p:cNvSpPr>
            <a:spLocks noChangeArrowheads="1"/>
          </p:cNvSpPr>
          <p:nvPr/>
        </p:nvSpPr>
        <p:spPr bwMode="auto">
          <a:xfrm>
            <a:off x="1912102" y="4732120"/>
            <a:ext cx="9695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SAA Schedules</a:t>
            </a:r>
          </a:p>
        </p:txBody>
      </p:sp>
      <p:sp>
        <p:nvSpPr>
          <p:cNvPr id="14388" name="Rectangle 68"/>
          <p:cNvSpPr>
            <a:spLocks noChangeArrowheads="1"/>
          </p:cNvSpPr>
          <p:nvPr/>
        </p:nvSpPr>
        <p:spPr bwMode="auto">
          <a:xfrm>
            <a:off x="1947949" y="5168431"/>
            <a:ext cx="10419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Digital NOTAMs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1940463" y="1001429"/>
            <a:ext cx="146386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9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Magnetic Declination Data</a:t>
            </a:r>
            <a:endParaRPr lang="en-US" sz="9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94" name="Straight Arrow Connector 59"/>
          <p:cNvCxnSpPr>
            <a:cxnSpLocks noChangeShapeType="1"/>
          </p:cNvCxnSpPr>
          <p:nvPr/>
        </p:nvCxnSpPr>
        <p:spPr bwMode="auto">
          <a:xfrm flipH="1" flipV="1">
            <a:off x="4005961" y="4374880"/>
            <a:ext cx="1" cy="1259457"/>
          </a:xfrm>
          <a:prstGeom prst="straightConnector1">
            <a:avLst/>
          </a:prstGeom>
          <a:noFill/>
          <a:ln w="28575" algn="ctr">
            <a:solidFill>
              <a:schemeClr val="accent3">
                <a:lumMod val="50000"/>
              </a:schemeClr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275"/>
          <p:cNvSpPr>
            <a:spLocks noChangeArrowheads="1"/>
          </p:cNvSpPr>
          <p:nvPr/>
        </p:nvSpPr>
        <p:spPr bwMode="auto">
          <a:xfrm>
            <a:off x="4081022" y="4410940"/>
            <a:ext cx="11240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SAA Configuration Definitions 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Sectional Charts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Location Identifiers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Weather Stations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FSS &amp; Comm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Class Airspace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900" b="1" dirty="0">
                <a:solidFill>
                  <a:prstClr val="black"/>
                </a:solidFill>
              </a:rPr>
              <a:t>ARTCC Sectors</a:t>
            </a:r>
          </a:p>
        </p:txBody>
      </p:sp>
      <p:cxnSp>
        <p:nvCxnSpPr>
          <p:cNvPr id="119" name="Straight Arrow Connector 59"/>
          <p:cNvCxnSpPr>
            <a:cxnSpLocks noChangeShapeType="1"/>
          </p:cNvCxnSpPr>
          <p:nvPr/>
        </p:nvCxnSpPr>
        <p:spPr bwMode="auto">
          <a:xfrm>
            <a:off x="1324076" y="2774018"/>
            <a:ext cx="2482100" cy="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59"/>
          <p:cNvCxnSpPr>
            <a:cxnSpLocks noChangeShapeType="1"/>
          </p:cNvCxnSpPr>
          <p:nvPr/>
        </p:nvCxnSpPr>
        <p:spPr bwMode="auto">
          <a:xfrm>
            <a:off x="1319328" y="2979921"/>
            <a:ext cx="2482100" cy="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59"/>
          <p:cNvCxnSpPr>
            <a:cxnSpLocks noChangeShapeType="1"/>
          </p:cNvCxnSpPr>
          <p:nvPr/>
        </p:nvCxnSpPr>
        <p:spPr bwMode="auto">
          <a:xfrm>
            <a:off x="1314582" y="3168407"/>
            <a:ext cx="2482100" cy="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59"/>
          <p:cNvCxnSpPr>
            <a:cxnSpLocks noChangeShapeType="1"/>
          </p:cNvCxnSpPr>
          <p:nvPr/>
        </p:nvCxnSpPr>
        <p:spPr bwMode="auto">
          <a:xfrm>
            <a:off x="1324076" y="3387742"/>
            <a:ext cx="2482100" cy="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59"/>
          <p:cNvCxnSpPr>
            <a:cxnSpLocks noChangeShapeType="1"/>
          </p:cNvCxnSpPr>
          <p:nvPr/>
        </p:nvCxnSpPr>
        <p:spPr bwMode="auto">
          <a:xfrm>
            <a:off x="1326449" y="2547932"/>
            <a:ext cx="2482100" cy="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Elbow Connector 131"/>
          <p:cNvCxnSpPr>
            <a:stCxn id="86" idx="3"/>
            <a:endCxn id="133" idx="2"/>
          </p:cNvCxnSpPr>
          <p:nvPr/>
        </p:nvCxnSpPr>
        <p:spPr>
          <a:xfrm>
            <a:off x="1785181" y="1183716"/>
            <a:ext cx="2024062" cy="866008"/>
          </a:xfrm>
          <a:prstGeom prst="bentConnector3">
            <a:avLst>
              <a:gd name="adj1" fmla="val 80260"/>
            </a:avLst>
          </a:prstGeom>
          <a:noFill/>
          <a:ln w="190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660" y="2473058"/>
            <a:ext cx="706297" cy="46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173824" y="1860161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9166" y="841123"/>
            <a:ext cx="422565" cy="3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Right Arrow 171"/>
          <p:cNvSpPr/>
          <p:nvPr/>
        </p:nvSpPr>
        <p:spPr>
          <a:xfrm>
            <a:off x="6823629" y="3900071"/>
            <a:ext cx="1188257" cy="239395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9" name="Right Arrow 188"/>
          <p:cNvSpPr/>
          <p:nvPr/>
        </p:nvSpPr>
        <p:spPr>
          <a:xfrm>
            <a:off x="7178956" y="1016018"/>
            <a:ext cx="238426" cy="8181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0" name="Right Arrow 189"/>
          <p:cNvSpPr/>
          <p:nvPr/>
        </p:nvSpPr>
        <p:spPr>
          <a:xfrm>
            <a:off x="7174153" y="1560740"/>
            <a:ext cx="238426" cy="8181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1" name="Right Arrow 190"/>
          <p:cNvSpPr/>
          <p:nvPr/>
        </p:nvSpPr>
        <p:spPr>
          <a:xfrm>
            <a:off x="7172726" y="2113832"/>
            <a:ext cx="238426" cy="8181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2" name="Right Arrow 191"/>
          <p:cNvSpPr/>
          <p:nvPr/>
        </p:nvSpPr>
        <p:spPr>
          <a:xfrm>
            <a:off x="7172407" y="2686733"/>
            <a:ext cx="238426" cy="8181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1594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143718" y="1035458"/>
            <a:ext cx="45719" cy="171052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0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817260" y="1785447"/>
            <a:ext cx="322906" cy="19139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96" name="Elbow Connector 195"/>
          <p:cNvCxnSpPr/>
          <p:nvPr/>
        </p:nvCxnSpPr>
        <p:spPr>
          <a:xfrm rot="10800000" flipV="1">
            <a:off x="1725283" y="1210489"/>
            <a:ext cx="5703130" cy="1179027"/>
          </a:xfrm>
          <a:prstGeom prst="bentConnector3">
            <a:avLst>
              <a:gd name="adj1" fmla="val 12034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19753" y="6148537"/>
            <a:ext cx="1595836" cy="57708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i="1" dirty="0">
              <a:solidFill>
                <a:prstClr val="white"/>
              </a:solidFill>
            </a:endParaRPr>
          </a:p>
          <a:p>
            <a:pPr algn="ctr"/>
            <a:r>
              <a:rPr lang="en-US" sz="1050" b="1" i="1" dirty="0">
                <a:solidFill>
                  <a:prstClr val="white"/>
                </a:solidFill>
              </a:rPr>
              <a:t>Authoritative Sources</a:t>
            </a:r>
          </a:p>
          <a:p>
            <a:pPr algn="ctr"/>
            <a:endParaRPr lang="en-US" sz="1050" b="1" i="1" dirty="0">
              <a:solidFill>
                <a:prstClr val="white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173023" y="6154199"/>
            <a:ext cx="1925516" cy="57708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i="1" dirty="0">
              <a:solidFill>
                <a:prstClr val="white"/>
              </a:solidFill>
            </a:endParaRPr>
          </a:p>
          <a:p>
            <a:pPr algn="ctr"/>
            <a:r>
              <a:rPr lang="en-US" sz="1050" b="1" i="1" dirty="0">
                <a:solidFill>
                  <a:prstClr val="white"/>
                </a:solidFill>
              </a:rPr>
              <a:t>AI Consumers</a:t>
            </a:r>
          </a:p>
          <a:p>
            <a:pPr algn="ctr"/>
            <a:endParaRPr lang="en-US" sz="1050" b="1" i="1" dirty="0">
              <a:solidFill>
                <a:prstClr val="white"/>
              </a:solidFill>
            </a:endParaRPr>
          </a:p>
        </p:txBody>
      </p:sp>
      <p:sp>
        <p:nvSpPr>
          <p:cNvPr id="213" name="Right Arrow 212"/>
          <p:cNvSpPr/>
          <p:nvPr/>
        </p:nvSpPr>
        <p:spPr>
          <a:xfrm>
            <a:off x="5457217" y="2738704"/>
            <a:ext cx="933571" cy="864476"/>
          </a:xfrm>
          <a:prstGeom prst="rightArrow">
            <a:avLst>
              <a:gd name="adj1" fmla="val 50000"/>
              <a:gd name="adj2" fmla="val 36904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7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9" name="Right Arrow 218"/>
          <p:cNvSpPr/>
          <p:nvPr/>
        </p:nvSpPr>
        <p:spPr>
          <a:xfrm>
            <a:off x="6822040" y="3132994"/>
            <a:ext cx="606372" cy="334108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38" name="Picture 14" descr="aircrafts,airplanes,businesses,flies,flights,flying,Fotolia,jets,passengers,Photographs,planes,sun,sunrises,sunsets,travels,vacations,wings"/>
          <p:cNvPicPr>
            <a:picLocks noChangeAspect="1" noChangeArrowheads="1"/>
          </p:cNvPicPr>
          <p:nvPr/>
        </p:nvPicPr>
        <p:blipFill>
          <a:blip r:embed="rId7" cstate="print"/>
          <a:srcRect t="26130" b="29562"/>
          <a:stretch>
            <a:fillRect/>
          </a:stretch>
        </p:blipFill>
        <p:spPr bwMode="auto">
          <a:xfrm flipH="1">
            <a:off x="8051557" y="1441960"/>
            <a:ext cx="696788" cy="308731"/>
          </a:xfrm>
          <a:prstGeom prst="rect">
            <a:avLst/>
          </a:prstGeom>
          <a:noFill/>
        </p:spPr>
      </p:pic>
      <p:pic>
        <p:nvPicPr>
          <p:cNvPr id="1042" name="Picture 18" descr="http://academics.nsuok.edu/portals/27/images/US_Army_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1820" y="3156540"/>
            <a:ext cx="289759" cy="289759"/>
          </a:xfrm>
          <a:prstGeom prst="rect">
            <a:avLst/>
          </a:prstGeom>
          <a:noFill/>
        </p:spPr>
      </p:pic>
      <p:pic>
        <p:nvPicPr>
          <p:cNvPr id="1044" name="Picture 20" descr="http://www.huntlogo.com/wp-content/uploads/2011/11/US-Nav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5944" y="3162252"/>
            <a:ext cx="270025" cy="270025"/>
          </a:xfrm>
          <a:prstGeom prst="rect">
            <a:avLst/>
          </a:prstGeom>
          <a:noFill/>
        </p:spPr>
      </p:pic>
      <p:pic>
        <p:nvPicPr>
          <p:cNvPr id="1046" name="Picture 22" descr="http://bgi1.com/wp-content/uploads/2010/12/Marine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3559" y="3167734"/>
            <a:ext cx="270294" cy="270294"/>
          </a:xfrm>
          <a:prstGeom prst="rect">
            <a:avLst/>
          </a:prstGeom>
          <a:noFill/>
        </p:spPr>
      </p:pic>
      <p:pic>
        <p:nvPicPr>
          <p:cNvPr id="1040" name="Picture 16" descr="http://thesimonscenter.org/wp-content/uploads/2011/10/air-force-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7749" y="3167724"/>
            <a:ext cx="281354" cy="281354"/>
          </a:xfrm>
          <a:prstGeom prst="rect">
            <a:avLst/>
          </a:prstGeom>
          <a:noFill/>
        </p:spPr>
      </p:pic>
      <p:sp>
        <p:nvSpPr>
          <p:cNvPr id="85" name="Rounded Rectangle 84"/>
          <p:cNvSpPr/>
          <p:nvPr/>
        </p:nvSpPr>
        <p:spPr>
          <a:xfrm>
            <a:off x="372736" y="979709"/>
            <a:ext cx="1445621" cy="413656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b="1" dirty="0">
                <a:solidFill>
                  <a:srgbClr val="000000"/>
                </a:solidFill>
              </a:rPr>
              <a:t>National Geodetic </a:t>
            </a:r>
          </a:p>
          <a:p>
            <a:r>
              <a:rPr lang="en-US" sz="900" b="1" dirty="0">
                <a:solidFill>
                  <a:srgbClr val="000000"/>
                </a:solidFill>
              </a:rPr>
              <a:t>Data Center (NOAA)</a:t>
            </a:r>
          </a:p>
        </p:txBody>
      </p:sp>
      <p:pic>
        <p:nvPicPr>
          <p:cNvPr id="86" name="Picture 85" descr="Noaa%20sea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85842" y="1034046"/>
            <a:ext cx="299339" cy="299339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644082" y="4779602"/>
            <a:ext cx="841782" cy="30134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SAMS/MADE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31019" y="5210356"/>
            <a:ext cx="841782" cy="29720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FNS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829068" y="5641860"/>
            <a:ext cx="1303337" cy="287965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NASR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018584" y="3738662"/>
            <a:ext cx="992777" cy="53632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</a:rPr>
              <a:t>Mission Support Systems </a:t>
            </a:r>
          </a:p>
          <a:p>
            <a:r>
              <a:rPr lang="en-US" sz="800" b="1" dirty="0">
                <a:solidFill>
                  <a:prstClr val="black"/>
                </a:solidFill>
              </a:rPr>
              <a:t>(e.g. NAVLean, NASE)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072846" y="4728896"/>
            <a:ext cx="940525" cy="112327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ANSP Systems [e.g. TFMS (ESIS/IDSR)]</a:t>
            </a: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  <a:p>
            <a:pPr algn="ctr"/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03" name="Right Arrow 102"/>
          <p:cNvSpPr/>
          <p:nvPr/>
        </p:nvSpPr>
        <p:spPr>
          <a:xfrm>
            <a:off x="6815371" y="5155498"/>
            <a:ext cx="1257475" cy="30237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6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64146" y="1964175"/>
            <a:ext cx="6976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NAVLean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67764" y="2902642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Points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69672" y="3104765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Holding Patterns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67762" y="3323079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NavAid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68985" y="2692619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Airports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69520" y="2468725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Survey</a:t>
            </a:r>
          </a:p>
        </p:txBody>
      </p:sp>
      <p:sp>
        <p:nvSpPr>
          <p:cNvPr id="159" name="Rectangle 68"/>
          <p:cNvSpPr>
            <a:spLocks noChangeArrowheads="1"/>
          </p:cNvSpPr>
          <p:nvPr/>
        </p:nvSpPr>
        <p:spPr bwMode="auto">
          <a:xfrm>
            <a:off x="5333515" y="2904595"/>
            <a:ext cx="11592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Integrated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Aeronautical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Information (AI)</a:t>
            </a:r>
          </a:p>
        </p:txBody>
      </p:sp>
      <p:sp>
        <p:nvSpPr>
          <p:cNvPr id="148" name="Rectangle 64"/>
          <p:cNvSpPr>
            <a:spLocks noChangeArrowheads="1"/>
          </p:cNvSpPr>
          <p:nvPr/>
        </p:nvSpPr>
        <p:spPr bwMode="auto">
          <a:xfrm>
            <a:off x="5245652" y="6186890"/>
            <a:ext cx="1805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Integrated AI includes fused SAA Schedules, SAA Definitions, NOTAM, Airport Configuration, and NAVLean data</a:t>
            </a:r>
          </a:p>
        </p:txBody>
      </p:sp>
      <p:sp>
        <p:nvSpPr>
          <p:cNvPr id="149" name="Rectangle 170"/>
          <p:cNvSpPr>
            <a:spLocks noChangeArrowheads="1"/>
          </p:cNvSpPr>
          <p:nvPr/>
        </p:nvSpPr>
        <p:spPr bwMode="auto">
          <a:xfrm>
            <a:off x="4766207" y="6210862"/>
            <a:ext cx="2189503" cy="54229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0" name="Right Arrow 149"/>
          <p:cNvSpPr/>
          <p:nvPr/>
        </p:nvSpPr>
        <p:spPr>
          <a:xfrm>
            <a:off x="4840441" y="6257463"/>
            <a:ext cx="434515" cy="30237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56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68938" y="3753357"/>
            <a:ext cx="1015952" cy="156757"/>
          </a:xfrm>
          <a:prstGeom prst="roundRect">
            <a:avLst/>
          </a:prstGeom>
          <a:gradFill>
            <a:gsLst>
              <a:gs pos="0">
                <a:srgbClr val="FFFFCC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Obstacles</a:t>
            </a:r>
          </a:p>
        </p:txBody>
      </p:sp>
      <p:cxnSp>
        <p:nvCxnSpPr>
          <p:cNvPr id="96" name="Straight Arrow Connector 59"/>
          <p:cNvCxnSpPr>
            <a:cxnSpLocks noChangeShapeType="1"/>
            <a:stCxn id="95" idx="3"/>
          </p:cNvCxnSpPr>
          <p:nvPr/>
        </p:nvCxnSpPr>
        <p:spPr bwMode="auto">
          <a:xfrm flipV="1">
            <a:off x="1684890" y="3826942"/>
            <a:ext cx="2129637" cy="4794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Elbow Connector 143"/>
          <p:cNvCxnSpPr>
            <a:stCxn id="87" idx="3"/>
          </p:cNvCxnSpPr>
          <p:nvPr/>
        </p:nvCxnSpPr>
        <p:spPr>
          <a:xfrm flipV="1">
            <a:off x="1481835" y="4009292"/>
            <a:ext cx="2330481" cy="920981"/>
          </a:xfrm>
          <a:prstGeom prst="bentConnector3">
            <a:avLst>
              <a:gd name="adj1" fmla="val 80580"/>
            </a:avLst>
          </a:prstGeom>
          <a:noFill/>
          <a:ln w="19050">
            <a:solidFill>
              <a:srgbClr val="6600CC"/>
            </a:solidFill>
            <a:round/>
            <a:headEnd/>
            <a:tailEnd type="triangle" w="med" len="med"/>
          </a:ln>
          <a:effectLst/>
        </p:spPr>
      </p:cxnSp>
      <p:cxnSp>
        <p:nvCxnSpPr>
          <p:cNvPr id="151" name="Elbow Connector 150"/>
          <p:cNvCxnSpPr>
            <a:stCxn id="88" idx="3"/>
          </p:cNvCxnSpPr>
          <p:nvPr/>
        </p:nvCxnSpPr>
        <p:spPr>
          <a:xfrm flipV="1">
            <a:off x="1470437" y="4093157"/>
            <a:ext cx="2344238" cy="1265802"/>
          </a:xfrm>
          <a:prstGeom prst="bentConnector3">
            <a:avLst>
              <a:gd name="adj1" fmla="val 85685"/>
            </a:avLst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sp>
        <p:nvSpPr>
          <p:cNvPr id="115" name="Flowchart: Magnetic Disk 114"/>
          <p:cNvSpPr/>
          <p:nvPr/>
        </p:nvSpPr>
        <p:spPr>
          <a:xfrm>
            <a:off x="3944150" y="5695130"/>
            <a:ext cx="121231" cy="189689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3" name="Group 114"/>
          <p:cNvGrpSpPr/>
          <p:nvPr/>
        </p:nvGrpSpPr>
        <p:grpSpPr>
          <a:xfrm>
            <a:off x="3815036" y="1260315"/>
            <a:ext cx="1648667" cy="3123599"/>
            <a:chOff x="5206318" y="4032068"/>
            <a:chExt cx="1303339" cy="2290354"/>
          </a:xfrm>
        </p:grpSpPr>
        <p:sp>
          <p:nvSpPr>
            <p:cNvPr id="135" name="Rounded Rectangle 134"/>
            <p:cNvSpPr/>
            <p:nvPr/>
          </p:nvSpPr>
          <p:spPr>
            <a:xfrm>
              <a:off x="5206318" y="4032068"/>
              <a:ext cx="1303337" cy="2290354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36" name="Round Same Side Corner Rectangle 135"/>
            <p:cNvSpPr/>
            <p:nvPr/>
          </p:nvSpPr>
          <p:spPr>
            <a:xfrm>
              <a:off x="5206999" y="4038583"/>
              <a:ext cx="1302658" cy="381000"/>
            </a:xfrm>
            <a:prstGeom prst="round2SameRect">
              <a:avLst>
                <a:gd name="adj1" fmla="val 49048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Aeronautical Common Services (ACS)</a:t>
              </a: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3888243" y="2331383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Business Process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4675713" y="1832030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Web Feature Service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884789" y="1832032"/>
            <a:ext cx="715785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Business Rules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676042" y="2344354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Web Notification Service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675621" y="2842086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Web Mapping Service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885001" y="2833979"/>
            <a:ext cx="715574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Data Collection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4673426" y="3874632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Data Analytics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890854" y="3871601"/>
            <a:ext cx="709721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Data Metrics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4673472" y="3351736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Data Transforma-tion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3887207" y="3349551"/>
            <a:ext cx="710120" cy="402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black"/>
                </a:solidFill>
              </a:rPr>
              <a:t>Data Validation</a:t>
            </a:r>
          </a:p>
        </p:txBody>
      </p:sp>
      <p:sp>
        <p:nvSpPr>
          <p:cNvPr id="116" name="Rectangle 64"/>
          <p:cNvSpPr>
            <a:spLocks noChangeArrowheads="1"/>
          </p:cNvSpPr>
          <p:nvPr/>
        </p:nvSpPr>
        <p:spPr bwMode="auto">
          <a:xfrm>
            <a:off x="1954987" y="2364602"/>
            <a:ext cx="1399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Airport Survey Data</a:t>
            </a:r>
          </a:p>
        </p:txBody>
      </p:sp>
      <p:sp>
        <p:nvSpPr>
          <p:cNvPr id="133" name="Rectangle 64"/>
          <p:cNvSpPr>
            <a:spLocks noChangeArrowheads="1"/>
          </p:cNvSpPr>
          <p:nvPr/>
        </p:nvSpPr>
        <p:spPr bwMode="auto">
          <a:xfrm>
            <a:off x="1947671" y="2795437"/>
            <a:ext cx="1661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FIX, Waypoint, etc.</a:t>
            </a:r>
          </a:p>
        </p:txBody>
      </p:sp>
      <p:sp>
        <p:nvSpPr>
          <p:cNvPr id="134" name="Rectangle 64"/>
          <p:cNvSpPr>
            <a:spLocks noChangeArrowheads="1"/>
          </p:cNvSpPr>
          <p:nvPr/>
        </p:nvSpPr>
        <p:spPr bwMode="auto">
          <a:xfrm>
            <a:off x="1947671" y="2982475"/>
            <a:ext cx="1661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Holding Patterns</a:t>
            </a:r>
          </a:p>
        </p:txBody>
      </p:sp>
      <p:sp>
        <p:nvSpPr>
          <p:cNvPr id="160" name="Rectangle 64"/>
          <p:cNvSpPr>
            <a:spLocks noChangeArrowheads="1"/>
          </p:cNvSpPr>
          <p:nvPr/>
        </p:nvSpPr>
        <p:spPr bwMode="auto">
          <a:xfrm>
            <a:off x="1953807" y="3212179"/>
            <a:ext cx="1661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Navigational Aids</a:t>
            </a:r>
          </a:p>
        </p:txBody>
      </p:sp>
      <p:sp>
        <p:nvSpPr>
          <p:cNvPr id="163" name="Rectangle 64"/>
          <p:cNvSpPr>
            <a:spLocks noChangeArrowheads="1"/>
          </p:cNvSpPr>
          <p:nvPr/>
        </p:nvSpPr>
        <p:spPr bwMode="auto">
          <a:xfrm>
            <a:off x="1956463" y="2589130"/>
            <a:ext cx="16619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Airport Data</a:t>
            </a:r>
          </a:p>
        </p:txBody>
      </p:sp>
      <p:sp>
        <p:nvSpPr>
          <p:cNvPr id="164" name="Rectangle 68"/>
          <p:cNvSpPr>
            <a:spLocks noChangeArrowheads="1"/>
          </p:cNvSpPr>
          <p:nvPr/>
        </p:nvSpPr>
        <p:spPr bwMode="auto">
          <a:xfrm>
            <a:off x="1901905" y="1941932"/>
            <a:ext cx="9684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dirty="0">
                <a:solidFill>
                  <a:prstClr val="black"/>
                </a:solidFill>
              </a:rPr>
              <a:t>Business Rules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753356" y="2179744"/>
            <a:ext cx="19739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NAVLean Data Capture Portal</a:t>
            </a: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1951219" y="3647212"/>
            <a:ext cx="11887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Obstacles Data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1733909" y="2167278"/>
            <a:ext cx="2150114" cy="127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64"/>
          <p:cNvSpPr>
            <a:spLocks noChangeArrowheads="1"/>
          </p:cNvSpPr>
          <p:nvPr/>
        </p:nvSpPr>
        <p:spPr bwMode="auto">
          <a:xfrm>
            <a:off x="2317627" y="6262454"/>
            <a:ext cx="860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AIM Systems</a:t>
            </a:r>
          </a:p>
        </p:txBody>
      </p:sp>
      <p:sp>
        <p:nvSpPr>
          <p:cNvPr id="173" name="Rectangle 170"/>
          <p:cNvSpPr>
            <a:spLocks noChangeArrowheads="1"/>
          </p:cNvSpPr>
          <p:nvPr/>
        </p:nvSpPr>
        <p:spPr bwMode="auto">
          <a:xfrm>
            <a:off x="1864337" y="6202396"/>
            <a:ext cx="2690409" cy="569344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1900664" y="6278371"/>
            <a:ext cx="452662" cy="18281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75" name="Rectangle 64"/>
          <p:cNvSpPr>
            <a:spLocks noChangeArrowheads="1"/>
          </p:cNvSpPr>
          <p:nvPr/>
        </p:nvSpPr>
        <p:spPr bwMode="auto">
          <a:xfrm>
            <a:off x="2311983" y="6530541"/>
            <a:ext cx="10972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NAVLean Initiative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1895020" y="6547450"/>
            <a:ext cx="452662" cy="17577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373153" y="6298237"/>
            <a:ext cx="344832" cy="154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78" name="Rectangle 64"/>
          <p:cNvSpPr>
            <a:spLocks noChangeArrowheads="1"/>
          </p:cNvSpPr>
          <p:nvPr/>
        </p:nvSpPr>
        <p:spPr bwMode="auto">
          <a:xfrm>
            <a:off x="3536830" y="6258193"/>
            <a:ext cx="1130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ACS “Services” </a:t>
            </a:r>
          </a:p>
        </p:txBody>
      </p:sp>
      <p:sp>
        <p:nvSpPr>
          <p:cNvPr id="179" name="Flowchart: Magnetic Disk 178"/>
          <p:cNvSpPr/>
          <p:nvPr/>
        </p:nvSpPr>
        <p:spPr>
          <a:xfrm>
            <a:off x="719895" y="2483893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0" name="Flowchart: Magnetic Disk 179"/>
          <p:cNvSpPr/>
          <p:nvPr/>
        </p:nvSpPr>
        <p:spPr>
          <a:xfrm>
            <a:off x="723795" y="2708063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1" name="Flowchart: Magnetic Disk 180"/>
          <p:cNvSpPr/>
          <p:nvPr/>
        </p:nvSpPr>
        <p:spPr>
          <a:xfrm>
            <a:off x="723795" y="2916284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2" name="Flowchart: Magnetic Disk 181"/>
          <p:cNvSpPr/>
          <p:nvPr/>
        </p:nvSpPr>
        <p:spPr>
          <a:xfrm>
            <a:off x="723795" y="3121847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3" name="Flowchart: Magnetic Disk 182"/>
          <p:cNvSpPr/>
          <p:nvPr/>
        </p:nvSpPr>
        <p:spPr>
          <a:xfrm>
            <a:off x="723795" y="3339815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5" name="Flowchart: Magnetic Disk 184"/>
          <p:cNvSpPr/>
          <p:nvPr/>
        </p:nvSpPr>
        <p:spPr>
          <a:xfrm>
            <a:off x="723795" y="3767775"/>
            <a:ext cx="70059" cy="1267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 bwMode="auto">
          <a:xfrm>
            <a:off x="533400" y="1905000"/>
            <a:ext cx="7772400" cy="2514600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28955"/>
            <a:ext cx="8050213" cy="4670196"/>
          </a:xfrm>
        </p:spPr>
        <p:txBody>
          <a:bodyPr/>
          <a:lstStyle/>
          <a:p>
            <a:r>
              <a:rPr lang="en-US" sz="2000" dirty="0"/>
              <a:t>AIMM Segment 2 </a:t>
            </a:r>
          </a:p>
          <a:p>
            <a:pPr lvl="1"/>
            <a:r>
              <a:rPr lang="en-US" sz="1800" dirty="0"/>
              <a:t>Modernizing the </a:t>
            </a:r>
            <a:r>
              <a:rPr lang="en-US" sz="1800" dirty="0" smtClean="0"/>
              <a:t>ingestion, </a:t>
            </a:r>
            <a:r>
              <a:rPr lang="en-US" sz="1800" dirty="0"/>
              <a:t>integration and distribution of Aeronautical Information (AI)</a:t>
            </a:r>
          </a:p>
          <a:p>
            <a:pPr lvl="1"/>
            <a:r>
              <a:rPr lang="en-US" sz="1800" dirty="0"/>
              <a:t>Building the Aeronautical Common Service (ACS), an enterprise-based service-oriented architecture that is the trusted source in the NAS for AI for both internal and external consumers</a:t>
            </a:r>
            <a:endParaRPr lang="en-US" sz="1200" dirty="0"/>
          </a:p>
          <a:p>
            <a:pPr lvl="1"/>
            <a:r>
              <a:rPr lang="en-US" sz="1800" dirty="0"/>
              <a:t>Capabilities</a:t>
            </a:r>
          </a:p>
          <a:p>
            <a:pPr lvl="2"/>
            <a:r>
              <a:rPr lang="en-US" sz="1600" b="1" i="1" dirty="0"/>
              <a:t>Aeronautical Information Integration (AII) </a:t>
            </a:r>
          </a:p>
          <a:p>
            <a:pPr lvl="2"/>
            <a:r>
              <a:rPr lang="en-US" sz="1600" b="1" i="1" dirty="0"/>
              <a:t>Aeronautical Information Query and Subscription Service (AIQS</a:t>
            </a:r>
            <a:r>
              <a:rPr lang="en-US" sz="1600" dirty="0"/>
              <a:t>) </a:t>
            </a:r>
          </a:p>
          <a:p>
            <a:pPr lvl="2"/>
            <a:r>
              <a:rPr lang="en-US" sz="1600" b="1" i="1" dirty="0"/>
              <a:t>Aeronautical Information Data Analytics  (AIDA)</a:t>
            </a:r>
          </a:p>
          <a:p>
            <a:pPr lvl="2"/>
            <a:r>
              <a:rPr lang="en-US" sz="1600" b="1" i="1" dirty="0"/>
              <a:t>Spatial Information Mapping (SIM) </a:t>
            </a:r>
          </a:p>
          <a:p>
            <a:pPr lvl="1"/>
            <a:r>
              <a:rPr lang="en-US" sz="1800" dirty="0" smtClean="0"/>
              <a:t>Located at the National Enterprise Management Centers (NEMC) in Atlanta and Salt Lake City (To the cloud in FY19)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AIMM Infrastructure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3538" y="0"/>
            <a:ext cx="7007225" cy="11430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 Demand NAS Information Context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625475"/>
            <a:ext cx="8647113" cy="5546725"/>
            <a:chOff x="-104775" y="752475"/>
            <a:chExt cx="9228138" cy="596741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2439988" y="1058863"/>
              <a:ext cx="4259262" cy="1398587"/>
            </a:xfrm>
            <a:prstGeom prst="roundRect">
              <a:avLst/>
            </a:prstGeom>
            <a:solidFill>
              <a:srgbClr val="99FFCC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8196" name="Group 61"/>
            <p:cNvGrpSpPr>
              <a:grpSpLocks/>
            </p:cNvGrpSpPr>
            <p:nvPr/>
          </p:nvGrpSpPr>
          <p:grpSpPr bwMode="auto">
            <a:xfrm flipH="1">
              <a:off x="4179888" y="1482725"/>
              <a:ext cx="646112" cy="919163"/>
              <a:chOff x="1161814" y="3036293"/>
              <a:chExt cx="699900" cy="907880"/>
            </a:xfrm>
          </p:grpSpPr>
          <p:pic>
            <p:nvPicPr>
              <p:cNvPr id="832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814" y="30362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2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214" y="31886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>
              <a:off x="4714875" y="4833938"/>
              <a:ext cx="182563" cy="361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39" name="Line 33"/>
            <p:cNvSpPr>
              <a:spLocks noChangeShapeType="1"/>
            </p:cNvSpPr>
            <p:nvPr/>
          </p:nvSpPr>
          <p:spPr bwMode="auto">
            <a:xfrm>
              <a:off x="4006850" y="5073650"/>
              <a:ext cx="150813" cy="385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8199" name="Picture 59" descr="serverHub-Mainframe-D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988" y="5081588"/>
              <a:ext cx="404812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Line 33"/>
            <p:cNvSpPr>
              <a:spLocks noChangeShapeType="1"/>
            </p:cNvSpPr>
            <p:nvPr/>
          </p:nvSpPr>
          <p:spPr bwMode="auto">
            <a:xfrm>
              <a:off x="5359400" y="4781550"/>
              <a:ext cx="182563" cy="361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cxnSp>
          <p:nvCxnSpPr>
            <p:cNvPr id="8201" name="Straight Connector 84"/>
            <p:cNvCxnSpPr>
              <a:cxnSpLocks noChangeShapeType="1"/>
            </p:cNvCxnSpPr>
            <p:nvPr/>
          </p:nvCxnSpPr>
          <p:spPr bwMode="auto">
            <a:xfrm>
              <a:off x="4462463" y="2462213"/>
              <a:ext cx="0" cy="50641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Line 33"/>
            <p:cNvSpPr>
              <a:spLocks noChangeShapeType="1"/>
            </p:cNvSpPr>
            <p:nvPr/>
          </p:nvSpPr>
          <p:spPr bwMode="auto">
            <a:xfrm flipH="1">
              <a:off x="3863975" y="5632450"/>
              <a:ext cx="58738" cy="2873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44" name="Text Box 34"/>
            <p:cNvSpPr txBox="1">
              <a:spLocks noChangeArrowheads="1"/>
            </p:cNvSpPr>
            <p:nvPr/>
          </p:nvSpPr>
          <p:spPr bwMode="auto">
            <a:xfrm>
              <a:off x="812800" y="5649913"/>
              <a:ext cx="1627188" cy="9699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0070C0"/>
                  </a:solidFill>
                </a:rPr>
                <a:t>AIM  Data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0070C0"/>
                  </a:solidFill>
                </a:rPr>
                <a:t>Sources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0070C0"/>
                  </a:solidFill>
                </a:rPr>
                <a:t> (Internal to NAS)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srgbClr val="0070C0"/>
                  </a:solidFill>
                </a:rPr>
                <a:t>e.g. Airport Data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srgbClr val="0070C0"/>
                  </a:solidFill>
                </a:rPr>
                <a:t>Reference Data</a:t>
              </a:r>
            </a:p>
          </p:txBody>
        </p:sp>
        <p:sp>
          <p:nvSpPr>
            <p:cNvPr id="8204" name="Text Box 45"/>
            <p:cNvSpPr txBox="1">
              <a:spLocks noChangeArrowheads="1"/>
            </p:cNvSpPr>
            <p:nvPr/>
          </p:nvSpPr>
          <p:spPr bwMode="auto">
            <a:xfrm>
              <a:off x="5307013" y="1049338"/>
              <a:ext cx="14890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70C0"/>
                  </a:solidFill>
                  <a:latin typeface="Calibri" pitchFamily="34" charset="0"/>
                </a:rPr>
                <a:t>AIM  Data Collection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i="1" dirty="0" smtClean="0">
                  <a:solidFill>
                    <a:srgbClr val="0070C0"/>
                  </a:solidFill>
                  <a:latin typeface="Calibri" pitchFamily="34" charset="0"/>
                </a:rPr>
                <a:t>And Information Management</a:t>
              </a:r>
              <a:endParaRPr lang="en-US" sz="1100" b="1" i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6" name="Text Box 46"/>
            <p:cNvSpPr txBox="1">
              <a:spLocks noChangeArrowheads="1"/>
            </p:cNvSpPr>
            <p:nvPr/>
          </p:nvSpPr>
          <p:spPr bwMode="auto">
            <a:xfrm>
              <a:off x="4418013" y="6465888"/>
              <a:ext cx="1724025" cy="2540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50" b="1" i="1" kern="0" dirty="0">
                  <a:solidFill>
                    <a:srgbClr val="0070C0"/>
                  </a:solidFill>
                  <a:latin typeface="Arial" pitchFamily="34" charset="0"/>
                </a:rPr>
                <a:t>AIM Consumers (NAS)</a:t>
              </a:r>
            </a:p>
          </p:txBody>
        </p:sp>
        <p:sp>
          <p:nvSpPr>
            <p:cNvPr id="147" name="Cloud"/>
            <p:cNvSpPr>
              <a:spLocks noChangeAspect="1" noEditPoints="1" noChangeArrowheads="1"/>
            </p:cNvSpPr>
            <p:nvPr/>
          </p:nvSpPr>
          <p:spPr bwMode="auto">
            <a:xfrm>
              <a:off x="2268538" y="2676525"/>
              <a:ext cx="3748087" cy="25749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pic>
          <p:nvPicPr>
            <p:cNvPr id="149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2911" y="1515712"/>
              <a:ext cx="553272" cy="4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50" name="Picture 13" descr="MainframeApr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63518" y="5455290"/>
              <a:ext cx="370797" cy="476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8209" name="Group 103"/>
            <p:cNvGrpSpPr>
              <a:grpSpLocks/>
            </p:cNvGrpSpPr>
            <p:nvPr/>
          </p:nvGrpSpPr>
          <p:grpSpPr bwMode="auto">
            <a:xfrm>
              <a:off x="1512888" y="2409825"/>
              <a:ext cx="614362" cy="682625"/>
              <a:chOff x="7385050" y="5324475"/>
              <a:chExt cx="971871" cy="1261521"/>
            </a:xfrm>
          </p:grpSpPr>
          <p:grpSp>
            <p:nvGrpSpPr>
              <p:cNvPr id="152" name="Group 66"/>
              <p:cNvGrpSpPr/>
              <p:nvPr/>
            </p:nvGrpSpPr>
            <p:grpSpPr>
              <a:xfrm>
                <a:off x="7442944" y="5841478"/>
                <a:ext cx="913977" cy="744518"/>
                <a:chOff x="5139582" y="3179300"/>
                <a:chExt cx="509587" cy="387350"/>
              </a:xfrm>
              <a:solidFill>
                <a:srgbClr val="FFFFCC">
                  <a:lumMod val="75000"/>
                </a:srgbClr>
              </a:solidFill>
            </p:grpSpPr>
            <p:pic>
              <p:nvPicPr>
                <p:cNvPr id="156" name="Picture 59" descr="serverHub-Mainframe-DB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139582" y="3217400"/>
                  <a:ext cx="261937" cy="3492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Picture 59" descr="serverHub-Mainframe-DB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390407" y="3179300"/>
                  <a:ext cx="258762" cy="3429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320" name="Group 93"/>
              <p:cNvGrpSpPr>
                <a:grpSpLocks/>
              </p:cNvGrpSpPr>
              <p:nvPr/>
            </p:nvGrpSpPr>
            <p:grpSpPr bwMode="auto">
              <a:xfrm>
                <a:off x="7385050" y="5324475"/>
                <a:ext cx="646113" cy="681038"/>
                <a:chOff x="8047284" y="5744827"/>
                <a:chExt cx="485775" cy="493713"/>
              </a:xfrm>
            </p:grpSpPr>
            <p:pic>
              <p:nvPicPr>
                <p:cNvPr id="8321" name="Picture 30" descr="MCj04348740000[1]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7284" y="5744827"/>
                  <a:ext cx="333375" cy="341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2" name="Picture 30" descr="MCj04348740000[1]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9684" y="5897227"/>
                  <a:ext cx="333375" cy="341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58" name="Text Box 46"/>
            <p:cNvSpPr txBox="1">
              <a:spLocks noChangeArrowheads="1"/>
            </p:cNvSpPr>
            <p:nvPr/>
          </p:nvSpPr>
          <p:spPr bwMode="auto">
            <a:xfrm>
              <a:off x="2492375" y="1300163"/>
              <a:ext cx="776288" cy="2301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i="1" kern="0" dirty="0">
                  <a:solidFill>
                    <a:srgbClr val="0070C0"/>
                  </a:solidFill>
                  <a:latin typeface="Arial" pitchFamily="34" charset="0"/>
                </a:rPr>
                <a:t>AIM FNS</a:t>
              </a:r>
            </a:p>
          </p:txBody>
        </p:sp>
        <p:grpSp>
          <p:nvGrpSpPr>
            <p:cNvPr id="8211" name="Group 53"/>
            <p:cNvGrpSpPr>
              <a:grpSpLocks/>
            </p:cNvGrpSpPr>
            <p:nvPr/>
          </p:nvGrpSpPr>
          <p:grpSpPr bwMode="auto">
            <a:xfrm>
              <a:off x="2641600" y="1516063"/>
              <a:ext cx="590550" cy="866775"/>
              <a:chOff x="1161814" y="3036293"/>
              <a:chExt cx="699900" cy="907880"/>
            </a:xfrm>
          </p:grpSpPr>
          <p:pic>
            <p:nvPicPr>
              <p:cNvPr id="831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814" y="30362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214" y="31886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2" name="Text Box 46"/>
            <p:cNvSpPr txBox="1">
              <a:spLocks noChangeArrowheads="1"/>
            </p:cNvSpPr>
            <p:nvPr/>
          </p:nvSpPr>
          <p:spPr bwMode="auto">
            <a:xfrm>
              <a:off x="4233863" y="1284288"/>
              <a:ext cx="901700" cy="2317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i="1" kern="0" dirty="0">
                  <a:solidFill>
                    <a:srgbClr val="0070C0"/>
                  </a:solidFill>
                  <a:latin typeface="Arial" pitchFamily="34" charset="0"/>
                </a:rPr>
                <a:t>AIM Systems</a:t>
              </a:r>
            </a:p>
          </p:txBody>
        </p:sp>
        <p:pic>
          <p:nvPicPr>
            <p:cNvPr id="164" name="Picture 13" descr="MainframeApr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3477" y="4962525"/>
              <a:ext cx="417312" cy="53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65" name="Picture 13" descr="MainframeApr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0500" y="5132478"/>
              <a:ext cx="369385" cy="47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66" name="Text Box 46"/>
            <p:cNvSpPr txBox="1">
              <a:spLocks noChangeArrowheads="1"/>
            </p:cNvSpPr>
            <p:nvPr/>
          </p:nvSpPr>
          <p:spPr bwMode="auto">
            <a:xfrm>
              <a:off x="3802063" y="4808538"/>
              <a:ext cx="531812" cy="3698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i="1" kern="0" dirty="0">
                  <a:solidFill>
                    <a:srgbClr val="002664">
                      <a:lumMod val="75000"/>
                    </a:srgbClr>
                  </a:solidFill>
                  <a:latin typeface="Arial" pitchFamily="34" charset="0"/>
                </a:rPr>
                <a:t>FTI</a:t>
              </a:r>
            </a:p>
          </p:txBody>
        </p:sp>
        <p:sp>
          <p:nvSpPr>
            <p:cNvPr id="167" name="Text Box 46"/>
            <p:cNvSpPr txBox="1">
              <a:spLocks noChangeArrowheads="1"/>
            </p:cNvSpPr>
            <p:nvPr/>
          </p:nvSpPr>
          <p:spPr bwMode="auto">
            <a:xfrm>
              <a:off x="7283450" y="5743575"/>
              <a:ext cx="1401763" cy="4000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 dirty="0">
                  <a:solidFill>
                    <a:srgbClr val="0070C0"/>
                  </a:solidFill>
                  <a:latin typeface="Arial" pitchFamily="34" charset="0"/>
                </a:rPr>
                <a:t>AIM Consumers </a:t>
              </a:r>
            </a:p>
            <a:p>
              <a:pPr eaLnBrk="0" hangingPunct="0">
                <a:defRPr/>
              </a:pPr>
              <a:r>
                <a:rPr lang="en-US" sz="1000" b="1" i="1" kern="0" dirty="0">
                  <a:solidFill>
                    <a:srgbClr val="0070C0"/>
                  </a:solidFill>
                  <a:latin typeface="Arial" pitchFamily="34" charset="0"/>
                </a:rPr>
                <a:t>(External to NAS)</a:t>
              </a:r>
            </a:p>
          </p:txBody>
        </p:sp>
        <p:cxnSp>
          <p:nvCxnSpPr>
            <p:cNvPr id="8217" name="Straight Connector 111"/>
            <p:cNvCxnSpPr>
              <a:cxnSpLocks noChangeShapeType="1"/>
            </p:cNvCxnSpPr>
            <p:nvPr/>
          </p:nvCxnSpPr>
          <p:spPr bwMode="auto">
            <a:xfrm>
              <a:off x="7053263" y="4729163"/>
              <a:ext cx="546100" cy="32385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Straight Connector 114"/>
            <p:cNvCxnSpPr>
              <a:cxnSpLocks noChangeShapeType="1"/>
            </p:cNvCxnSpPr>
            <p:nvPr/>
          </p:nvCxnSpPr>
          <p:spPr bwMode="auto">
            <a:xfrm flipV="1">
              <a:off x="7588250" y="4316413"/>
              <a:ext cx="485775" cy="10318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19" name="Picture 29" descr="MCj0434874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613" y="1984375"/>
              <a:ext cx="4095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7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2481263"/>
              <a:ext cx="273050" cy="150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221" name="Straight Connector 84"/>
            <p:cNvCxnSpPr>
              <a:cxnSpLocks noChangeShapeType="1"/>
            </p:cNvCxnSpPr>
            <p:nvPr/>
          </p:nvCxnSpPr>
          <p:spPr bwMode="auto">
            <a:xfrm flipV="1">
              <a:off x="2268538" y="4729163"/>
              <a:ext cx="249237" cy="43815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22" name="Group 80"/>
            <p:cNvGrpSpPr>
              <a:grpSpLocks noChangeAspect="1"/>
            </p:cNvGrpSpPr>
            <p:nvPr/>
          </p:nvGrpSpPr>
          <p:grpSpPr bwMode="auto">
            <a:xfrm>
              <a:off x="1000125" y="5092700"/>
              <a:ext cx="250825" cy="434975"/>
              <a:chOff x="4575" y="1943"/>
              <a:chExt cx="456" cy="792"/>
            </a:xfrm>
          </p:grpSpPr>
          <p:sp>
            <p:nvSpPr>
              <p:cNvPr id="174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673" y="2671"/>
                <a:ext cx="2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8316" name="Picture 8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5" y="1943"/>
                <a:ext cx="456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23" name="Picture 4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00" y="5360988"/>
              <a:ext cx="517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59" descr="serverHub-Mainframe-D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663" y="4833938"/>
              <a:ext cx="341312" cy="527050"/>
            </a:xfrm>
            <a:prstGeom prst="rect">
              <a:avLst/>
            </a:prstGeom>
            <a:solidFill>
              <a:srgbClr val="FF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Rectangle 117"/>
            <p:cNvSpPr>
              <a:spLocks noChangeArrowheads="1"/>
            </p:cNvSpPr>
            <p:nvPr/>
          </p:nvSpPr>
          <p:spPr bwMode="auto">
            <a:xfrm>
              <a:off x="7626350" y="5445125"/>
              <a:ext cx="9175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i="1" kern="0" dirty="0">
                  <a:solidFill>
                    <a:srgbClr val="000000"/>
                  </a:solidFill>
                  <a:latin typeface="Arial" pitchFamily="34" charset="0"/>
                </a:rPr>
                <a:t>AOCs/FOCs</a:t>
              </a:r>
              <a:endParaRPr lang="en-US" sz="10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9" name="Rectangle 118"/>
            <p:cNvSpPr>
              <a:spLocks noChangeArrowheads="1"/>
            </p:cNvSpPr>
            <p:nvPr/>
          </p:nvSpPr>
          <p:spPr bwMode="auto">
            <a:xfrm>
              <a:off x="701675" y="2359025"/>
              <a:ext cx="8350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Federal</a:t>
              </a:r>
            </a:p>
            <a:p>
              <a:pPr algn="ctr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Agency</a:t>
              </a:r>
            </a:p>
            <a:p>
              <a:pPr algn="ctr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System</a:t>
              </a:r>
            </a:p>
            <a:p>
              <a:pPr algn="ctr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(e.g. AF/CSE)</a:t>
              </a:r>
              <a:endParaRPr lang="en-US" sz="8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8227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800" y="4124325"/>
              <a:ext cx="31115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Rectangle 120"/>
            <p:cNvSpPr>
              <a:spLocks noChangeArrowheads="1"/>
            </p:cNvSpPr>
            <p:nvPr/>
          </p:nvSpPr>
          <p:spPr bwMode="auto">
            <a:xfrm>
              <a:off x="7807325" y="3509963"/>
              <a:ext cx="5677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i="1" kern="0" dirty="0">
                  <a:solidFill>
                    <a:srgbClr val="000000"/>
                  </a:solidFill>
                  <a:latin typeface="Arial" pitchFamily="34" charset="0"/>
                </a:rPr>
                <a:t>Pilots</a:t>
              </a:r>
              <a:endParaRPr lang="en-US" sz="11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2" name="Text Box 34"/>
            <p:cNvSpPr txBox="1">
              <a:spLocks noChangeArrowheads="1"/>
            </p:cNvSpPr>
            <p:nvPr/>
          </p:nvSpPr>
          <p:spPr bwMode="auto">
            <a:xfrm>
              <a:off x="-104775" y="1798638"/>
              <a:ext cx="1681163" cy="8318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70C0"/>
                  </a:solidFill>
                </a:rPr>
                <a:t>AIM  Data Sources</a:t>
              </a: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0070C0"/>
                  </a:solidFill>
                </a:rPr>
                <a:t> (External to NAS)</a:t>
              </a:r>
            </a:p>
            <a:p>
              <a:pPr algn="ctr" eaLnBrk="0" hangingPunct="0">
                <a:defRPr/>
              </a:pPr>
              <a:r>
                <a:rPr lang="en-US" sz="1200" b="1" i="1" kern="0" dirty="0">
                  <a:solidFill>
                    <a:srgbClr val="99CCFF">
                      <a:lumMod val="50000"/>
                    </a:srgbClr>
                  </a:solidFill>
                </a:rPr>
                <a:t>e.g. Airspace Data</a:t>
              </a:r>
              <a:endParaRPr lang="en-US" sz="1200" i="1" kern="0" dirty="0">
                <a:solidFill>
                  <a:srgbClr val="99CCFF">
                    <a:lumMod val="50000"/>
                  </a:srgbClr>
                </a:solidFill>
              </a:endParaRPr>
            </a:p>
            <a:p>
              <a:pPr algn="ctr" eaLnBrk="0" hangingPunct="0">
                <a:defRPr/>
              </a:pPr>
              <a:endParaRPr lang="en-US" sz="1200" b="1" i="1" kern="0" dirty="0">
                <a:solidFill>
                  <a:srgbClr val="0070C0"/>
                </a:solidFill>
              </a:endParaRPr>
            </a:p>
          </p:txBody>
        </p:sp>
        <p:sp>
          <p:nvSpPr>
            <p:cNvPr id="183" name="Text Box 46"/>
            <p:cNvSpPr txBox="1">
              <a:spLocks noChangeArrowheads="1"/>
            </p:cNvSpPr>
            <p:nvPr/>
          </p:nvSpPr>
          <p:spPr bwMode="auto">
            <a:xfrm>
              <a:off x="5618163" y="4581525"/>
              <a:ext cx="744537" cy="461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pitchFamily="34" charset="0"/>
                </a:rPr>
                <a:t>Boundary</a:t>
              </a:r>
            </a:p>
            <a:p>
              <a:pPr algn="ctr" eaLnBrk="0" hangingPunct="0"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pitchFamily="34" charset="0"/>
                </a:rPr>
                <a:t>Protection</a:t>
              </a:r>
            </a:p>
            <a:p>
              <a:pPr algn="ctr" eaLnBrk="0" hangingPunct="0"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Arial" pitchFamily="34" charset="0"/>
                </a:rPr>
                <a:t>(NESG/IAP)</a:t>
              </a:r>
            </a:p>
          </p:txBody>
        </p:sp>
        <p:sp>
          <p:nvSpPr>
            <p:cNvPr id="184" name="Text Box 46"/>
            <p:cNvSpPr txBox="1">
              <a:spLocks noChangeArrowheads="1"/>
            </p:cNvSpPr>
            <p:nvPr/>
          </p:nvSpPr>
          <p:spPr bwMode="auto">
            <a:xfrm>
              <a:off x="2057400" y="3035300"/>
              <a:ext cx="628650" cy="4143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700" b="1" kern="0" dirty="0">
                  <a:solidFill>
                    <a:srgbClr val="000000"/>
                  </a:solidFill>
                  <a:latin typeface="Arial" pitchFamily="34" charset="0"/>
                </a:rPr>
                <a:t>Boundary</a:t>
              </a:r>
            </a:p>
            <a:p>
              <a:pPr algn="ctr" eaLnBrk="0" hangingPunct="0">
                <a:defRPr/>
              </a:pPr>
              <a:r>
                <a:rPr lang="en-US" sz="700" b="1" kern="0" dirty="0">
                  <a:solidFill>
                    <a:srgbClr val="000000"/>
                  </a:solidFill>
                  <a:latin typeface="Arial" pitchFamily="34" charset="0"/>
                </a:rPr>
                <a:t>Protection</a:t>
              </a:r>
            </a:p>
            <a:p>
              <a:pPr algn="ctr" eaLnBrk="0" hangingPunct="0">
                <a:defRPr/>
              </a:pPr>
              <a:r>
                <a:rPr lang="en-US" sz="700" b="1" kern="0" dirty="0">
                  <a:solidFill>
                    <a:srgbClr val="000000"/>
                  </a:solidFill>
                  <a:latin typeface="Arial" pitchFamily="34" charset="0"/>
                </a:rPr>
                <a:t>(NESG)</a:t>
              </a:r>
            </a:p>
          </p:txBody>
        </p:sp>
        <p:sp>
          <p:nvSpPr>
            <p:cNvPr id="185" name="Rectangle 119"/>
            <p:cNvSpPr>
              <a:spLocks noChangeArrowheads="1"/>
            </p:cNvSpPr>
            <p:nvPr/>
          </p:nvSpPr>
          <p:spPr bwMode="auto">
            <a:xfrm>
              <a:off x="2708275" y="6088063"/>
              <a:ext cx="89058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Flow</a:t>
              </a:r>
            </a:p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Management</a:t>
              </a:r>
            </a:p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(TFMS)</a:t>
              </a:r>
              <a:endParaRPr lang="en-US" sz="9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86" name="Rectangle 119"/>
            <p:cNvSpPr>
              <a:spLocks noChangeArrowheads="1"/>
            </p:cNvSpPr>
            <p:nvPr/>
          </p:nvSpPr>
          <p:spPr bwMode="auto">
            <a:xfrm>
              <a:off x="6072188" y="5659438"/>
              <a:ext cx="6921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En Route</a:t>
              </a:r>
            </a:p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(ERAM)</a:t>
              </a:r>
              <a:endParaRPr lang="en-US" sz="9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8234" name="Picture 2" descr="C:\Documents and Settings\ejalleta\Local Settings\Temporary Internet Files\Content.IE5\0OLLVLBZ\MC900441707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1795463"/>
              <a:ext cx="474663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2" descr="C:\Documents and Settings\ejalleta\Local Settings\Temporary Internet Files\Content.IE5\YYO21OMP\MC900349993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0" y="2101850"/>
              <a:ext cx="2746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6" name="Group 189"/>
            <p:cNvGrpSpPr>
              <a:grpSpLocks/>
            </p:cNvGrpSpPr>
            <p:nvPr/>
          </p:nvGrpSpPr>
          <p:grpSpPr bwMode="auto">
            <a:xfrm>
              <a:off x="7872413" y="2089150"/>
              <a:ext cx="388937" cy="117475"/>
              <a:chOff x="7389813" y="1685247"/>
              <a:chExt cx="710194" cy="156047"/>
            </a:xfrm>
          </p:grpSpPr>
          <p:cxnSp>
            <p:nvCxnSpPr>
              <p:cNvPr id="8312" name="Straight Connector 190"/>
              <p:cNvCxnSpPr>
                <a:cxnSpLocks noChangeShapeType="1"/>
              </p:cNvCxnSpPr>
              <p:nvPr/>
            </p:nvCxnSpPr>
            <p:spPr bwMode="auto">
              <a:xfrm flipV="1">
                <a:off x="7389813" y="1724025"/>
                <a:ext cx="416474" cy="117269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13" name="Straight Connector 191"/>
              <p:cNvCxnSpPr>
                <a:cxnSpLocks noChangeShapeType="1"/>
              </p:cNvCxnSpPr>
              <p:nvPr/>
            </p:nvCxnSpPr>
            <p:spPr bwMode="auto">
              <a:xfrm flipV="1">
                <a:off x="7683533" y="1730208"/>
                <a:ext cx="116714" cy="7653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14" name="Straight Connector 192"/>
              <p:cNvCxnSpPr>
                <a:cxnSpLocks noChangeShapeType="1"/>
              </p:cNvCxnSpPr>
              <p:nvPr/>
            </p:nvCxnSpPr>
            <p:spPr bwMode="auto">
              <a:xfrm flipV="1">
                <a:off x="7683533" y="1685247"/>
                <a:ext cx="416474" cy="117269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37" name="Straight Connector 193"/>
            <p:cNvCxnSpPr>
              <a:cxnSpLocks noChangeShapeType="1"/>
              <a:endCxn id="8311" idx="0"/>
            </p:cNvCxnSpPr>
            <p:nvPr/>
          </p:nvCxnSpPr>
          <p:spPr bwMode="auto">
            <a:xfrm flipH="1">
              <a:off x="7489825" y="2501900"/>
              <a:ext cx="217488" cy="952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" name="Cloud"/>
            <p:cNvSpPr>
              <a:spLocks noChangeAspect="1" noEditPoints="1" noChangeArrowheads="1"/>
            </p:cNvSpPr>
            <p:nvPr/>
          </p:nvSpPr>
          <p:spPr bwMode="auto">
            <a:xfrm>
              <a:off x="6180138" y="2435225"/>
              <a:ext cx="1590675" cy="10922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96" name="Text Box 46"/>
            <p:cNvSpPr txBox="1">
              <a:spLocks noChangeArrowheads="1"/>
            </p:cNvSpPr>
            <p:nvPr/>
          </p:nvSpPr>
          <p:spPr bwMode="auto">
            <a:xfrm>
              <a:off x="6408738" y="2971800"/>
              <a:ext cx="1033462" cy="461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FAA Surveillance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Broadcast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rgbClr val="000000"/>
                  </a:solidFill>
                  <a:latin typeface="Arial" pitchFamily="34" charset="0"/>
                </a:rPr>
                <a:t>Network</a:t>
              </a:r>
            </a:p>
          </p:txBody>
        </p:sp>
        <p:cxnSp>
          <p:nvCxnSpPr>
            <p:cNvPr id="8240" name="Straight Connector 197"/>
            <p:cNvCxnSpPr>
              <a:cxnSpLocks noChangeShapeType="1"/>
            </p:cNvCxnSpPr>
            <p:nvPr/>
          </p:nvCxnSpPr>
          <p:spPr bwMode="auto">
            <a:xfrm flipH="1">
              <a:off x="7681913" y="2528888"/>
              <a:ext cx="90487" cy="8890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41" name="Group 61"/>
            <p:cNvGrpSpPr>
              <a:grpSpLocks/>
            </p:cNvGrpSpPr>
            <p:nvPr/>
          </p:nvGrpSpPr>
          <p:grpSpPr bwMode="auto">
            <a:xfrm>
              <a:off x="7234238" y="2528888"/>
              <a:ext cx="419100" cy="407987"/>
              <a:chOff x="1161814" y="3036293"/>
              <a:chExt cx="699900" cy="907880"/>
            </a:xfrm>
          </p:grpSpPr>
          <p:pic>
            <p:nvPicPr>
              <p:cNvPr id="831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814" y="30362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214" y="3188693"/>
                <a:ext cx="547500" cy="755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2" name="Rectangle 119"/>
            <p:cNvSpPr>
              <a:spLocks noChangeArrowheads="1"/>
            </p:cNvSpPr>
            <p:nvPr/>
          </p:nvSpPr>
          <p:spPr bwMode="auto">
            <a:xfrm>
              <a:off x="6796088" y="2520950"/>
              <a:ext cx="5143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700" b="1" i="1" kern="0" dirty="0">
                  <a:solidFill>
                    <a:srgbClr val="000000"/>
                  </a:solidFill>
                  <a:latin typeface="Arial" pitchFamily="34" charset="0"/>
                </a:rPr>
                <a:t>FIS-B</a:t>
              </a:r>
            </a:p>
            <a:p>
              <a:pPr algn="ctr">
                <a:defRPr/>
              </a:pPr>
              <a:r>
                <a:rPr lang="en-US" sz="700" b="1" i="1" kern="0" dirty="0">
                  <a:solidFill>
                    <a:srgbClr val="000000"/>
                  </a:solidFill>
                  <a:latin typeface="Arial" pitchFamily="34" charset="0"/>
                </a:rPr>
                <a:t>TIS-B</a:t>
              </a:r>
            </a:p>
            <a:p>
              <a:pPr algn="ctr">
                <a:defRPr/>
              </a:pPr>
              <a:r>
                <a:rPr lang="en-US" sz="700" b="1" i="1" kern="0" dirty="0">
                  <a:solidFill>
                    <a:srgbClr val="000000"/>
                  </a:solidFill>
                  <a:latin typeface="Arial" pitchFamily="34" charset="0"/>
                </a:rPr>
                <a:t>Servers</a:t>
              </a:r>
            </a:p>
          </p:txBody>
        </p:sp>
        <p:grpSp>
          <p:nvGrpSpPr>
            <p:cNvPr id="8243" name="Group 202"/>
            <p:cNvGrpSpPr>
              <a:grpSpLocks/>
            </p:cNvGrpSpPr>
            <p:nvPr/>
          </p:nvGrpSpPr>
          <p:grpSpPr bwMode="auto">
            <a:xfrm>
              <a:off x="5680075" y="2705100"/>
              <a:ext cx="638175" cy="476250"/>
              <a:chOff x="8165984" y="367143"/>
              <a:chExt cx="639367" cy="476036"/>
            </a:xfrm>
          </p:grpSpPr>
          <p:pic>
            <p:nvPicPr>
              <p:cNvPr id="8307" name="Picture 6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8558" y="367143"/>
                <a:ext cx="486793" cy="304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8" name="Picture 6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0169" y="477558"/>
                <a:ext cx="486793" cy="304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9" name="Picture 6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984" y="538656"/>
                <a:ext cx="486793" cy="304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44" name="Group 206"/>
            <p:cNvGrpSpPr>
              <a:grpSpLocks/>
            </p:cNvGrpSpPr>
            <p:nvPr/>
          </p:nvGrpSpPr>
          <p:grpSpPr bwMode="auto">
            <a:xfrm>
              <a:off x="5732463" y="3292475"/>
              <a:ext cx="704850" cy="469900"/>
              <a:chOff x="8107281" y="2375651"/>
              <a:chExt cx="706315" cy="469366"/>
            </a:xfrm>
          </p:grpSpPr>
          <p:pic>
            <p:nvPicPr>
              <p:cNvPr id="8304" name="Picture 4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6071" y="2375651"/>
                <a:ext cx="5175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5" name="Picture 49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507" y="2468026"/>
                <a:ext cx="5175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06" name="Picture 4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7281" y="2537042"/>
                <a:ext cx="5175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1" name="Rectangle 119"/>
            <p:cNvSpPr>
              <a:spLocks noChangeArrowheads="1"/>
            </p:cNvSpPr>
            <p:nvPr/>
          </p:nvSpPr>
          <p:spPr bwMode="auto">
            <a:xfrm>
              <a:off x="5718175" y="2598738"/>
              <a:ext cx="49371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00" b="1" i="1" kern="0" dirty="0">
                  <a:solidFill>
                    <a:srgbClr val="000000"/>
                  </a:solidFill>
                  <a:latin typeface="Arial" pitchFamily="34" charset="0"/>
                </a:rPr>
                <a:t>TRACONs</a:t>
              </a:r>
              <a:endParaRPr lang="en-US" sz="5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12" name="Rectangle 119"/>
            <p:cNvSpPr>
              <a:spLocks noChangeArrowheads="1"/>
            </p:cNvSpPr>
            <p:nvPr/>
          </p:nvSpPr>
          <p:spPr bwMode="auto">
            <a:xfrm>
              <a:off x="6138863" y="3676650"/>
              <a:ext cx="4429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00" b="1" i="1" kern="0" dirty="0">
                  <a:solidFill>
                    <a:srgbClr val="000000"/>
                  </a:solidFill>
                  <a:latin typeface="Arial" pitchFamily="34" charset="0"/>
                </a:rPr>
                <a:t>ARTCCs</a:t>
              </a:r>
              <a:endParaRPr lang="en-US" sz="5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8247" name="Group 212"/>
            <p:cNvGrpSpPr>
              <a:grpSpLocks/>
            </p:cNvGrpSpPr>
            <p:nvPr/>
          </p:nvGrpSpPr>
          <p:grpSpPr bwMode="auto">
            <a:xfrm>
              <a:off x="2235200" y="4965700"/>
              <a:ext cx="879475" cy="1146175"/>
              <a:chOff x="2185614" y="5049498"/>
              <a:chExt cx="879114" cy="1145561"/>
            </a:xfrm>
          </p:grpSpPr>
          <p:grpSp>
            <p:nvGrpSpPr>
              <p:cNvPr id="8299" name="Group 213"/>
              <p:cNvGrpSpPr>
                <a:grpSpLocks/>
              </p:cNvGrpSpPr>
              <p:nvPr/>
            </p:nvGrpSpPr>
            <p:grpSpPr bwMode="auto">
              <a:xfrm>
                <a:off x="2185614" y="5295244"/>
                <a:ext cx="879114" cy="899815"/>
                <a:chOff x="2683422" y="5819775"/>
                <a:chExt cx="879114" cy="899815"/>
              </a:xfrm>
            </p:grpSpPr>
            <p:sp>
              <p:nvSpPr>
                <p:cNvPr id="216" name="Rectangle 92"/>
                <p:cNvSpPr>
                  <a:spLocks noChangeArrowheads="1"/>
                </p:cNvSpPr>
                <p:nvPr/>
              </p:nvSpPr>
              <p:spPr bwMode="auto">
                <a:xfrm>
                  <a:off x="2689769" y="5819960"/>
                  <a:ext cx="872767" cy="215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b="1" i="1" kern="0" dirty="0">
                      <a:solidFill>
                        <a:srgbClr val="99CCFF">
                          <a:lumMod val="50000"/>
                        </a:srgbClr>
                      </a:solidFill>
                      <a:latin typeface="Arial" pitchFamily="34" charset="0"/>
                    </a:rPr>
                    <a:t>Airspace Data</a:t>
                  </a:r>
                  <a:endParaRPr lang="en-US" sz="800" i="1" kern="0" dirty="0">
                    <a:solidFill>
                      <a:srgbClr val="99CCFF">
                        <a:lumMod val="50000"/>
                      </a:srgb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7" name="Rectangle 93"/>
                <p:cNvSpPr>
                  <a:spLocks noChangeArrowheads="1"/>
                </p:cNvSpPr>
                <p:nvPr/>
              </p:nvSpPr>
              <p:spPr bwMode="auto">
                <a:xfrm>
                  <a:off x="2689769" y="6059544"/>
                  <a:ext cx="828335" cy="2157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b="1" i="1" kern="0" dirty="0">
                      <a:solidFill>
                        <a:srgbClr val="99CCFF">
                          <a:lumMod val="50000"/>
                        </a:srgbClr>
                      </a:solidFill>
                      <a:latin typeface="Arial" pitchFamily="34" charset="0"/>
                    </a:rPr>
                    <a:t>NAVAID Data</a:t>
                  </a:r>
                  <a:endParaRPr lang="en-US" sz="800" i="1" kern="0" dirty="0">
                    <a:solidFill>
                      <a:srgbClr val="99CCFF">
                        <a:lumMod val="50000"/>
                      </a:srgbClr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8" name="Rectangle 94"/>
                <p:cNvSpPr>
                  <a:spLocks noChangeArrowheads="1"/>
                </p:cNvSpPr>
                <p:nvPr/>
              </p:nvSpPr>
              <p:spPr bwMode="auto">
                <a:xfrm>
                  <a:off x="2683422" y="6257875"/>
                  <a:ext cx="860072" cy="4617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800" b="1" i="1" kern="0" dirty="0">
                      <a:solidFill>
                        <a:srgbClr val="99CCFF">
                          <a:lumMod val="50000"/>
                        </a:srgbClr>
                      </a:solidFill>
                      <a:latin typeface="Arial" pitchFamily="34" charset="0"/>
                    </a:rPr>
                    <a:t>Procedure </a:t>
                  </a:r>
                </a:p>
                <a:p>
                  <a:pPr>
                    <a:defRPr/>
                  </a:pPr>
                  <a:r>
                    <a:rPr lang="en-US" sz="800" b="1" i="1" kern="0" dirty="0">
                      <a:solidFill>
                        <a:srgbClr val="99CCFF">
                          <a:lumMod val="50000"/>
                        </a:srgbClr>
                      </a:solidFill>
                      <a:latin typeface="Arial" pitchFamily="34" charset="0"/>
                    </a:rPr>
                    <a:t>Development </a:t>
                  </a:r>
                </a:p>
                <a:p>
                  <a:pPr>
                    <a:defRPr/>
                  </a:pPr>
                  <a:r>
                    <a:rPr lang="en-US" sz="800" b="1" i="1" kern="0" dirty="0">
                      <a:solidFill>
                        <a:srgbClr val="99CCFF">
                          <a:lumMod val="50000"/>
                        </a:srgbClr>
                      </a:solidFill>
                      <a:latin typeface="Arial" pitchFamily="34" charset="0"/>
                    </a:rPr>
                    <a:t>Data</a:t>
                  </a:r>
                  <a:endParaRPr lang="en-US" sz="800" i="1" kern="0" dirty="0">
                    <a:solidFill>
                      <a:srgbClr val="99CCFF">
                        <a:lumMod val="50000"/>
                      </a:srgbClr>
                    </a:solidFill>
                    <a:latin typeface="Arial" pitchFamily="34" charset="0"/>
                  </a:endParaRPr>
                </a:p>
              </p:txBody>
            </p:sp>
          </p:grpSp>
          <p:pic>
            <p:nvPicPr>
              <p:cNvPr id="8300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157" y="5049498"/>
                <a:ext cx="430169" cy="255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9" name="Cloud"/>
            <p:cNvSpPr>
              <a:spLocks noChangeAspect="1" noEditPoints="1" noChangeArrowheads="1"/>
            </p:cNvSpPr>
            <p:nvPr/>
          </p:nvSpPr>
          <p:spPr bwMode="auto">
            <a:xfrm>
              <a:off x="6261100" y="3919538"/>
              <a:ext cx="1327150" cy="9112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20" name="Text Box 46"/>
            <p:cNvSpPr txBox="1">
              <a:spLocks noChangeArrowheads="1"/>
            </p:cNvSpPr>
            <p:nvPr/>
          </p:nvSpPr>
          <p:spPr bwMode="auto">
            <a:xfrm>
              <a:off x="6592888" y="4246563"/>
              <a:ext cx="608012" cy="2317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Internet</a:t>
              </a:r>
            </a:p>
          </p:txBody>
        </p:sp>
        <p:sp>
          <p:nvSpPr>
            <p:cNvPr id="221" name="Cloud"/>
            <p:cNvSpPr>
              <a:spLocks noChangeAspect="1" noEditPoints="1" noChangeArrowheads="1"/>
            </p:cNvSpPr>
            <p:nvPr/>
          </p:nvSpPr>
          <p:spPr bwMode="auto">
            <a:xfrm>
              <a:off x="984250" y="3135313"/>
              <a:ext cx="1044575" cy="7175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pic>
          <p:nvPicPr>
            <p:cNvPr id="8251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5" y="3348038"/>
              <a:ext cx="527050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Text Box 46"/>
            <p:cNvSpPr txBox="1">
              <a:spLocks noChangeArrowheads="1"/>
            </p:cNvSpPr>
            <p:nvPr/>
          </p:nvSpPr>
          <p:spPr bwMode="auto">
            <a:xfrm>
              <a:off x="876300" y="3263900"/>
              <a:ext cx="1117600" cy="5857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Federal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Agency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Networks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(e.g. DoD)</a:t>
              </a:r>
            </a:p>
          </p:txBody>
        </p:sp>
        <p:sp>
          <p:nvSpPr>
            <p:cNvPr id="224" name="Text Box 46"/>
            <p:cNvSpPr txBox="1">
              <a:spLocks noChangeArrowheads="1"/>
            </p:cNvSpPr>
            <p:nvPr/>
          </p:nvSpPr>
          <p:spPr bwMode="auto">
            <a:xfrm>
              <a:off x="1331913" y="2122488"/>
              <a:ext cx="1136650" cy="3397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rgbClr val="0070C0"/>
                  </a:solidFill>
                  <a:latin typeface="Arial" pitchFamily="34" charset="0"/>
                </a:rPr>
                <a:t>AIM Consumers</a:t>
              </a:r>
            </a:p>
            <a:p>
              <a:pPr algn="ctr" eaLnBrk="0" hangingPunct="0">
                <a:defRPr/>
              </a:pPr>
              <a:r>
                <a:rPr lang="en-US" sz="800" b="1" i="1" kern="0" dirty="0">
                  <a:solidFill>
                    <a:srgbClr val="0070C0"/>
                  </a:solidFill>
                  <a:latin typeface="Arial" pitchFamily="34" charset="0"/>
                </a:rPr>
                <a:t> (Federal Agencies) </a:t>
              </a:r>
            </a:p>
          </p:txBody>
        </p:sp>
        <p:cxnSp>
          <p:nvCxnSpPr>
            <p:cNvPr id="8254" name="Straight Connector 112"/>
            <p:cNvCxnSpPr>
              <a:cxnSpLocks noChangeShapeType="1"/>
            </p:cNvCxnSpPr>
            <p:nvPr/>
          </p:nvCxnSpPr>
          <p:spPr bwMode="auto">
            <a:xfrm flipH="1">
              <a:off x="1833563" y="2981325"/>
              <a:ext cx="33337" cy="17938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7" name="Cloud"/>
            <p:cNvSpPr>
              <a:spLocks noChangeAspect="1" noEditPoints="1" noChangeArrowheads="1"/>
            </p:cNvSpPr>
            <p:nvPr/>
          </p:nvSpPr>
          <p:spPr bwMode="auto">
            <a:xfrm>
              <a:off x="1265238" y="3954463"/>
              <a:ext cx="949325" cy="6524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 b="1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28" name="Text Box 46"/>
            <p:cNvSpPr txBox="1">
              <a:spLocks noChangeArrowheads="1"/>
            </p:cNvSpPr>
            <p:nvPr/>
          </p:nvSpPr>
          <p:spPr bwMode="auto">
            <a:xfrm>
              <a:off x="1270000" y="4083050"/>
              <a:ext cx="1038225" cy="3079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700" b="1" kern="0" dirty="0">
                  <a:solidFill>
                    <a:srgbClr val="000000"/>
                  </a:solidFill>
                  <a:latin typeface="Arial" pitchFamily="34" charset="0"/>
                </a:rPr>
                <a:t>FAA Mission Support Network</a:t>
              </a:r>
            </a:p>
          </p:txBody>
        </p:sp>
        <p:cxnSp>
          <p:nvCxnSpPr>
            <p:cNvPr id="8257" name="Straight Connector 84"/>
            <p:cNvCxnSpPr>
              <a:cxnSpLocks noChangeShapeType="1"/>
            </p:cNvCxnSpPr>
            <p:nvPr/>
          </p:nvCxnSpPr>
          <p:spPr bwMode="auto">
            <a:xfrm flipV="1">
              <a:off x="1708150" y="4573588"/>
              <a:ext cx="663575" cy="51593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58" name="Group 229"/>
            <p:cNvGrpSpPr>
              <a:grpSpLocks/>
            </p:cNvGrpSpPr>
            <p:nvPr/>
          </p:nvGrpSpPr>
          <p:grpSpPr bwMode="auto">
            <a:xfrm flipH="1">
              <a:off x="736600" y="4033838"/>
              <a:ext cx="590550" cy="539750"/>
              <a:chOff x="9395462" y="3447198"/>
              <a:chExt cx="590661" cy="539917"/>
            </a:xfrm>
          </p:grpSpPr>
          <p:pic>
            <p:nvPicPr>
              <p:cNvPr id="8296" name="Picture 29" descr="MCj04348740000[1]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5462" y="3447198"/>
                <a:ext cx="296480" cy="32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" name="Picture 29" descr="MCj04348740000[1]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8763" y="3565930"/>
                <a:ext cx="296480" cy="32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8" name="Picture 29" descr="MCj04348740000[1]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0793" y="3658416"/>
                <a:ext cx="295330" cy="32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4" name="Rectangle 117"/>
            <p:cNvSpPr>
              <a:spLocks noChangeArrowheads="1"/>
            </p:cNvSpPr>
            <p:nvPr/>
          </p:nvSpPr>
          <p:spPr bwMode="auto">
            <a:xfrm>
              <a:off x="271463" y="4498975"/>
              <a:ext cx="8366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b="1" i="1" kern="0" dirty="0">
                  <a:solidFill>
                    <a:srgbClr val="99CCFF">
                      <a:lumMod val="50000"/>
                    </a:srgbClr>
                  </a:solidFill>
                  <a:latin typeface="Arial" pitchFamily="34" charset="0"/>
                </a:rPr>
                <a:t>FAA Mission </a:t>
              </a:r>
            </a:p>
            <a:p>
              <a:pPr algn="ctr">
                <a:defRPr/>
              </a:pPr>
              <a:r>
                <a:rPr lang="en-US" sz="800" b="1" i="1" kern="0" dirty="0">
                  <a:solidFill>
                    <a:srgbClr val="99CCFF">
                      <a:lumMod val="50000"/>
                    </a:srgbClr>
                  </a:solidFill>
                  <a:latin typeface="Arial" pitchFamily="34" charset="0"/>
                </a:rPr>
                <a:t>Support</a:t>
              </a:r>
            </a:p>
            <a:p>
              <a:pPr algn="ctr">
                <a:defRPr/>
              </a:pPr>
              <a:r>
                <a:rPr lang="en-US" sz="800" b="1" i="1" kern="0" dirty="0">
                  <a:solidFill>
                    <a:srgbClr val="99CCFF">
                      <a:lumMod val="50000"/>
                    </a:srgbClr>
                  </a:solidFill>
                  <a:latin typeface="Arial" pitchFamily="34" charset="0"/>
                </a:rPr>
                <a:t>Consumers</a:t>
              </a:r>
              <a:endParaRPr lang="en-US" sz="800" i="1" kern="0" dirty="0">
                <a:solidFill>
                  <a:srgbClr val="99CCFF">
                    <a:lumMod val="50000"/>
                  </a:srgbClr>
                </a:solidFill>
                <a:latin typeface="Arial" pitchFamily="34" charset="0"/>
              </a:endParaRPr>
            </a:p>
          </p:txBody>
        </p:sp>
        <p:pic>
          <p:nvPicPr>
            <p:cNvPr id="826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650" y="4473575"/>
              <a:ext cx="3095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1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454525"/>
              <a:ext cx="31115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2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813" y="5713413"/>
              <a:ext cx="565150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63" name="Picture 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350" y="3752850"/>
              <a:ext cx="319088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64" name="Picture 6" descr="Surfac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8" y="5534025"/>
              <a:ext cx="5000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5" name="Picture 59" descr="serverHub-Mainframe-D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613" y="5173663"/>
              <a:ext cx="404812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6" name="Picture 10" descr="termina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5" y="5741988"/>
              <a:ext cx="763588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" name="Oval 37" descr="Picture3"/>
            <p:cNvSpPr>
              <a:spLocks noChangeAspect="1" noChangeArrowheads="1"/>
            </p:cNvSpPr>
            <p:nvPr/>
          </p:nvSpPr>
          <p:spPr bwMode="auto">
            <a:xfrm>
              <a:off x="7985125" y="4899025"/>
              <a:ext cx="755650" cy="527050"/>
            </a:xfrm>
            <a:prstGeom prst="ellipse">
              <a:avLst/>
            </a:prstGeom>
            <a:blipFill dpi="0" rotWithShape="1">
              <a:blip r:embed="rId2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43" name="Rectangle 119"/>
            <p:cNvSpPr>
              <a:spLocks noChangeArrowheads="1"/>
            </p:cNvSpPr>
            <p:nvPr/>
          </p:nvSpPr>
          <p:spPr bwMode="auto">
            <a:xfrm>
              <a:off x="4754563" y="6230938"/>
              <a:ext cx="66675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i="1" kern="0" dirty="0">
                  <a:solidFill>
                    <a:srgbClr val="000000"/>
                  </a:solidFill>
                  <a:latin typeface="Arial" pitchFamily="34" charset="0"/>
                </a:rPr>
                <a:t>Terminal</a:t>
              </a:r>
              <a:endParaRPr lang="en-US" sz="900" i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8269" name="Picture 2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5999163"/>
              <a:ext cx="8699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70" name="Picture 6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013" y="5591175"/>
              <a:ext cx="381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71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3911600"/>
              <a:ext cx="503238" cy="77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72" name="Picture 11" descr="SANRACK-2-228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8" y="3009900"/>
              <a:ext cx="339725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73" name="Group 247"/>
            <p:cNvGrpSpPr>
              <a:grpSpLocks/>
            </p:cNvGrpSpPr>
            <p:nvPr/>
          </p:nvGrpSpPr>
          <p:grpSpPr bwMode="auto">
            <a:xfrm>
              <a:off x="2908300" y="3106738"/>
              <a:ext cx="2447925" cy="1500187"/>
              <a:chOff x="2990850" y="3082580"/>
              <a:chExt cx="2448084" cy="1498788"/>
            </a:xfrm>
          </p:grpSpPr>
          <p:sp>
            <p:nvSpPr>
              <p:cNvPr id="249" name="Rounded Rectangle 248"/>
              <p:cNvSpPr/>
              <p:nvPr/>
            </p:nvSpPr>
            <p:spPr bwMode="auto">
              <a:xfrm>
                <a:off x="2990850" y="3082580"/>
                <a:ext cx="2448084" cy="1498788"/>
              </a:xfrm>
              <a:prstGeom prst="roundRect">
                <a:avLst/>
              </a:prstGeom>
              <a:solidFill>
                <a:srgbClr val="8AB9E7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8288" name="Group 71"/>
              <p:cNvGrpSpPr>
                <a:grpSpLocks/>
              </p:cNvGrpSpPr>
              <p:nvPr/>
            </p:nvGrpSpPr>
            <p:grpSpPr bwMode="auto">
              <a:xfrm>
                <a:off x="4816659" y="3712597"/>
                <a:ext cx="541379" cy="772867"/>
                <a:chOff x="1161812" y="3036293"/>
                <a:chExt cx="863757" cy="1047414"/>
              </a:xfrm>
            </p:grpSpPr>
            <p:grpSp>
              <p:nvGrpSpPr>
                <p:cNvPr id="8292" name="Group 73"/>
                <p:cNvGrpSpPr>
                  <a:grpSpLocks/>
                </p:cNvGrpSpPr>
                <p:nvPr/>
              </p:nvGrpSpPr>
              <p:grpSpPr bwMode="auto">
                <a:xfrm>
                  <a:off x="1161812" y="3036293"/>
                  <a:ext cx="713284" cy="956973"/>
                  <a:chOff x="1161814" y="3036293"/>
                  <a:chExt cx="699900" cy="907880"/>
                </a:xfrm>
              </p:grpSpPr>
              <p:pic>
                <p:nvPicPr>
                  <p:cNvPr id="829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61814" y="3036293"/>
                    <a:ext cx="547500" cy="755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9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14214" y="3188693"/>
                    <a:ext cx="547500" cy="755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55" name="Flowchart: Magnetic Disk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675904" y="3626887"/>
                  <a:ext cx="349551" cy="457827"/>
                </a:xfrm>
                <a:prstGeom prst="flowChartMagneticDisk">
                  <a:avLst/>
                </a:prstGeom>
                <a:solidFill>
                  <a:srgbClr val="FFFFCC"/>
                </a:solidFill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51" name="Text Box 45"/>
              <p:cNvSpPr txBox="1">
                <a:spLocks noChangeArrowheads="1"/>
              </p:cNvSpPr>
              <p:nvPr/>
            </p:nvSpPr>
            <p:spPr bwMode="auto">
              <a:xfrm>
                <a:off x="3805291" y="3084166"/>
                <a:ext cx="1184352" cy="83107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200" b="1" i="1" kern="0" dirty="0">
                    <a:solidFill>
                      <a:sysClr val="windowText" lastClr="000000"/>
                    </a:solidFill>
                  </a:rPr>
                  <a:t>Aeronautical</a:t>
                </a:r>
              </a:p>
              <a:p>
                <a:pPr algn="ctr" eaLnBrk="0" hangingPunct="0">
                  <a:defRPr/>
                </a:pPr>
                <a:r>
                  <a:rPr lang="en-US" sz="1200" b="1" i="1" kern="0" dirty="0">
                    <a:solidFill>
                      <a:sysClr val="windowText" lastClr="000000"/>
                    </a:solidFill>
                  </a:rPr>
                  <a:t>and NAS</a:t>
                </a:r>
              </a:p>
              <a:p>
                <a:pPr algn="ctr" eaLnBrk="0" hangingPunct="0">
                  <a:defRPr/>
                </a:pPr>
                <a:r>
                  <a:rPr lang="en-US" sz="1200" b="1" i="1" kern="0" dirty="0">
                    <a:solidFill>
                      <a:sysClr val="windowText" lastClr="000000"/>
                    </a:solidFill>
                  </a:rPr>
                  <a:t>Information</a:t>
                </a:r>
              </a:p>
              <a:p>
                <a:pPr algn="ctr" eaLnBrk="0" hangingPunct="0">
                  <a:defRPr/>
                </a:pPr>
                <a:r>
                  <a:rPr lang="en-US" sz="1200" b="1" i="1" kern="0" dirty="0">
                    <a:solidFill>
                      <a:sysClr val="windowText" lastClr="000000"/>
                    </a:solidFill>
                  </a:rPr>
                  <a:t>Dissemination</a:t>
                </a:r>
              </a:p>
            </p:txBody>
          </p:sp>
          <p:sp>
            <p:nvSpPr>
              <p:cNvPr id="252" name="Text Box 45"/>
              <p:cNvSpPr txBox="1">
                <a:spLocks noChangeArrowheads="1"/>
              </p:cNvSpPr>
              <p:nvPr/>
            </p:nvSpPr>
            <p:spPr bwMode="auto">
              <a:xfrm>
                <a:off x="3403627" y="4241960"/>
                <a:ext cx="1412967" cy="2775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200" b="1" i="1" kern="0" dirty="0">
                    <a:solidFill>
                      <a:srgbClr val="002664">
                        <a:lumMod val="75000"/>
                      </a:srgbClr>
                    </a:solidFill>
                  </a:rPr>
                  <a:t>NEMS (SWIM Core)</a:t>
                </a:r>
              </a:p>
            </p:txBody>
          </p:sp>
          <p:pic>
            <p:nvPicPr>
              <p:cNvPr id="8291" name="Picture 7" descr="rack2.jpg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887" y="3544542"/>
                <a:ext cx="844867" cy="633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74" name="Group 257"/>
            <p:cNvGrpSpPr>
              <a:grpSpLocks/>
            </p:cNvGrpSpPr>
            <p:nvPr/>
          </p:nvGrpSpPr>
          <p:grpSpPr bwMode="auto">
            <a:xfrm>
              <a:off x="3195638" y="1482725"/>
              <a:ext cx="1071562" cy="950913"/>
              <a:chOff x="879333" y="836222"/>
              <a:chExt cx="1071412" cy="951162"/>
            </a:xfrm>
          </p:grpSpPr>
          <p:sp>
            <p:nvSpPr>
              <p:cNvPr id="259" name="Flowchart: Magnetic Disk 54"/>
              <p:cNvSpPr>
                <a:spLocks noChangeAspect="1" noChangeArrowheads="1"/>
              </p:cNvSpPr>
              <p:nvPr/>
            </p:nvSpPr>
            <p:spPr bwMode="auto">
              <a:xfrm>
                <a:off x="879333" y="836222"/>
                <a:ext cx="1038080" cy="951162"/>
              </a:xfrm>
              <a:prstGeom prst="flowChartMagneticDisk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60" name="Rectangle 115"/>
              <p:cNvSpPr>
                <a:spLocks noChangeArrowheads="1"/>
              </p:cNvSpPr>
              <p:nvPr/>
            </p:nvSpPr>
            <p:spPr bwMode="auto">
              <a:xfrm>
                <a:off x="977744" y="1129987"/>
                <a:ext cx="841257" cy="215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b="1" kern="0" dirty="0">
                    <a:solidFill>
                      <a:sysClr val="windowText" lastClr="000000"/>
                    </a:solidFill>
                  </a:rPr>
                  <a:t>NOTAMs</a:t>
                </a:r>
                <a:endParaRPr lang="en-US" sz="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61" name="Rectangle 115"/>
              <p:cNvSpPr>
                <a:spLocks noChangeArrowheads="1"/>
              </p:cNvSpPr>
              <p:nvPr/>
            </p:nvSpPr>
            <p:spPr bwMode="auto">
              <a:xfrm>
                <a:off x="1195201" y="1315773"/>
                <a:ext cx="358725" cy="214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b="1" kern="0" dirty="0">
                    <a:solidFill>
                      <a:sysClr val="windowText" lastClr="000000"/>
                    </a:solidFill>
                  </a:rPr>
                  <a:t>SAA</a:t>
                </a:r>
                <a:endParaRPr lang="en-US" sz="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62" name="Rectangle 115"/>
              <p:cNvSpPr>
                <a:spLocks noChangeArrowheads="1"/>
              </p:cNvSpPr>
              <p:nvPr/>
            </p:nvSpPr>
            <p:spPr bwMode="auto">
              <a:xfrm>
                <a:off x="977744" y="1484092"/>
                <a:ext cx="973001" cy="21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b="1" kern="0" dirty="0">
                    <a:solidFill>
                      <a:sysClr val="windowText" lastClr="000000"/>
                    </a:solidFill>
                  </a:rPr>
                  <a:t>NAS Infrastructure </a:t>
                </a:r>
                <a:endParaRPr lang="en-US" sz="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63" name="Text Box 46"/>
            <p:cNvSpPr txBox="1">
              <a:spLocks noChangeArrowheads="1"/>
            </p:cNvSpPr>
            <p:nvPr/>
          </p:nvSpPr>
          <p:spPr bwMode="auto">
            <a:xfrm>
              <a:off x="3303588" y="1058863"/>
              <a:ext cx="1522412" cy="3381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1" kern="0" dirty="0">
                  <a:solidFill>
                    <a:srgbClr val="002060"/>
                  </a:solidFill>
                  <a:latin typeface="Arial" pitchFamily="34" charset="0"/>
                </a:rPr>
                <a:t>ACS</a:t>
              </a:r>
            </a:p>
          </p:txBody>
        </p:sp>
        <p:cxnSp>
          <p:nvCxnSpPr>
            <p:cNvPr id="8276" name="Straight Arrow Connector 263"/>
            <p:cNvCxnSpPr>
              <a:cxnSpLocks noChangeShapeType="1"/>
            </p:cNvCxnSpPr>
            <p:nvPr/>
          </p:nvCxnSpPr>
          <p:spPr bwMode="auto">
            <a:xfrm flipH="1" flipV="1">
              <a:off x="4189413" y="2481263"/>
              <a:ext cx="6350" cy="37623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7" name="Straight Arrow Connector 264"/>
            <p:cNvCxnSpPr>
              <a:cxnSpLocks noChangeShapeType="1"/>
            </p:cNvCxnSpPr>
            <p:nvPr/>
          </p:nvCxnSpPr>
          <p:spPr bwMode="auto">
            <a:xfrm flipV="1">
              <a:off x="4805363" y="2481263"/>
              <a:ext cx="0" cy="296862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" name="TextBox 265"/>
            <p:cNvSpPr txBox="1"/>
            <p:nvPr/>
          </p:nvSpPr>
          <p:spPr>
            <a:xfrm>
              <a:off x="3675063" y="2522538"/>
              <a:ext cx="569912" cy="231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Data In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799013" y="2489200"/>
              <a:ext cx="1081087" cy="23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1" i="1" kern="0" dirty="0">
                  <a:solidFill>
                    <a:sysClr val="windowText" lastClr="000000"/>
                  </a:solidFill>
                  <a:latin typeface="Arial" pitchFamily="34" charset="0"/>
                </a:rPr>
                <a:t>Information Out</a:t>
              </a:r>
            </a:p>
          </p:txBody>
        </p:sp>
        <p:pic>
          <p:nvPicPr>
            <p:cNvPr id="8280" name="Picture 3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688" y="3735388"/>
              <a:ext cx="509587" cy="509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00900" y="752475"/>
              <a:ext cx="1862138" cy="10461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82" name="TextBox 2"/>
            <p:cNvSpPr txBox="1">
              <a:spLocks noChangeArrowheads="1"/>
            </p:cNvSpPr>
            <p:nvPr/>
          </p:nvSpPr>
          <p:spPr bwMode="auto">
            <a:xfrm>
              <a:off x="7181850" y="796925"/>
              <a:ext cx="1941513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ACS – Aeronautical  Common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            Service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NEMS – NAS Enterprise Messaging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              Service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NESG – NAS Enterprise Security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               Gateway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prstClr val="black"/>
                  </a:solidFill>
                </a:rPr>
                <a:t>IAP – Internet Access Point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8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3288"/>
            <a:ext cx="77724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Working with the Data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5" l="0" r="100000">
                        <a14:foregroundMark x1="16722" y1="26786" x2="16722" y2="26786"/>
                        <a14:foregroundMark x1="11371" y1="25000" x2="11371" y2="25000"/>
                        <a14:foregroundMark x1="10368" y1="79167" x2="10368" y2="79167"/>
                        <a14:foregroundMark x1="15050" y1="71429" x2="15050" y2="71429"/>
                        <a14:foregroundMark x1="45151" y1="22619" x2="45151" y2="22619"/>
                        <a14:foregroundMark x1="42475" y1="17262" x2="42475" y2="17262"/>
                        <a14:foregroundMark x1="57191" y1="19048" x2="57191" y2="19048"/>
                        <a14:foregroundMark x1="55853" y1="4167" x2="55853" y2="4167"/>
                        <a14:foregroundMark x1="18729" y1="42857" x2="18729" y2="42857"/>
                        <a14:foregroundMark x1="22408" y1="22619" x2="22408" y2="22619"/>
                        <a14:foregroundMark x1="22742" y1="37500" x2="22742" y2="37500"/>
                        <a14:foregroundMark x1="15385" y1="40476" x2="15385" y2="40476"/>
                        <a14:foregroundMark x1="12375" y1="44048" x2="12375" y2="44048"/>
                        <a14:foregroundMark x1="89967" y1="10119" x2="89967" y2="10119"/>
                        <a14:foregroundMark x1="84950" y1="22619" x2="84950" y2="22619"/>
                        <a14:foregroundMark x1="86957" y1="39286" x2="86957" y2="39286"/>
                        <a14:foregroundMark x1="91973" y1="80952" x2="91973" y2="80952"/>
                        <a14:foregroundMark x1="89967" y1="39286" x2="89967" y2="39286"/>
                        <a14:foregroundMark x1="85284" y1="66667" x2="85284" y2="66667"/>
                        <a14:foregroundMark x1="45819" y1="33333" x2="45819" y2="33333"/>
                        <a14:foregroundMark x1="90970" y1="28571" x2="90970" y2="28571"/>
                        <a14:foregroundMark x1="84281" y1="82143" x2="84281" y2="82143"/>
                        <a14:backgroundMark x1="32441" y1="23214" x2="32441" y2="2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91" y="800100"/>
            <a:ext cx="3865109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86200"/>
            <a:ext cx="277177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Group 2"/>
          <p:cNvGrpSpPr/>
          <p:nvPr/>
        </p:nvGrpSpPr>
        <p:grpSpPr>
          <a:xfrm>
            <a:off x="61913" y="1417048"/>
            <a:ext cx="3443287" cy="2240552"/>
            <a:chOff x="3443288" y="3491864"/>
            <a:chExt cx="3443287" cy="224055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288" y="3491864"/>
              <a:ext cx="2209800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884566"/>
              <a:ext cx="2466975" cy="1847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4" b="961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34427"/>
            <a:ext cx="28575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90925"/>
            <a:ext cx="188595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418275" y="3075801"/>
            <a:ext cx="1792478" cy="27699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C0C0"/>
                </a:solidFill>
              </a:rPr>
              <a:t>Analytics &amp; Reporting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30889" y="5544639"/>
            <a:ext cx="2016449" cy="27699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C0C0"/>
                </a:solidFill>
              </a:rPr>
              <a:t>Business Rule Validation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401978" y="5186098"/>
            <a:ext cx="816249" cy="27699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C0C0"/>
                </a:solidFill>
              </a:rPr>
              <a:t>Displays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770914" y="5408797"/>
            <a:ext cx="1568058" cy="27699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C0C0"/>
                </a:solidFill>
              </a:rPr>
              <a:t>Digital Data Layers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440691" y="2544809"/>
            <a:ext cx="876009" cy="276999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C0C0"/>
                </a:solidFill>
              </a:rPr>
              <a:t>Workflow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4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3288"/>
            <a:ext cx="77724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62178"/>
              </p:ext>
            </p:extLst>
          </p:nvPr>
        </p:nvGraphicFramePr>
        <p:xfrm>
          <a:off x="381000" y="958850"/>
          <a:ext cx="853440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525000" cy="609600"/>
          </a:xfrm>
        </p:spPr>
        <p:txBody>
          <a:bodyPr/>
          <a:lstStyle/>
          <a:p>
            <a:pPr algn="ctr"/>
            <a:r>
              <a:rPr lang="en-US" sz="3200" dirty="0" smtClean="0"/>
              <a:t>AIMM Roadmap – A Multi-Segment Approach</a:t>
            </a:r>
          </a:p>
        </p:txBody>
      </p:sp>
    </p:spTree>
    <p:extLst>
      <p:ext uri="{BB962C8B-B14F-4D97-AF65-F5344CB8AC3E}">
        <p14:creationId xmlns:p14="http://schemas.microsoft.com/office/powerpoint/2010/main" val="41283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936</Words>
  <Application>Microsoft Office PowerPoint</Application>
  <PresentationFormat>On-screen Show (4:3)</PresentationFormat>
  <Paragraphs>298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8_Custom Design</vt:lpstr>
      <vt:lpstr>1_Office Theme</vt:lpstr>
      <vt:lpstr>4_Custom Design</vt:lpstr>
      <vt:lpstr>Aeronautical Services</vt:lpstr>
      <vt:lpstr>Enterprise Aeronautical Services AIM Modernization</vt:lpstr>
      <vt:lpstr>PowerPoint Presentation</vt:lpstr>
      <vt:lpstr>Federal NOTAM System An Example in Action</vt:lpstr>
      <vt:lpstr>PowerPoint Presentation</vt:lpstr>
      <vt:lpstr>AIMM Infrastructure</vt:lpstr>
      <vt:lpstr>On Demand NAS Information Context</vt:lpstr>
      <vt:lpstr>Working with the Data</vt:lpstr>
      <vt:lpstr>AIMM Roadmap – A Multi-Segment Approach</vt:lpstr>
      <vt:lpstr>AIMM S2 Schedule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Aeronautical Services</dc:title>
  <dc:creator>Kristen CTR Beverly</dc:creator>
  <cp:lastModifiedBy>Plater, Debra CTR (FAA)</cp:lastModifiedBy>
  <cp:revision>13</cp:revision>
  <dcterms:created xsi:type="dcterms:W3CDTF">2014-08-14T14:58:49Z</dcterms:created>
  <dcterms:modified xsi:type="dcterms:W3CDTF">2014-08-26T18:23:44Z</dcterms:modified>
</cp:coreProperties>
</file>