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3" r:id="rId3"/>
    <p:sldId id="294" r:id="rId4"/>
    <p:sldId id="295" r:id="rId5"/>
    <p:sldId id="284" r:id="rId6"/>
    <p:sldId id="279" r:id="rId7"/>
    <p:sldId id="296" r:id="rId8"/>
    <p:sldId id="298" r:id="rId9"/>
    <p:sldId id="297" r:id="rId10"/>
    <p:sldId id="289" r:id="rId11"/>
    <p:sldId id="277" r:id="rId12"/>
    <p:sldId id="286" r:id="rId13"/>
    <p:sldId id="274" r:id="rId14"/>
    <p:sldId id="275" r:id="rId15"/>
    <p:sldId id="276" r:id="rId16"/>
    <p:sldId id="287" r:id="rId17"/>
    <p:sldId id="290" r:id="rId18"/>
    <p:sldId id="291" r:id="rId19"/>
    <p:sldId id="292" r:id="rId20"/>
    <p:sldId id="267" r:id="rId21"/>
    <p:sldId id="268" r:id="rId22"/>
    <p:sldId id="270" r:id="rId23"/>
    <p:sldId id="269" r:id="rId24"/>
    <p:sldId id="271" r:id="rId25"/>
    <p:sldId id="272" r:id="rId26"/>
    <p:sldId id="285" r:id="rId27"/>
    <p:sldId id="263" r:id="rId28"/>
    <p:sldId id="259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861" autoAdjust="0"/>
    <p:restoredTop sz="51661" autoAdjust="0"/>
  </p:normalViewPr>
  <p:slideViewPr>
    <p:cSldViewPr snapToGrid="0" snapToObjects="1">
      <p:cViewPr varScale="1">
        <p:scale>
          <a:sx n="46" d="100"/>
          <a:sy n="46" d="100"/>
        </p:scale>
        <p:origin x="-576" y="-90"/>
      </p:cViewPr>
      <p:guideLst>
        <p:guide orient="horz" pos="468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11EDA-0528-40A1-8976-1D3157BBDD4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A352-8623-4D85-BFD2-177C5C6A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First</a:t>
            </a:r>
            <a:r>
              <a:rPr lang="en-US" baseline="0" noProof="0" dirty="0" smtClean="0"/>
              <a:t> of all I have to thank Deborah Cowell for inviting me </a:t>
            </a:r>
            <a:r>
              <a:rPr lang="en-US" noProof="0" dirty="0" smtClean="0"/>
              <a:t>and of course I have to thank you all for joining my presentation of </a:t>
            </a:r>
            <a:r>
              <a:rPr lang="en-US" sz="1200" cap="none" noProof="0" dirty="0" smtClean="0"/>
              <a:t>semantic based prioritization of DNOTAMs.</a:t>
            </a:r>
          </a:p>
          <a:p>
            <a:pPr lvl="0"/>
            <a:endParaRPr lang="en-US" noProof="0" dirty="0" smtClean="0"/>
          </a:p>
          <a:p>
            <a:r>
              <a:rPr lang="en-US" noProof="0" dirty="0" smtClean="0"/>
              <a:t>My Name is Eduard Gringinger and after a short introduction about myself, I want to show you</a:t>
            </a:r>
            <a:endParaRPr lang="en-US" baseline="0" noProof="0" dirty="0" smtClean="0"/>
          </a:p>
          <a:p>
            <a:r>
              <a:rPr lang="en-US" noProof="0" dirty="0" smtClean="0"/>
              <a:t>what </a:t>
            </a:r>
            <a:r>
              <a:rPr lang="en-US" baseline="0" noProof="0" dirty="0" smtClean="0"/>
              <a:t>the benefits of </a:t>
            </a:r>
            <a:r>
              <a:rPr lang="en-US" noProof="0" dirty="0" smtClean="0"/>
              <a:t>semNOTAM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are</a:t>
            </a:r>
            <a:r>
              <a:rPr lang="en-US" baseline="0" noProof="0" dirty="0" smtClean="0"/>
              <a:t>, beginning with the foreground we already established within European‘s SESAR. </a:t>
            </a:r>
          </a:p>
          <a:p>
            <a:pPr lvl="0"/>
            <a:endParaRPr lang="en-US" baseline="0" noProof="0" dirty="0" smtClean="0"/>
          </a:p>
          <a:p>
            <a:pPr lvl="0"/>
            <a:r>
              <a:rPr lang="en-US" noProof="0" dirty="0" smtClean="0"/>
              <a:t>Then I’ll give you a brief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overview about the</a:t>
            </a:r>
            <a:r>
              <a:rPr lang="en-US" baseline="0" noProof="0" dirty="0" smtClean="0"/>
              <a:t> research results so far,</a:t>
            </a:r>
          </a:p>
          <a:p>
            <a:pPr lvl="0"/>
            <a:r>
              <a:rPr lang="en-US" baseline="0" noProof="0" dirty="0" smtClean="0"/>
              <a:t>followed by futures steps to come.</a:t>
            </a:r>
          </a:p>
          <a:p>
            <a:pPr lvl="0"/>
            <a:endParaRPr lang="en-US" baseline="0" noProof="0" dirty="0" smtClean="0"/>
          </a:p>
          <a:p>
            <a:pPr lvl="0"/>
            <a:r>
              <a:rPr lang="en-US" baseline="0" noProof="0" dirty="0" smtClean="0"/>
              <a:t>But before getting started, I kindly ask you to do some workout with me to get back concentration!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GB" dirty="0" smtClean="0"/>
              <a:t>Filtering Process,</a:t>
            </a:r>
            <a:r>
              <a:rPr lang="en-GB" baseline="0" dirty="0" smtClean="0"/>
              <a:t> </a:t>
            </a:r>
            <a:r>
              <a:rPr lang="en-GB" dirty="0" smtClean="0"/>
              <a:t>Complexity Management</a:t>
            </a:r>
            <a:r>
              <a:rPr lang="en-GB" baseline="0" dirty="0" smtClean="0"/>
              <a:t> &amp; </a:t>
            </a:r>
            <a:r>
              <a:rPr lang="en-GB" dirty="0" smtClean="0"/>
              <a:t>Conceptual Design of Knowledge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now WP</a:t>
            </a:r>
            <a:r>
              <a:rPr lang="en-US" baseline="0" dirty="0" smtClean="0"/>
              <a:t> 2 &amp; 3 just started which are dealing with the knowledge base and the rules (the core of semNOTAM). Prototype development will start next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SWIM TI transports,</a:t>
            </a:r>
            <a:r>
              <a:rPr lang="en-US" baseline="0" dirty="0" smtClean="0"/>
              <a:t> validates, etc. the information defined by standardized data models exchanged by services in a secure way. Those are the three layers of SWIM: data, services &amp; TI. I would definitely say it is more than a cable ;-)</a:t>
            </a:r>
          </a:p>
          <a:p>
            <a:endParaRPr lang="en-US" baseline="0" dirty="0" smtClean="0"/>
          </a:p>
          <a:p>
            <a:r>
              <a:rPr lang="en-US" dirty="0" smtClean="0"/>
              <a:t>AIRM: QA task leader, </a:t>
            </a:r>
          </a:p>
          <a:p>
            <a:r>
              <a:rPr lang="en-US" dirty="0" smtClean="0"/>
              <a:t>ISRM: </a:t>
            </a:r>
          </a:p>
          <a:p>
            <a:r>
              <a:rPr lang="en-US" dirty="0" smtClean="0"/>
              <a:t>TI: </a:t>
            </a:r>
            <a:r>
              <a:rPr lang="en-US" baseline="0" dirty="0" smtClean="0"/>
              <a:t> </a:t>
            </a:r>
            <a:r>
              <a:rPr lang="en-US" dirty="0" smtClean="0"/>
              <a:t>Authorization,</a:t>
            </a:r>
            <a:r>
              <a:rPr lang="en-US" baseline="0" dirty="0" smtClean="0"/>
              <a:t> </a:t>
            </a:r>
            <a:r>
              <a:rPr lang="en-US" dirty="0" smtClean="0"/>
              <a:t>Message Broker,</a:t>
            </a:r>
            <a:r>
              <a:rPr lang="en-US" baseline="0" dirty="0" smtClean="0"/>
              <a:t> </a:t>
            </a:r>
            <a:r>
              <a:rPr lang="en-US" dirty="0" smtClean="0"/>
              <a:t>Security,</a:t>
            </a:r>
            <a:r>
              <a:rPr lang="en-US" baseline="0" dirty="0" smtClean="0"/>
              <a:t> </a:t>
            </a:r>
            <a:r>
              <a:rPr lang="en-US" dirty="0" smtClean="0"/>
              <a:t>Data Mediator, Validation,</a:t>
            </a:r>
            <a:r>
              <a:rPr lang="en-US" baseline="0" dirty="0" smtClean="0"/>
              <a:t> </a:t>
            </a:r>
            <a:r>
              <a:rPr lang="en-US" dirty="0" smtClean="0"/>
              <a:t>Recording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be more precise, let’s have a look at a specific service like the </a:t>
            </a:r>
            <a:r>
              <a:rPr lang="en-US" baseline="0" dirty="0" err="1" smtClean="0"/>
              <a:t>DBriefing</a:t>
            </a:r>
            <a:r>
              <a:rPr lang="en-US" baseline="0" dirty="0" smtClean="0"/>
              <a:t> Service.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03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for Dispatcher</a:t>
            </a:r>
            <a:r>
              <a:rPr lang="en-US" baseline="0" dirty="0" smtClean="0"/>
              <a:t> Briefing and one for the Air-Ground Data-Link to bring </a:t>
            </a:r>
            <a:r>
              <a:rPr lang="en-US" baseline="0" dirty="0" err="1" smtClean="0"/>
              <a:t>DBriefing</a:t>
            </a:r>
            <a:r>
              <a:rPr lang="en-US" baseline="0" dirty="0" smtClean="0"/>
              <a:t> into the cockpit/EFB.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 Representation (KR)</a:t>
            </a:r>
          </a:p>
          <a:p>
            <a:endParaRPr lang="en-US" dirty="0" smtClean="0"/>
          </a:p>
          <a:p>
            <a:r>
              <a:rPr lang="en-US" dirty="0" err="1" smtClean="0"/>
              <a:t>Datalog</a:t>
            </a:r>
            <a:r>
              <a:rPr lang="en-US" dirty="0" smtClean="0"/>
              <a:t>;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declarative logic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6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6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4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was </a:t>
            </a:r>
            <a:r>
              <a:rPr lang="en-US" dirty="0" smtClean="0"/>
              <a:t>born in Austria &amp; Austria is</a:t>
            </a:r>
            <a:r>
              <a:rPr lang="en-US" baseline="0" dirty="0" smtClean="0"/>
              <a:t> located </a:t>
            </a:r>
            <a:r>
              <a:rPr lang="en-US" dirty="0" smtClean="0"/>
              <a:t>in</a:t>
            </a:r>
            <a:r>
              <a:rPr lang="en-US" baseline="0" dirty="0" smtClean="0"/>
              <a:t> the heart of Europe.</a:t>
            </a:r>
          </a:p>
          <a:p>
            <a:r>
              <a:rPr lang="en-US" baseline="0" dirty="0" smtClean="0"/>
              <a:t>Which is also the birth place of Mozart. please grab a chocolate balls at our booth outside.</a:t>
            </a:r>
          </a:p>
          <a:p>
            <a:r>
              <a:rPr lang="en-US" baseline="0" dirty="0" smtClean="0"/>
              <a:t>I work @ Frequentis and its headquarter is located in Austria.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 Representation (KR)</a:t>
            </a:r>
          </a:p>
          <a:p>
            <a:endParaRPr lang="en-US" dirty="0" smtClean="0"/>
          </a:p>
          <a:p>
            <a:r>
              <a:rPr lang="en-GB" dirty="0" smtClean="0"/>
              <a:t>BREs usually support business cases with simple structure and multiple types of BRs</a:t>
            </a:r>
          </a:p>
          <a:p>
            <a:r>
              <a:rPr lang="en-GB" dirty="0" smtClean="0"/>
              <a:t>DNOTAMs have complex structure of a single type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8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Shows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SemNOTAM Knowledge Base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the necessary extensions to existing ontology-, rule- and query-languages for dedicated support in the Digital NOTAM domain. The grey-shaded elements are pre-existing, the others are contributed in the project; the light-grey shaded elements have been gained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by transformation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 pre-existing information (Explanations on these elements will follow.)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8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core of SemNOTAM is the filtering of relevant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Notams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derivation of their priorities.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Ontology Mapping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Pre-processing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Bounding Box Calculation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Resolving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Schedules (XQuery/Java)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filtering according to location and time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 Filtering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Filtering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Filtering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Fine-grained filtering according to location and time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Filtering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Flight Assignment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 Assignment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Filtering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 Filtering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7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</a:t>
            </a:r>
            <a:r>
              <a:rPr lang="en-US" baseline="0" dirty="0" smtClean="0"/>
              <a:t> of rules should not exceed the intersection of the curves “rule set complexity” and “result set”.</a:t>
            </a:r>
            <a:endParaRPr lang="de-A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69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solve this issue the rules have to be classified. Primary goal is to identify all key rules, nice to have are the secondary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to listen</a:t>
            </a:r>
            <a:r>
              <a:rPr lang="en-US" baseline="0" dirty="0" smtClean="0"/>
              <a:t> to the advice of the OPS people to a</a:t>
            </a:r>
            <a:r>
              <a:rPr lang="en-US" altLang="en-US" sz="1200" kern="0" dirty="0" smtClean="0">
                <a:solidFill>
                  <a:srgbClr val="000000"/>
                </a:solidFill>
                <a:cs typeface="Arial"/>
              </a:rPr>
              <a:t>cquire more operational input!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8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attention, if you</a:t>
            </a:r>
            <a:r>
              <a:rPr lang="en-US" baseline="0" dirty="0" smtClean="0"/>
              <a:t> have any questions please get in touch with me at our FRQ booth!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0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but not least my</a:t>
            </a:r>
            <a:r>
              <a:rPr lang="en-US" baseline="0" dirty="0" smtClean="0"/>
              <a:t> contact information details!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nothing more to </a:t>
            </a:r>
            <a:r>
              <a:rPr lang="en-US" baseline="0" smtClean="0"/>
              <a:t>say than: ENJOY </a:t>
            </a:r>
            <a:r>
              <a:rPr lang="en-US" baseline="0" dirty="0" smtClean="0"/>
              <a:t>THE LUNCH!!!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Actually this is a picture of the main building in Vienna.</a:t>
            </a:r>
          </a:p>
          <a:p>
            <a:r>
              <a:rPr lang="en-US" baseline="0" dirty="0" smtClean="0"/>
              <a:t>But FRQ has offices around the globe as well as in Washington DC, California or Brisbane,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7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Frequentis is one of 16 partners involved into the </a:t>
            </a:r>
            <a:r>
              <a:rPr lang="en-US" b="0" noProof="0" dirty="0" smtClean="0"/>
              <a:t>Single European Sky ATM (Air Traffic Management) Research Program</a:t>
            </a:r>
            <a:r>
              <a:rPr lang="en-US" b="0" baseline="0" noProof="0" dirty="0" smtClean="0"/>
              <a:t> and I’m Quality assurance leader of the AIRM. the ATM information reference model.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semNOTAM extends semantic technologies fine-grained, intelli­gent filtering and querying of Digital NOTAMs</a:t>
            </a:r>
          </a:p>
          <a:p>
            <a:r>
              <a:rPr lang="en-GB" sz="1200" dirty="0" smtClean="0"/>
              <a:t>using a wide range of criteria, based on event types, types of aircraft or flight, as well as location in space and progress in time</a:t>
            </a:r>
            <a:endParaRPr lang="en-GB" sz="1200" baseline="0" dirty="0" smtClean="0"/>
          </a:p>
          <a:p>
            <a:r>
              <a:rPr lang="en-GB" sz="1200" baseline="0" dirty="0" smtClean="0"/>
              <a:t>semNOTAM  is SWIM enabled by the means of the SESAR compliance framework for easy application integration. It started </a:t>
            </a:r>
            <a:r>
              <a:rPr lang="en-GB" sz="1200" baseline="0" smtClean="0"/>
              <a:t>this year, will end 2016 and is a JU of FRQ and DKE</a:t>
            </a:r>
            <a:endParaRPr lang="en-GB" sz="1200" baseline="0" dirty="0" smtClean="0"/>
          </a:p>
          <a:p>
            <a:endParaRPr lang="en-GB" sz="1200" b="1" dirty="0" smtClean="0"/>
          </a:p>
          <a:p>
            <a:r>
              <a:rPr lang="en-US" dirty="0" smtClean="0"/>
              <a:t>DKE: deep knowledge on </a:t>
            </a:r>
            <a:r>
              <a:rPr lang="en-GB" dirty="0" smtClean="0"/>
              <a:t>Semantic systems,</a:t>
            </a:r>
            <a:r>
              <a:rPr lang="en-GB" baseline="0" dirty="0" smtClean="0"/>
              <a:t> </a:t>
            </a:r>
            <a:r>
              <a:rPr lang="en-GB" dirty="0" smtClean="0"/>
              <a:t>Business process modelling and integration,</a:t>
            </a:r>
            <a:r>
              <a:rPr lang="en-GB" baseline="0" dirty="0" smtClean="0"/>
              <a:t> </a:t>
            </a:r>
            <a:r>
              <a:rPr lang="en-GB" dirty="0" smtClean="0"/>
              <a:t>Business intelligence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are the user expectations and needs when it</a:t>
            </a:r>
            <a:r>
              <a:rPr lang="en-US" baseline="0" dirty="0" smtClean="0"/>
              <a:t> comes to PIB. I collected some REQ that where mentioned during the last days. I have to thank Ernie </a:t>
            </a:r>
            <a:r>
              <a:rPr lang="en-US" baseline="0" dirty="0" err="1" smtClean="0"/>
              <a:t>Bilotto</a:t>
            </a:r>
            <a:r>
              <a:rPr lang="en-US" baseline="0" dirty="0" smtClean="0"/>
              <a:t> for sharing his slides with me.</a:t>
            </a:r>
          </a:p>
          <a:p>
            <a:endParaRPr lang="en-US" baseline="0" dirty="0" smtClean="0"/>
          </a:p>
          <a:p>
            <a:r>
              <a:rPr lang="en-US" dirty="0" smtClean="0"/>
              <a:t>This exactly</a:t>
            </a:r>
            <a:r>
              <a:rPr lang="en-US" baseline="0" dirty="0" smtClean="0"/>
              <a:t> matches the outcome of the REQ analyzes we did for semNOTAM.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</a:t>
            </a:r>
            <a:r>
              <a:rPr lang="en-US" baseline="0" dirty="0" smtClean="0"/>
              <a:t> REQ I discovered during </a:t>
            </a:r>
            <a:r>
              <a:rPr lang="en-US" baseline="0" smtClean="0"/>
              <a:t>the sessions is that we have to </a:t>
            </a:r>
            <a:r>
              <a:rPr lang="en-GB" sz="1200" b="1" smtClean="0"/>
              <a:t>Meet </a:t>
            </a:r>
            <a:r>
              <a:rPr lang="en-GB" sz="1200" b="1" dirty="0" smtClean="0"/>
              <a:t>the need from </a:t>
            </a:r>
            <a:r>
              <a:rPr lang="en-GB" sz="1200" b="1" dirty="0" err="1" smtClean="0"/>
              <a:t>GeneralAviation</a:t>
            </a:r>
            <a:r>
              <a:rPr lang="en-GB" sz="1200" b="1" dirty="0" smtClean="0"/>
              <a:t> to Dispatcher, Pilots</a:t>
            </a:r>
            <a:r>
              <a:rPr lang="en-US" sz="1200" b="0" dirty="0" smtClean="0"/>
              <a:t>!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even the Pilot</a:t>
            </a:r>
            <a:r>
              <a:rPr lang="en-US" baseline="0" dirty="0" smtClean="0"/>
              <a:t>’s Bill of </a:t>
            </a:r>
            <a:r>
              <a:rPr lang="en-US" baseline="0" smtClean="0"/>
              <a:t>Rights Act of 2012 </a:t>
            </a:r>
            <a:r>
              <a:rPr lang="en-US" baseline="0" dirty="0" smtClean="0"/>
              <a:t>is </a:t>
            </a:r>
            <a:r>
              <a:rPr lang="en-US" baseline="0" smtClean="0"/>
              <a:t>delivering REQs: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Filtered so pilots can prioritize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/>
              <a:t>More specific and relevant to route of flight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During the first WP we derived a</a:t>
            </a:r>
            <a:r>
              <a:rPr lang="en-US" baseline="0" noProof="0" dirty="0" smtClean="0"/>
              <a:t> lot of </a:t>
            </a:r>
            <a:r>
              <a:rPr lang="en-US" noProof="0" dirty="0" smtClean="0"/>
              <a:t>User</a:t>
            </a:r>
            <a:r>
              <a:rPr lang="en-US" baseline="0" noProof="0" dirty="0" smtClean="0"/>
              <a:t> Requirements from interviews, SESAR foreground and other documents which led to the following: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relevant NOTAMs for the planned route are displayed prioritized.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Filtered information is displayed in a separate section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Prioritizing NOTAMs based on operational requirements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/>
              <a:t>business rules based on an underlying model of risk assessment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noProof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 smtClean="0"/>
              <a:t>events that contain similar subjects (e.g. runways) listed together and summarized in list- or bullet-styled format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Pre-flight Information Bulletin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A352-8623-4D85-BFD2-177C5C6AF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0" t="89950"/>
          <a:stretch/>
        </p:blipFill>
        <p:spPr>
          <a:xfrm>
            <a:off x="7458570" y="4626589"/>
            <a:ext cx="1641143" cy="516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1824" r="95173"/>
          <a:stretch/>
        </p:blipFill>
        <p:spPr>
          <a:xfrm>
            <a:off x="7161661" y="4708477"/>
            <a:ext cx="330960" cy="42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1" b="87529"/>
          <a:stretch/>
        </p:blipFill>
        <p:spPr>
          <a:xfrm>
            <a:off x="5870243" y="5971"/>
            <a:ext cx="2064224" cy="6414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6" b="87529"/>
          <a:stretch/>
        </p:blipFill>
        <p:spPr>
          <a:xfrm>
            <a:off x="6724934" y="-1"/>
            <a:ext cx="2419066" cy="641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semNOTAM.frequentis.com" TargetMode="Externa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semNOTAM.frequentis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semNOTAM.frequentis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duard.gringinger@frequentis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semNOTAM.frequentis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semNOTAM.frequenti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semNOTAM.frequenti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84571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2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Eduard Gringinger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27,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5" r="42678" b="49142"/>
          <a:stretch/>
        </p:blipFill>
        <p:spPr>
          <a:xfrm>
            <a:off x="0" y="2006429"/>
            <a:ext cx="5159399" cy="1130643"/>
          </a:xfrm>
          <a:prstGeom prst="rect">
            <a:avLst/>
          </a:prstGeom>
        </p:spPr>
      </p:pic>
      <p:pic>
        <p:nvPicPr>
          <p:cNvPr id="11" name="Picture 19" descr="frequentis-logo.bmp                                            00000013OS9                            BD64DCCF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087258"/>
            <a:ext cx="2168769" cy="45720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43350"/>
            <a:ext cx="1219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take_off_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97798"/>
            <a:ext cx="1482725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597798"/>
            <a:ext cx="2244968" cy="4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GB" sz="2800" dirty="0" smtClean="0"/>
          </a:p>
          <a:p>
            <a:r>
              <a:rPr lang="en-GB" sz="3600" dirty="0" smtClean="0"/>
              <a:t>Shorter PIB</a:t>
            </a:r>
            <a:endParaRPr lang="en-GB" sz="3600" dirty="0"/>
          </a:p>
          <a:p>
            <a:r>
              <a:rPr lang="en-GB" sz="3600" dirty="0" smtClean="0"/>
              <a:t>Prioritize DNOTAM </a:t>
            </a:r>
            <a:r>
              <a:rPr lang="en-GB" sz="3600" dirty="0"/>
              <a:t>data by relative risk</a:t>
            </a:r>
          </a:p>
          <a:p>
            <a:r>
              <a:rPr lang="en-GB" sz="3600" dirty="0" smtClean="0"/>
              <a:t>PIB </a:t>
            </a:r>
            <a:r>
              <a:rPr lang="en-GB" sz="3600" dirty="0"/>
              <a:t>organization to aid </a:t>
            </a:r>
            <a:r>
              <a:rPr lang="en-GB" sz="3600" dirty="0" smtClean="0"/>
              <a:t>readability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User expectations</a:t>
            </a:r>
          </a:p>
        </p:txBody>
      </p:sp>
      <p:pic>
        <p:nvPicPr>
          <p:cNvPr id="8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10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056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Capture implicit knowledge from OPS</a:t>
            </a:r>
          </a:p>
          <a:p>
            <a:r>
              <a:rPr lang="en-GB" dirty="0" smtClean="0"/>
              <a:t>Filtering </a:t>
            </a:r>
            <a:r>
              <a:rPr lang="en-GB" dirty="0"/>
              <a:t>rules are </a:t>
            </a:r>
            <a:r>
              <a:rPr lang="en-GB" dirty="0" smtClean="0"/>
              <a:t>not known </a:t>
            </a:r>
            <a:r>
              <a:rPr lang="en-GB" dirty="0"/>
              <a:t>in full a priori</a:t>
            </a:r>
          </a:p>
          <a:p>
            <a:r>
              <a:rPr lang="en-GB" dirty="0" smtClean="0"/>
              <a:t>Generic AIXM event schema, independent of DNOTAM event scenarios</a:t>
            </a:r>
          </a:p>
          <a:p>
            <a:r>
              <a:rPr lang="en-GB" dirty="0" smtClean="0"/>
              <a:t>Large </a:t>
            </a:r>
            <a:r>
              <a:rPr lang="en-GB" dirty="0"/>
              <a:t>set of </a:t>
            </a:r>
            <a:r>
              <a:rPr lang="en-GB" dirty="0" smtClean="0"/>
              <a:t>filtering/prioritization rules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11</a:t>
            </a:fld>
            <a:endParaRPr lang="en-US" sz="2500" dirty="0"/>
          </a:p>
        </p:txBody>
      </p:sp>
      <p:pic>
        <p:nvPicPr>
          <p:cNvPr id="8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70329" y="4563104"/>
            <a:ext cx="9314329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Roadmap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0084" y="845586"/>
            <a:ext cx="0" cy="4286802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527835" y="99239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2014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4950" y="99239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2016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6489" y="99239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2015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93413" y="99239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2017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18785"/>
              </p:ext>
            </p:extLst>
          </p:nvPr>
        </p:nvGraphicFramePr>
        <p:xfrm>
          <a:off x="573088" y="939800"/>
          <a:ext cx="8059737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Worksheet" r:id="rId5" imgW="10696677" imgH="5591134" progId="Excel.Sheet.12">
                  <p:embed/>
                </p:oleObj>
              </mc:Choice>
              <mc:Fallback>
                <p:oleObj name="Worksheet" r:id="rId5" imgW="10696677" imgH="5591134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939800"/>
                        <a:ext cx="8059737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22467" y="476652"/>
            <a:ext cx="1346448" cy="457200"/>
          </a:xfrm>
          <a:prstGeom prst="rect">
            <a:avLst/>
          </a:prstGeom>
          <a:noFill/>
        </p:spPr>
        <p:txBody>
          <a:bodyPr wrap="none" lIns="90000" tIns="43200" rIns="90000" bIns="43200" rtlCol="0" anchor="ctr" anchorCtr="1">
            <a:noAutofit/>
          </a:bodyPr>
          <a:lstStyle/>
          <a:p>
            <a:pPr marL="0" marR="0" indent="-360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here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0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34383"/>
              </p:ext>
            </p:extLst>
          </p:nvPr>
        </p:nvGraphicFramePr>
        <p:xfrm>
          <a:off x="1987200" y="1058744"/>
          <a:ext cx="5169600" cy="403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Visio" r:id="rId4" imgW="6889971" imgH="5378157" progId="Visio.Drawing.11">
                  <p:embed/>
                </p:oleObj>
              </mc:Choice>
              <mc:Fallback>
                <p:oleObj name="Visio" r:id="rId4" imgW="6889971" imgH="537815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7200" y="1058744"/>
                        <a:ext cx="5169600" cy="4036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71450"/>
            <a:ext cx="650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SWIM, the Fantastic 3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11914" y="3267445"/>
            <a:ext cx="805134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2352" y="3199206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AIRM</a:t>
            </a:r>
            <a:endParaRPr lang="en-US" sz="3600" b="1" dirty="0"/>
          </a:p>
        </p:txBody>
      </p:sp>
      <p:sp>
        <p:nvSpPr>
          <p:cNvPr id="11" name="Right Arrow 10"/>
          <p:cNvSpPr/>
          <p:nvPr/>
        </p:nvSpPr>
        <p:spPr>
          <a:xfrm>
            <a:off x="1556955" y="2272729"/>
            <a:ext cx="830328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6262" y="2190843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ISRM</a:t>
            </a:r>
            <a:endParaRPr lang="en-US" sz="3600" b="1" dirty="0"/>
          </a:p>
        </p:txBody>
      </p:sp>
      <p:sp>
        <p:nvSpPr>
          <p:cNvPr id="15" name="Right Arrow 14"/>
          <p:cNvSpPr/>
          <p:nvPr/>
        </p:nvSpPr>
        <p:spPr>
          <a:xfrm>
            <a:off x="1253736" y="1347724"/>
            <a:ext cx="830328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8536" y="1241124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702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Digital Briefing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14</a:t>
            </a:fld>
            <a:endParaRPr lang="en-US" sz="25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815453"/>
              </p:ext>
            </p:extLst>
          </p:nvPr>
        </p:nvGraphicFramePr>
        <p:xfrm>
          <a:off x="1987550" y="847725"/>
          <a:ext cx="51689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Visio" r:id="rId4" imgW="6889971" imgH="5665906" progId="Visio.Drawing.11">
                  <p:embed/>
                </p:oleObj>
              </mc:Choice>
              <mc:Fallback>
                <p:oleObj name="Visio" r:id="rId4" imgW="6889971" imgH="566590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847725"/>
                        <a:ext cx="51689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145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semNOTAM prototypes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304" y="4613022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15</a:t>
            </a:fld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17881"/>
              </p:ext>
            </p:extLst>
          </p:nvPr>
        </p:nvGraphicFramePr>
        <p:xfrm>
          <a:off x="1763926" y="868694"/>
          <a:ext cx="5616149" cy="419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" name="Visio" r:id="rId4" imgW="7105114" imgH="5173817" progId="Visio.Drawing.11">
                  <p:embed/>
                </p:oleObj>
              </mc:Choice>
              <mc:Fallback>
                <p:oleObj name="Visio" r:id="rId4" imgW="7105114" imgH="517381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926" y="868694"/>
                        <a:ext cx="5616149" cy="419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3943034" y="811096"/>
            <a:ext cx="1420538" cy="13179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17612"/>
              </p:ext>
            </p:extLst>
          </p:nvPr>
        </p:nvGraphicFramePr>
        <p:xfrm>
          <a:off x="1763500" y="660714"/>
          <a:ext cx="5616575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Visio" r:id="rId6" imgW="7105114" imgH="5173817" progId="Visio.Drawing.11">
                  <p:embed/>
                </p:oleObj>
              </mc:Choice>
              <mc:Fallback>
                <p:oleObj name="Visio" r:id="rId6" imgW="7105114" imgH="5173817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500" y="660714"/>
                        <a:ext cx="5616575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2673"/>
              </p:ext>
            </p:extLst>
          </p:nvPr>
        </p:nvGraphicFramePr>
        <p:xfrm>
          <a:off x="1628372" y="783800"/>
          <a:ext cx="5616575" cy="41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name="Visio" r:id="rId8" imgW="7105114" imgH="5173817" progId="Visio.Drawing.11">
                  <p:embed/>
                </p:oleObj>
              </mc:Choice>
              <mc:Fallback>
                <p:oleObj name="Visio" r:id="rId8" imgW="7105114" imgH="517381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372" y="783800"/>
                        <a:ext cx="5616575" cy="419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9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16</a:t>
            </a:fld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27"/>
            <a:ext cx="9144000" cy="4822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25" y="122832"/>
            <a:ext cx="5614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Protégé</a:t>
            </a:r>
          </a:p>
          <a:p>
            <a:pPr lvl="1"/>
            <a:r>
              <a:rPr lang="en-GB" dirty="0"/>
              <a:t>OWL concepts: Classification of DNOTAMs</a:t>
            </a:r>
          </a:p>
          <a:p>
            <a:pPr lvl="1"/>
            <a:r>
              <a:rPr lang="en-GB" dirty="0"/>
              <a:t>SWRL: Filtering rules</a:t>
            </a:r>
          </a:p>
          <a:p>
            <a:pPr lvl="1"/>
            <a:r>
              <a:rPr lang="en-GB" dirty="0"/>
              <a:t>SWQRL: Closed-world queries</a:t>
            </a:r>
          </a:p>
          <a:p>
            <a:r>
              <a:rPr lang="en-GB" dirty="0"/>
              <a:t>Business Rule Engines</a:t>
            </a:r>
          </a:p>
          <a:p>
            <a:pPr lvl="1"/>
            <a:r>
              <a:rPr lang="en-GB" dirty="0"/>
              <a:t>Oracle Business Rules</a:t>
            </a:r>
          </a:p>
          <a:p>
            <a:pPr lvl="1"/>
            <a:r>
              <a:rPr lang="en-GB" dirty="0" smtClean="0"/>
              <a:t>Drools</a:t>
            </a:r>
            <a:endParaRPr lang="en-GB" dirty="0"/>
          </a:p>
          <a:p>
            <a:r>
              <a:rPr lang="en-GB" dirty="0"/>
              <a:t>KR-languages and ontologies</a:t>
            </a:r>
          </a:p>
          <a:p>
            <a:pPr lvl="1"/>
            <a:r>
              <a:rPr lang="en-GB" dirty="0" err="1"/>
              <a:t>Datalog</a:t>
            </a:r>
            <a:r>
              <a:rPr lang="en-GB" dirty="0"/>
              <a:t> (DLV)</a:t>
            </a:r>
          </a:p>
          <a:p>
            <a:pPr lvl="1"/>
            <a:r>
              <a:rPr lang="en-GB" dirty="0"/>
              <a:t>F-logic (Flora-2, </a:t>
            </a:r>
            <a:r>
              <a:rPr lang="en-GB" dirty="0" err="1"/>
              <a:t>ObjectLogic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Technology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Choices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17</a:t>
            </a:fld>
            <a:endParaRPr lang="en-US" sz="2500" dirty="0"/>
          </a:p>
        </p:txBody>
      </p:sp>
      <p:pic>
        <p:nvPicPr>
          <p:cNvPr id="8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Approach</a:t>
            </a:r>
          </a:p>
          <a:p>
            <a:pPr lvl="1"/>
            <a:r>
              <a:rPr lang="en-GB" dirty="0"/>
              <a:t>OWL concepts: Classification of DNOTAM</a:t>
            </a:r>
          </a:p>
          <a:p>
            <a:pPr lvl="1"/>
            <a:r>
              <a:rPr lang="en-GB" dirty="0"/>
              <a:t>SWRL: Filtering rules</a:t>
            </a:r>
          </a:p>
          <a:p>
            <a:pPr lvl="1"/>
            <a:r>
              <a:rPr lang="en-GB" dirty="0"/>
              <a:t>SWQRL: Closed-world queries</a:t>
            </a:r>
          </a:p>
          <a:p>
            <a:r>
              <a:rPr lang="en-GB" dirty="0"/>
              <a:t>Implemented mini-prototype</a:t>
            </a:r>
          </a:p>
          <a:p>
            <a:pPr lvl="1"/>
            <a:r>
              <a:rPr lang="en-GB" dirty="0"/>
              <a:t>Representation of selected AIXM elements in OWL</a:t>
            </a:r>
          </a:p>
          <a:p>
            <a:pPr lvl="1"/>
            <a:r>
              <a:rPr lang="en-GB" dirty="0"/>
              <a:t>Demonstrates conceptual feasibility of approach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OWL/SWRL/SQWRL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18</a:t>
            </a:fld>
            <a:endParaRPr lang="en-US" sz="2500" dirty="0"/>
          </a:p>
        </p:txBody>
      </p:sp>
      <p:pic>
        <p:nvPicPr>
          <p:cNvPr id="8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Approach</a:t>
            </a:r>
          </a:p>
          <a:p>
            <a:pPr lvl="1"/>
            <a:r>
              <a:rPr lang="en-GB" dirty="0"/>
              <a:t>DNOTAMs correspond to business cases</a:t>
            </a:r>
          </a:p>
          <a:p>
            <a:pPr lvl="1"/>
            <a:r>
              <a:rPr lang="en-GB" dirty="0"/>
              <a:t>Filtering rules correspond to business rules</a:t>
            </a:r>
          </a:p>
          <a:p>
            <a:r>
              <a:rPr lang="en-GB" dirty="0"/>
              <a:t>But notice the following mismatch:</a:t>
            </a:r>
          </a:p>
          <a:p>
            <a:pPr lvl="1"/>
            <a:r>
              <a:rPr lang="en-GB" dirty="0"/>
              <a:t>BREs usually support business cases with simple structure and multiple types of BRs</a:t>
            </a:r>
          </a:p>
          <a:p>
            <a:pPr lvl="1"/>
            <a:r>
              <a:rPr lang="en-GB" dirty="0"/>
              <a:t>DNOTAMs have complex structure of a single 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Business Rule Engines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(BREs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19</a:t>
            </a:fld>
            <a:endParaRPr lang="en-US" sz="2500" dirty="0"/>
          </a:p>
        </p:txBody>
      </p:sp>
      <p:pic>
        <p:nvPicPr>
          <p:cNvPr id="8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/>
          <a:stretch/>
        </p:blipFill>
        <p:spPr bwMode="auto">
          <a:xfrm>
            <a:off x="-126745" y="1"/>
            <a:ext cx="939749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 bwMode="auto">
          <a:xfrm rot="2633942">
            <a:off x="4554864" y="1849202"/>
            <a:ext cx="807692" cy="780122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1" name="Picture 4" descr="http://www.salzkammergut.co.at/fm/6817/mozartkug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8" b="89474" l="2521" r="9647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60293" y="2605016"/>
            <a:ext cx="3223414" cy="236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696200" y="4705350"/>
            <a:ext cx="1524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GB" altLang="en-US" sz="3000" kern="0" dirty="0" err="1">
                <a:solidFill>
                  <a:srgbClr val="000000"/>
                </a:solidFill>
                <a:cs typeface="Arial"/>
              </a:rPr>
              <a:t>Datalog</a:t>
            </a:r>
            <a:r>
              <a:rPr lang="en-GB" altLang="en-US" sz="3000" kern="0" dirty="0">
                <a:solidFill>
                  <a:srgbClr val="000000"/>
                </a:solidFill>
                <a:cs typeface="Arial"/>
              </a:rPr>
              <a:t>: DLV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GB" altLang="en-US" sz="2600" kern="0" dirty="0">
                <a:solidFill>
                  <a:srgbClr val="000000"/>
                </a:solidFill>
                <a:cs typeface="Arial"/>
              </a:rPr>
              <a:t>No support of complexity management in KR: Flat predicates (leads to </a:t>
            </a:r>
            <a:r>
              <a:rPr lang="en-GB" altLang="en-US" sz="2600" kern="0" dirty="0" smtClean="0">
                <a:solidFill>
                  <a:srgbClr val="000000"/>
                </a:solidFill>
                <a:cs typeface="Arial"/>
              </a:rPr>
              <a:t>n-</a:t>
            </a:r>
            <a:r>
              <a:rPr lang="en-GB" altLang="en-US" sz="2600" kern="0" dirty="0" err="1" smtClean="0">
                <a:solidFill>
                  <a:srgbClr val="000000"/>
                </a:solidFill>
                <a:cs typeface="Arial"/>
              </a:rPr>
              <a:t>ary</a:t>
            </a:r>
            <a:r>
              <a:rPr lang="en-GB" altLang="en-US" sz="26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GB" altLang="en-US" sz="2600" kern="0" dirty="0">
                <a:solidFill>
                  <a:srgbClr val="000000"/>
                </a:solidFill>
                <a:cs typeface="Arial"/>
              </a:rPr>
              <a:t>predicates with large n), no abstraction capabilities (later additions require change of </a:t>
            </a:r>
            <a:r>
              <a:rPr lang="en-GB" altLang="en-US" sz="2600" kern="0" dirty="0" err="1" smtClean="0">
                <a:solidFill>
                  <a:srgbClr val="000000"/>
                </a:solidFill>
                <a:cs typeface="Arial"/>
              </a:rPr>
              <a:t>arity</a:t>
            </a:r>
            <a:r>
              <a:rPr lang="en-GB" altLang="en-US" sz="2600" kern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GB" altLang="en-US" sz="2600" kern="0" dirty="0">
                <a:solidFill>
                  <a:srgbClr val="000000"/>
                </a:solidFill>
                <a:cs typeface="Arial"/>
              </a:rPr>
              <a:t>of predicates)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GB" altLang="en-US" sz="2600" kern="0" dirty="0">
                <a:solidFill>
                  <a:srgbClr val="000000"/>
                </a:solidFill>
                <a:cs typeface="Arial"/>
              </a:rPr>
              <a:t>Limited extension facilities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GB" altLang="en-US" sz="3000" kern="0" dirty="0">
                <a:solidFill>
                  <a:srgbClr val="000000"/>
                </a:solidFill>
                <a:cs typeface="Arial"/>
              </a:rPr>
              <a:t>F-logic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GB" altLang="en-US" sz="2600" kern="0" dirty="0">
                <a:solidFill>
                  <a:srgbClr val="000000"/>
                </a:solidFill>
                <a:cs typeface="Arial"/>
              </a:rPr>
              <a:t>Frames (complex object structures)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GB" altLang="en-US" sz="2600" kern="0" dirty="0" err="1">
                <a:solidFill>
                  <a:srgbClr val="000000"/>
                </a:solidFill>
                <a:cs typeface="Arial"/>
              </a:rPr>
              <a:t>ObjectLogic</a:t>
            </a:r>
            <a:r>
              <a:rPr lang="en-GB" altLang="en-US" sz="2600" kern="0" dirty="0">
                <a:solidFill>
                  <a:srgbClr val="000000"/>
                </a:solidFill>
                <a:cs typeface="Arial"/>
              </a:rPr>
              <a:t> and Flora-2 come with extension </a:t>
            </a:r>
            <a:r>
              <a:rPr lang="en-GB" altLang="en-US" sz="2600" kern="0" dirty="0" smtClean="0">
                <a:solidFill>
                  <a:srgbClr val="000000"/>
                </a:solidFill>
                <a:cs typeface="Arial"/>
              </a:rPr>
              <a:t>support</a:t>
            </a:r>
            <a:endParaRPr lang="en-GB" altLang="en-US" sz="26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KR-Languages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20</a:t>
            </a:fld>
            <a:endParaRPr lang="en-US" sz="2500" dirty="0"/>
          </a:p>
        </p:txBody>
      </p:sp>
      <p:pic>
        <p:nvPicPr>
          <p:cNvPr id="6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600" kern="0" dirty="0" smtClean="0">
                <a:cs typeface="Arial"/>
              </a:rPr>
              <a:t>Conceptually Protégé and KR-languages suitable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altLang="en-US" sz="3600" kern="0" dirty="0" smtClean="0">
                <a:cs typeface="Arial"/>
              </a:rPr>
              <a:t>BREs with conceptual mismatch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21</a:t>
            </a:fld>
            <a:endParaRPr lang="en-US" sz="2500" dirty="0"/>
          </a:p>
        </p:txBody>
      </p:sp>
      <p:pic>
        <p:nvPicPr>
          <p:cNvPr id="6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145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</a:rPr>
              <a:t>Knowledge Base Overview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10881"/>
              </p:ext>
            </p:extLst>
          </p:nvPr>
        </p:nvGraphicFramePr>
        <p:xfrm>
          <a:off x="339725" y="855663"/>
          <a:ext cx="8502650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Picture" r:id="rId4" imgW="6030720" imgH="3620160" progId="Word.Picture.8">
                  <p:embed/>
                </p:oleObj>
              </mc:Choice>
              <mc:Fallback>
                <p:oleObj name="Picture" r:id="rId4" imgW="6030720" imgH="36201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b="2316"/>
                      <a:stretch>
                        <a:fillRect/>
                      </a:stretch>
                    </p:blipFill>
                    <p:spPr bwMode="auto">
                      <a:xfrm>
                        <a:off x="339725" y="855663"/>
                        <a:ext cx="8502650" cy="373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22</a:t>
            </a:fld>
            <a:endParaRPr lang="en-US" sz="2500" dirty="0"/>
          </a:p>
        </p:txBody>
      </p:sp>
      <p:pic>
        <p:nvPicPr>
          <p:cNvPr id="8" name="Picture 2" descr="S:\website\logo\FRQ_Produktlogo_semNOTAM_mit_2014_blue_RZ.jpg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kern="0" dirty="0" smtClean="0">
                <a:solidFill>
                  <a:srgbClr val="000000"/>
                </a:solidFill>
                <a:cs typeface="Arial"/>
              </a:rPr>
              <a:t>Data Preparation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 smtClean="0">
                <a:solidFill>
                  <a:srgbClr val="000000"/>
                </a:solidFill>
                <a:cs typeface="Arial"/>
              </a:rPr>
              <a:t>Prepare data such that subsequent filtering effort can be reduced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kern="0" dirty="0" smtClean="0">
                <a:solidFill>
                  <a:srgbClr val="000000"/>
                </a:solidFill>
                <a:cs typeface="Arial"/>
              </a:rPr>
              <a:t>Pre-filtering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 smtClean="0">
                <a:solidFill>
                  <a:srgbClr val="000000"/>
                </a:solidFill>
                <a:cs typeface="Arial"/>
              </a:rPr>
              <a:t>Coarse filtering in order to reduce DNOTAMs set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800" kern="0" dirty="0" smtClean="0">
                <a:solidFill>
                  <a:srgbClr val="000000"/>
                </a:solidFill>
                <a:cs typeface="Arial"/>
              </a:rPr>
              <a:t>Filtering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 smtClean="0">
                <a:solidFill>
                  <a:srgbClr val="000000"/>
                </a:solidFill>
                <a:cs typeface="Arial"/>
              </a:rPr>
              <a:t>Relevance: discard irrelevant DNOTAMs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400" kern="0" dirty="0" smtClean="0">
                <a:solidFill>
                  <a:srgbClr val="000000"/>
                </a:solidFill>
                <a:cs typeface="Arial"/>
              </a:rPr>
              <a:t>Priority: e.g. scenario-based, for a specific flight phase</a:t>
            </a:r>
            <a:endParaRPr lang="en-US" altLang="en-US" sz="24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Filtering &amp; Prioritization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23</a:t>
            </a:fld>
            <a:endParaRPr lang="en-US" sz="2500" dirty="0"/>
          </a:p>
        </p:txBody>
      </p:sp>
      <p:pic>
        <p:nvPicPr>
          <p:cNvPr id="7" name="Picture 2" descr="S:\website\logo\FRQ_Produktlogo_semNOTAM_mit_2014_blue_RZ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145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DNOTAM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Rule Set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24</a:t>
            </a:fld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140435"/>
              </p:ext>
            </p:extLst>
          </p:nvPr>
        </p:nvGraphicFramePr>
        <p:xfrm>
          <a:off x="914400" y="882544"/>
          <a:ext cx="7197725" cy="428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Visio" r:id="rId4" imgW="4663768" imgH="2698526" progId="Visio.Drawing.11">
                  <p:embed/>
                </p:oleObj>
              </mc:Choice>
              <mc:Fallback>
                <p:oleObj name="Visio" r:id="rId4" imgW="4663768" imgH="269852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82544"/>
                        <a:ext cx="7197725" cy="428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1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7145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Rule Classification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25</a:t>
            </a:fld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24370"/>
              </p:ext>
            </p:extLst>
          </p:nvPr>
        </p:nvGraphicFramePr>
        <p:xfrm>
          <a:off x="454025" y="688975"/>
          <a:ext cx="7775575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Visio" r:id="rId4" imgW="4892408" imgH="2917442" progId="Visio.Drawing.11">
                  <p:embed/>
                </p:oleObj>
              </mc:Choice>
              <mc:Fallback>
                <p:oleObj name="Visio" r:id="rId4" imgW="4892408" imgH="291744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688975"/>
                        <a:ext cx="7775575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1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j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385" y="0"/>
            <a:ext cx="7731819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843210" y="-1143032"/>
            <a:ext cx="3600000" cy="9000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Acquire more operational input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cs typeface="Arial"/>
              </a:rPr>
              <a:t>Involve </a:t>
            </a:r>
            <a:r>
              <a:rPr lang="en-US" altLang="en-US" sz="3200" kern="0" dirty="0" smtClean="0">
                <a:solidFill>
                  <a:srgbClr val="000000"/>
                </a:solidFill>
                <a:cs typeface="Arial"/>
              </a:rPr>
              <a:t>pilot associations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Integration of FIXM 3.0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cs typeface="Arial"/>
              </a:rPr>
              <a:t>Mini Global Demo 2015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3200" kern="0" dirty="0" smtClean="0">
                <a:solidFill>
                  <a:srgbClr val="000000"/>
                </a:solidFill>
                <a:cs typeface="Arial"/>
              </a:rPr>
              <a:t>Dispatcher </a:t>
            </a:r>
            <a:r>
              <a:rPr lang="en-US" altLang="en-US" sz="3200" kern="0" dirty="0">
                <a:solidFill>
                  <a:srgbClr val="000000"/>
                </a:solidFill>
                <a:cs typeface="Arial"/>
              </a:rPr>
              <a:t>b</a:t>
            </a:r>
            <a:r>
              <a:rPr lang="en-US" altLang="en-US" sz="3200" kern="0" dirty="0" smtClean="0">
                <a:solidFill>
                  <a:srgbClr val="000000"/>
                </a:solidFill>
                <a:cs typeface="Arial"/>
              </a:rPr>
              <a:t>riefing </a:t>
            </a:r>
            <a:r>
              <a:rPr lang="en-US" altLang="en-US" sz="3200" kern="0" dirty="0">
                <a:solidFill>
                  <a:srgbClr val="000000"/>
                </a:solidFill>
                <a:cs typeface="Arial"/>
              </a:rPr>
              <a:t>p</a:t>
            </a:r>
            <a:r>
              <a:rPr lang="en-US" altLang="en-US" sz="3200" kern="0" dirty="0" smtClean="0">
                <a:solidFill>
                  <a:srgbClr val="000000"/>
                </a:solidFill>
                <a:cs typeface="Arial"/>
              </a:rPr>
              <a:t>rototype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3600" kern="0" dirty="0" smtClean="0">
                <a:solidFill>
                  <a:srgbClr val="000000"/>
                </a:solidFill>
                <a:cs typeface="Arial"/>
              </a:rPr>
              <a:t>EFB prototype afterwards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Future Steps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1052" y="0"/>
            <a:ext cx="2442948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301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27</a:t>
            </a:fld>
            <a:endParaRPr lang="en-US" sz="2500" dirty="0"/>
          </a:p>
        </p:txBody>
      </p:sp>
      <p:pic>
        <p:nvPicPr>
          <p:cNvPr id="7" name="Picture 4" descr="http://marklowe.com/wp-content/uploads/2012/07/stick_figure_sit_in_question_mark_1600_cl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70890"/>
            <a:ext cx="3876675" cy="4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website\logo\FRQ_Produktlogo_semNOTAM_mit_2014_blue_RZ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584" y="2800352"/>
            <a:ext cx="60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eduard.gringinger@frequentis.com</a:t>
            </a:r>
            <a:r>
              <a:rPr lang="en-US" sz="32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4" y="3472934"/>
            <a:ext cx="594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hlinkClick r:id="rId4" action="ppaction://hlinkfile"/>
              </a:rPr>
              <a:t>semNOTAM.frequentis.com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4" y="4626670"/>
            <a:ext cx="53339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28</a:t>
            </a:fld>
            <a:endParaRPr lang="en-US" sz="2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11605" r="60298" b="49142"/>
          <a:stretch/>
        </p:blipFill>
        <p:spPr>
          <a:xfrm>
            <a:off x="2781300" y="1383957"/>
            <a:ext cx="3371850" cy="1130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frequentis.at/NR/rdonlyres/5060F56D-55BC-4B66-B6B9-E03FAC018F4F/0/frequentis_ino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4"/>
            <a:ext cx="9144000" cy="55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-324" y="13661"/>
            <a:ext cx="9144001" cy="1105456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100" dirty="0" smtClean="0">
              <a:solidFill>
                <a:srgbClr val="000000"/>
              </a:solidFill>
            </a:endParaRPr>
          </a:p>
        </p:txBody>
      </p:sp>
      <p:pic>
        <p:nvPicPr>
          <p:cNvPr id="14" name="Content Placeholder 4" descr="frq_rg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853" y="-561360"/>
            <a:ext cx="7506294" cy="23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esar_wallpaper_02_1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4" b="6244"/>
          <a:stretch>
            <a:fillRect/>
          </a:stretch>
        </p:blipFill>
        <p:spPr bwMode="auto">
          <a:xfrm>
            <a:off x="1465" y="0"/>
            <a:ext cx="914253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3724" b="12815"/>
          <a:stretch/>
        </p:blipFill>
        <p:spPr bwMode="auto">
          <a:xfrm>
            <a:off x="6632811" y="341195"/>
            <a:ext cx="2495131" cy="1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8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Ontology-based representation &amp; querying of DNOTAM</a:t>
            </a:r>
          </a:p>
          <a:p>
            <a:pPr lvl="1"/>
            <a:r>
              <a:rPr lang="en-GB" dirty="0" smtClean="0"/>
              <a:t>SWIM enabled component which you can add to any application</a:t>
            </a:r>
          </a:p>
          <a:p>
            <a:r>
              <a:rPr lang="en-GB" dirty="0" smtClean="0"/>
              <a:t>Industrial research &amp; experimental development project founded by the Austrian Research Promotion Agency (FFG)</a:t>
            </a:r>
          </a:p>
          <a:p>
            <a:endParaRPr lang="en-GB" dirty="0" smtClean="0"/>
          </a:p>
          <a:p>
            <a:r>
              <a:rPr lang="en-GB" dirty="0" smtClean="0"/>
              <a:t>Started 2014, duration 3 years</a:t>
            </a:r>
          </a:p>
          <a:p>
            <a:r>
              <a:rPr lang="en-GB" dirty="0" smtClean="0"/>
              <a:t>Joint Undertaking of FREQUENTIS &amp; University of Linz</a:t>
            </a:r>
          </a:p>
          <a:p>
            <a:r>
              <a:rPr lang="en-GB" dirty="0" smtClean="0"/>
              <a:t>Supported by </a:t>
            </a:r>
            <a:r>
              <a:rPr lang="en-GB" dirty="0" err="1" smtClean="0"/>
              <a:t>AustroControl</a:t>
            </a:r>
            <a:r>
              <a:rPr lang="en-GB" dirty="0" smtClean="0"/>
              <a:t>, Jet Aviation</a:t>
            </a:r>
            <a:r>
              <a:rPr lang="en-GB" dirty="0"/>
              <a:t>, FAA - FNS </a:t>
            </a:r>
            <a:r>
              <a:rPr lang="en-GB" dirty="0" smtClean="0"/>
              <a:t>NDS &amp; Eurocontrol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" y="171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Semantic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DNOTAM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19" descr="frequentis-logo.bmp                                            00000013OS9                            BD64DCCF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5987" y="4645677"/>
            <a:ext cx="2361467" cy="49782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6712"/>
            <a:ext cx="2312939" cy="5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646"/>
            <a:ext cx="8229600" cy="3680222"/>
          </a:xfrm>
        </p:spPr>
        <p:txBody>
          <a:bodyPr>
            <a:no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cs typeface="Arial"/>
              </a:rPr>
              <a:t>Department of Business Informatics – Data &amp; Knowledge Engineering, Johannes </a:t>
            </a:r>
            <a:r>
              <a:rPr lang="en-US" altLang="en-US" sz="2400" kern="0" dirty="0" err="1">
                <a:solidFill>
                  <a:srgbClr val="000000"/>
                </a:solidFill>
                <a:cs typeface="Arial"/>
              </a:rPr>
              <a:t>Kepler</a:t>
            </a:r>
            <a:r>
              <a:rPr lang="en-US" altLang="en-US" sz="2400" kern="0" dirty="0">
                <a:solidFill>
                  <a:srgbClr val="000000"/>
                </a:solidFill>
                <a:cs typeface="Arial"/>
              </a:rPr>
              <a:t> University of Linz</a:t>
            </a:r>
            <a:endParaRPr lang="en-US" altLang="en-US" sz="28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cs typeface="Arial"/>
              </a:rPr>
              <a:t>Research areas: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</a:rPr>
              <a:t>Semantic systems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</a:rPr>
              <a:t>Business process modelling and integration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</a:rPr>
              <a:t>Business intelligence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</a:rPr>
              <a:t>Web-based information systems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cs typeface="Arial"/>
              </a:rPr>
              <a:t>Relevant previous projects: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>
                <a:solidFill>
                  <a:srgbClr val="000000"/>
                </a:solidFill>
                <a:cs typeface="Arial"/>
              </a:rPr>
              <a:t>Dynamic Semantic Interoperability of Business Processes</a:t>
            </a:r>
            <a:endParaRPr lang="en-US" altLang="en-US" sz="2000" i="1" kern="0" dirty="0">
              <a:solidFill>
                <a:srgbClr val="000000"/>
              </a:solidFill>
              <a:cs typeface="Arial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en-US" altLang="en-US" sz="2000" kern="0" dirty="0" err="1">
                <a:solidFill>
                  <a:srgbClr val="000000"/>
                </a:solidFill>
                <a:cs typeface="Arial"/>
              </a:rPr>
              <a:t>Semcockpit</a:t>
            </a:r>
            <a:r>
              <a:rPr lang="en-US" altLang="en-US" sz="2000" kern="0" dirty="0">
                <a:solidFill>
                  <a:srgbClr val="000000"/>
                </a:solidFill>
                <a:cs typeface="Arial"/>
              </a:rPr>
              <a:t>: An Ontology-Driven, Interactive Business Intelligence Tool for Comparative Data Analysis</a:t>
            </a:r>
            <a:endParaRPr lang="en-US" altLang="en-US" sz="2000" i="1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1451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F497D">
                    <a:lumMod val="75000"/>
                  </a:srgbClr>
                </a:solidFill>
              </a:rPr>
              <a:t>			University Linz </a:t>
            </a:r>
            <a:endParaRPr lang="en-US" sz="3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279" y="462667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6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686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0" y="692152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0" y="4563104"/>
            <a:ext cx="9144000" cy="5803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511912"/>
            <a:ext cx="3809999" cy="7078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After closer evaluation of 389 </a:t>
            </a:r>
            <a:r>
              <a:rPr lang="en-GB" sz="2000" b="1" dirty="0"/>
              <a:t>NOTAMs, </a:t>
            </a:r>
            <a:r>
              <a:rPr lang="en-GB" sz="2000" b="1" dirty="0" smtClean="0"/>
              <a:t>only </a:t>
            </a:r>
            <a:r>
              <a:rPr lang="en-GB" sz="2000" b="1" dirty="0"/>
              <a:t>68 were </a:t>
            </a:r>
            <a:r>
              <a:rPr lang="en-GB" sz="2000" b="1" dirty="0" smtClean="0"/>
              <a:t>applicable.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490" y="4632540"/>
            <a:ext cx="574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*presented by Ernie </a:t>
            </a:r>
            <a:r>
              <a:rPr lang="en-US" dirty="0" err="1" smtClean="0"/>
              <a:t>Bilotto</a:t>
            </a:r>
            <a:r>
              <a:rPr lang="en-US" dirty="0" smtClean="0"/>
              <a:t> during the NOTAM industry 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0" y="2573826"/>
            <a:ext cx="3809999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After fine-grade filtering </a:t>
            </a:r>
            <a:r>
              <a:rPr lang="en-US" sz="2000" b="1" dirty="0"/>
              <a:t>only 32 NOTAMs affect the route of flight.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402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t="17860" r="18006" b="20214"/>
          <a:stretch/>
        </p:blipFill>
        <p:spPr bwMode="auto">
          <a:xfrm>
            <a:off x="344468" y="797484"/>
            <a:ext cx="5220000" cy="3156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5355771" y="1065586"/>
            <a:ext cx="3799116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Meet the need from GA to Dispatcher, Pilots</a:t>
            </a:r>
            <a:endParaRPr lang="en-GB" sz="2800" b="1" dirty="0"/>
          </a:p>
        </p:txBody>
      </p:sp>
      <p:pic>
        <p:nvPicPr>
          <p:cNvPr id="8" name="Picture 2" descr="S:\website\logo\FRQ_Produktlogo_semNOTAM_mit_2014_blue_RZ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36279" y="462667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8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660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19520" r="14170" b="9512"/>
          <a:stretch/>
        </p:blipFill>
        <p:spPr bwMode="auto">
          <a:xfrm>
            <a:off x="337452" y="801016"/>
            <a:ext cx="5257804" cy="3253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5442857" y="1849357"/>
            <a:ext cx="370114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More specific and relevant to route of flight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46922" y="924073"/>
            <a:ext cx="404948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Filtered so pilots can prioritize</a:t>
            </a:r>
          </a:p>
        </p:txBody>
      </p:sp>
      <p:pic>
        <p:nvPicPr>
          <p:cNvPr id="13" name="Picture 2" descr="S:\website\logo\FRQ_Produktlogo_semNOTAM_mit_2014_blue_RZ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12349" r="60835" b="53195"/>
          <a:stretch/>
        </p:blipFill>
        <p:spPr bwMode="auto">
          <a:xfrm>
            <a:off x="102092" y="4596735"/>
            <a:ext cx="1699411" cy="5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36279" y="462667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fld id="{1693C58A-E8E7-4665-B06C-CC5E9B7AFA5B}" type="slidenum">
              <a:rPr lang="en-US" sz="2500" smtClean="0"/>
              <a:t>9</a:t>
            </a:fld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9816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6952</TotalTime>
  <Words>1450</Words>
  <Application>Microsoft Office PowerPoint</Application>
  <PresentationFormat>On-screen Show (16:9)</PresentationFormat>
  <Paragraphs>235</Paragraphs>
  <Slides>28</Slides>
  <Notes>27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Worksheet</vt:lpstr>
      <vt:lpstr>Visio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439</cp:revision>
  <dcterms:created xsi:type="dcterms:W3CDTF">2012-06-25T19:22:03Z</dcterms:created>
  <dcterms:modified xsi:type="dcterms:W3CDTF">2014-08-27T14:13:45Z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RQ_Footer_AddIn_AskedOnSave">
    <vt:bool>false</vt:bool>
  </property>
</Properties>
</file>