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488" r:id="rId2"/>
    <p:sldMasterId id="2147487216" r:id="rId3"/>
  </p:sldMasterIdLst>
  <p:notesMasterIdLst>
    <p:notesMasterId r:id="rId16"/>
  </p:notesMasterIdLst>
  <p:handoutMasterIdLst>
    <p:handoutMasterId r:id="rId17"/>
  </p:handoutMasterIdLst>
  <p:sldIdLst>
    <p:sldId id="256" r:id="rId4"/>
    <p:sldId id="406" r:id="rId5"/>
    <p:sldId id="407" r:id="rId6"/>
    <p:sldId id="403" r:id="rId7"/>
    <p:sldId id="404" r:id="rId8"/>
    <p:sldId id="398" r:id="rId9"/>
    <p:sldId id="399" r:id="rId10"/>
    <p:sldId id="397" r:id="rId11"/>
    <p:sldId id="405" r:id="rId12"/>
    <p:sldId id="369" r:id="rId13"/>
    <p:sldId id="395" r:id="rId14"/>
    <p:sldId id="312" r:id="rId1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0232" autoAdjust="0"/>
  </p:normalViewPr>
  <p:slideViewPr>
    <p:cSldViewPr snapToGrid="0">
      <p:cViewPr varScale="1">
        <p:scale>
          <a:sx n="71" d="100"/>
          <a:sy n="71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032" y="-72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2202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158" y="1"/>
            <a:ext cx="3013308" cy="462202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DE6A96-F545-462B-A5A9-11B2D5F05A21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873"/>
            <a:ext cx="3011699" cy="460608"/>
          </a:xfrm>
          <a:prstGeom prst="rect">
            <a:avLst/>
          </a:prstGeom>
        </p:spPr>
        <p:txBody>
          <a:bodyPr vert="horz" lIns="92607" tIns="46304" rIns="92607" bIns="463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158" y="8773873"/>
            <a:ext cx="3013308" cy="460608"/>
          </a:xfrm>
          <a:prstGeom prst="rect">
            <a:avLst/>
          </a:prstGeom>
        </p:spPr>
        <p:txBody>
          <a:bodyPr vert="horz" wrap="square" lIns="92607" tIns="46304" rIns="92607" bIns="463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2A09946-4572-4CDF-87E2-4777494C4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2202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158" y="1"/>
            <a:ext cx="3013308" cy="462202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D0D81-336E-41F9-8482-CB7E41C7DF0D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21213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7" tIns="46304" rIns="92607" bIns="4630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34"/>
            <a:ext cx="5560060" cy="4156632"/>
          </a:xfrm>
          <a:prstGeom prst="rect">
            <a:avLst/>
          </a:prstGeom>
        </p:spPr>
        <p:txBody>
          <a:bodyPr vert="horz" lIns="92607" tIns="46304" rIns="92607" bIns="4630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873"/>
            <a:ext cx="3011699" cy="460608"/>
          </a:xfrm>
          <a:prstGeom prst="rect">
            <a:avLst/>
          </a:prstGeom>
        </p:spPr>
        <p:txBody>
          <a:bodyPr vert="horz" lIns="92607" tIns="46304" rIns="92607" bIns="463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158" y="8773873"/>
            <a:ext cx="3013308" cy="460608"/>
          </a:xfrm>
          <a:prstGeom prst="rect">
            <a:avLst/>
          </a:prstGeom>
        </p:spPr>
        <p:txBody>
          <a:bodyPr vert="horz" wrap="square" lIns="92607" tIns="46304" rIns="92607" bIns="463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731C77-899B-4AD0-865F-91E039B5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1600" dirty="0" smtClean="0"/>
              <a:t>Good morning.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dirty="0" smtClean="0"/>
              <a:t>I am Robert Klein – the Technical Lead for Aircraft Access to SWIM.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dirty="0" smtClean="0"/>
              <a:t>You may know my counterparts: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1600" dirty="0" err="1" smtClean="0"/>
              <a:t>Mr</a:t>
            </a:r>
            <a:r>
              <a:rPr lang="en-US" altLang="en-US" sz="1600" dirty="0" smtClean="0"/>
              <a:t> Jon Standley – Demo Lead,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en-US" sz="1600" dirty="0" err="1" smtClean="0"/>
              <a:t>Mr</a:t>
            </a:r>
            <a:r>
              <a:rPr lang="en-US" altLang="en-US" sz="1600" dirty="0" smtClean="0"/>
              <a:t> Angel Morales – Operational Lead.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dirty="0" smtClean="0"/>
              <a:t>I am here today to discuss the AAtS Data Exchange Vulnerability Assessment.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600" dirty="0" smtClean="0"/>
          </a:p>
          <a:p>
            <a:endParaRPr lang="en-US" altLang="en-US" sz="1600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894" indent="-2880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144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002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3859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4717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5574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6432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7290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4553F8-4BC3-43A9-9907-920C2B749C29}" type="slidenum">
              <a:rPr lang="en-US" altLang="en-US" smtClean="0">
                <a:latin typeface="Calibri" pitchFamily="34" charset="0"/>
              </a:rPr>
              <a:pPr/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This is the Risk Assessment Matrix from the FAA’s “Safety </a:t>
            </a:r>
            <a:r>
              <a:rPr lang="en-US" sz="1600" dirty="0"/>
              <a:t>Risk Management </a:t>
            </a:r>
            <a:r>
              <a:rPr lang="en-US" sz="1600" dirty="0" smtClean="0"/>
              <a:t>Policy” otherwise known as FAA </a:t>
            </a:r>
            <a:r>
              <a:rPr lang="en-US" sz="1600" i="1" dirty="0" smtClean="0"/>
              <a:t>ORDER</a:t>
            </a:r>
            <a:r>
              <a:rPr lang="en-US" sz="1600" dirty="0" smtClean="0"/>
              <a:t> 8040.4A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This </a:t>
            </a:r>
            <a:r>
              <a:rPr lang="en-US" sz="1600" i="1" dirty="0" smtClean="0"/>
              <a:t>ORDER</a:t>
            </a:r>
            <a:r>
              <a:rPr lang="en-US" sz="1600" dirty="0" smtClean="0"/>
              <a:t> contains the definitive overarching policy doctrine for Safety Risk Management for the FAA and operations conducted within the NAS.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894" indent="-2880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144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002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3859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4717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5574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6432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7290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02A655-D1C1-443A-B0F2-3D74FA2BDE49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734"/>
            <a:ext cx="5560060" cy="2648686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This slide contains our summary risk assessment for the threats considered.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We found that of the 11 Threat Scenarios considered, there were: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   No Scenarios with Unacceptable Risk;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Five (5) Scenarios with Acceptable Risks with Mitigations; and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Six (6) Scenarios with Acceptable Risk</a:t>
            </a:r>
            <a:endParaRPr lang="en-US" sz="1600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894" indent="-2880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144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002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3859" indent="-23042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4717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5574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6432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7290" indent="-230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C5FA1A-8887-4011-AD8B-5D88236758DE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[Read each conclusion – </a:t>
            </a:r>
            <a:r>
              <a:rPr lang="en-US" sz="1600" i="1" dirty="0" smtClean="0"/>
              <a:t>verbatim</a:t>
            </a:r>
            <a:r>
              <a:rPr lang="en-US" sz="1600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This chart provides a comparative cross-reference </a:t>
            </a:r>
            <a:r>
              <a:rPr lang="en-US" sz="1600" dirty="0" smtClean="0"/>
              <a:t>table </a:t>
            </a:r>
            <a:r>
              <a:rPr lang="en-US" sz="1600" dirty="0"/>
              <a:t>for the various data and information </a:t>
            </a:r>
            <a:r>
              <a:rPr lang="en-US" sz="1600" dirty="0" smtClean="0"/>
              <a:t>products, both planned and currently available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Aircraft Access to SWIM is based on using this convention for SWIM data exchange formats: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This column references the composition of the Aeronautical Information Exchange Model or AIXM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This includes the static geospatial templates for the NAS.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This column references the composition of the Flight Information Exchange Model or FIXM</a:t>
            </a:r>
            <a:endParaRPr lang="en-US" sz="1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This includes the time-dependent parameters for a given flight.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And this column references the composition of the Weather Information Exchange Model or WXXM.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As you would expect- this contains the past, present, and projected weather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OK-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 what ??  Why do we care??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Well, because if we provide the combined information from AIXM, FIXM, and WIXM,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Through AAtS into the integrated operational environment of the flightdeck, dispatcher, and controller-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We get Collaborative Decision Making or CDM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And as we all know:  CDM Equals-(Pause here)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So CDM sounds pretty good, right?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Then what are we concerned about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(May seem like a lengthy pause for animation)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Does anyone recognize our ace?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It looks like he may be on the last leg of a 10-hour day;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Or maybe he is thinking about a steak dinner for two;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But meanwhile- (pause)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9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(Pause for the animation)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‘Joe Hacker’ seems to have just found his way to the Electronic Flight Bag (EFB) in the Cockpit.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(Pause for gasps…or groans)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So, is this far fetched?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Is this something ridiculous to consider?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Apparently, the Wall Street Journal did not think so-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This article ran earlier this month.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It describes a how a cyber security researcher claims to have figured out how to hack the satellite communications equipment on passenger jets through their </a:t>
            </a:r>
            <a:r>
              <a:rPr lang="en-US" sz="1600" dirty="0" err="1" smtClean="0"/>
              <a:t>WiFi</a:t>
            </a:r>
            <a:r>
              <a:rPr lang="en-US" sz="1600" dirty="0" smtClean="0"/>
              <a:t> and in-flight entertainment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article claims that the researcher can use a plane’s in-flight Wi-Fi and entertainment system to hack into its avionics equipment.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This is the Reuters article that provides the complete article, including both the Research’s claims to be able to hack the avionics-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 well as a rebuttal from several avionics manufacturers relative to the likelihood of this occurring,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creating hazardous risk to the flight operation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In the threat research study we looked at various threat portals.  These were: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Spoofing Attack – is </a:t>
            </a:r>
            <a:r>
              <a:rPr lang="en-US" sz="1600" dirty="0"/>
              <a:t>a situation in which </a:t>
            </a:r>
            <a:r>
              <a:rPr lang="en-US" sz="1600" dirty="0" smtClean="0"/>
              <a:t>someone successfully </a:t>
            </a:r>
            <a:r>
              <a:rPr lang="en-US" sz="1600" dirty="0"/>
              <a:t>masquerades as another by falsifying data </a:t>
            </a:r>
            <a:r>
              <a:rPr lang="en-US" sz="1600" dirty="0" smtClean="0"/>
              <a:t>and </a:t>
            </a:r>
            <a:r>
              <a:rPr lang="en-US" sz="1600" dirty="0"/>
              <a:t>gaining </a:t>
            </a:r>
            <a:r>
              <a:rPr lang="en-US" sz="1600" dirty="0" smtClean="0"/>
              <a:t>illegitimate access;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Tampering with Data - means unwanted actions to corrupt or modify a database;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Repudiation - when a hacker gains surreptitious access with falsified credentials or certificates without traceability;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Information disclosure - is </a:t>
            </a:r>
            <a:r>
              <a:rPr lang="en-US" sz="1600" dirty="0"/>
              <a:t>the intentional or unintentional release of secure </a:t>
            </a:r>
            <a:r>
              <a:rPr lang="en-US" sz="1600" dirty="0" smtClean="0"/>
              <a:t>information to </a:t>
            </a:r>
            <a:r>
              <a:rPr lang="en-US" sz="1600" dirty="0"/>
              <a:t>an untrusted </a:t>
            </a:r>
            <a:r>
              <a:rPr lang="en-US" sz="1600" dirty="0" smtClean="0"/>
              <a:t>environment;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Denial of Service - </a:t>
            </a:r>
            <a:r>
              <a:rPr lang="en-US" sz="1600" dirty="0"/>
              <a:t> attack is an attempt to make a machine or network resource unavailable to its intended </a:t>
            </a:r>
            <a:r>
              <a:rPr lang="en-US" sz="1600" dirty="0" smtClean="0"/>
              <a:t>users; and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/>
              <a:t>Elevation of Privilege - </a:t>
            </a:r>
            <a:r>
              <a:rPr lang="en-US" sz="1600" dirty="0"/>
              <a:t>is the act of </a:t>
            </a:r>
            <a:r>
              <a:rPr lang="en-US" sz="1600" dirty="0" smtClean="0"/>
              <a:t>gaining </a:t>
            </a:r>
            <a:r>
              <a:rPr lang="en-US" sz="1600" dirty="0"/>
              <a:t>elevated access </a:t>
            </a:r>
            <a:r>
              <a:rPr lang="en-US" sz="1600" dirty="0" smtClean="0"/>
              <a:t>with the intent of performing</a:t>
            </a:r>
            <a:r>
              <a:rPr lang="en-US" sz="1600" dirty="0"/>
              <a:t> </a:t>
            </a:r>
            <a:r>
              <a:rPr lang="en-US" sz="1600" dirty="0" smtClean="0"/>
              <a:t>unauthorized</a:t>
            </a:r>
            <a:r>
              <a:rPr lang="en-US" sz="1600" dirty="0"/>
              <a:t> </a:t>
            </a:r>
            <a:r>
              <a:rPr lang="en-US" sz="1600" dirty="0" smtClean="0"/>
              <a:t>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This chart illustrates our threat categories and how they map to the model we just discussed.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You will see three columns that catalogue: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 threat number that we use as a reference for the specific scenario,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threat portal or portals most susceptible to this scenario,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A general description of the threat.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1C77-899B-4AD0-865F-91E039B5B2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Presenter: 	Robert Klein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Date:		August 27, 2014</a:t>
            </a:r>
          </a:p>
        </p:txBody>
      </p:sp>
      <p:grpSp>
        <p:nvGrpSpPr>
          <p:cNvPr id="6" name="Group 1080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9057" y="675584"/>
            <a:ext cx="5320193" cy="187146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AAtSInformation</a:t>
            </a:r>
            <a:r>
              <a:rPr lang="en-US" dirty="0" smtClean="0"/>
              <a:t> Exchange Vulnerability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4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Presenters: 	Angel Morales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	Paul Jackson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	Jon Standley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		September 30, 2013</a:t>
            </a:r>
          </a:p>
        </p:txBody>
      </p:sp>
      <p:grpSp>
        <p:nvGrpSpPr>
          <p:cNvPr id="6" name="Group 1080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535363" y="62357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F92AE0F-D24C-4122-B4AD-E226BDF76AA7}" type="slidenum">
              <a:rPr lang="en-US" altLang="en-US" sz="1200" b="1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513513" y="6094413"/>
            <a:ext cx="2047875" cy="661987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3567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AAtS Monthly Meeting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September 30, 2013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5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183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34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535363" y="62357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EA6A60F-7390-4BB5-B492-F7F2785FEDD7}" type="slidenum">
              <a:rPr lang="en-US" altLang="en-US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513513" y="6094413"/>
            <a:ext cx="2047875" cy="661987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3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06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9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Presenters: 	Angel Morales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	Jon Standley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		Robert Klein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Date:		January 6, 2014</a:t>
            </a:r>
          </a:p>
        </p:txBody>
      </p:sp>
      <p:grpSp>
        <p:nvGrpSpPr>
          <p:cNvPr id="6" name="Group 1080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8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535363" y="62357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5B7D2F7-72F9-4D4A-93C3-A4FD8DDD9CA2}" type="slidenum">
              <a:rPr lang="en-US" altLang="en-US" sz="1200" b="1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513513" y="6094413"/>
            <a:ext cx="2047875" cy="661987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3567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AAtS Monthly Meeting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January 6, 2014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586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2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3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82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8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828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6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5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65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DB9CEBA-4A4F-44D0-9A83-326F4F00305E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FE4A255-78B8-4DC7-934D-4CC54DF3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3487738" y="61991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A59912D-9362-476C-86FC-2CD0ECA0260F}" type="slidenum">
              <a:rPr lang="en-US" altLang="en-US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6557963" y="6111875"/>
            <a:ext cx="2047875" cy="661988"/>
            <a:chOff x="3596" y="3858"/>
            <a:chExt cx="1290" cy="417"/>
          </a:xfrm>
        </p:grpSpPr>
        <p:pic>
          <p:nvPicPr>
            <p:cNvPr id="1035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1325" y="6154738"/>
            <a:ext cx="478472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AAtS Monthly Meeting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May 27, 2014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28" r:id="rId1"/>
    <p:sldLayoutId id="2147489529" r:id="rId2"/>
    <p:sldLayoutId id="2147489530" r:id="rId3"/>
    <p:sldLayoutId id="2147489531" r:id="rId4"/>
    <p:sldLayoutId id="2147489532" r:id="rId5"/>
    <p:sldLayoutId id="2147489533" r:id="rId6"/>
    <p:sldLayoutId id="2147489534" r:id="rId7"/>
    <p:sldLayoutId id="2147489535" r:id="rId8"/>
    <p:sldLayoutId id="2147489536" r:id="rId9"/>
    <p:sldLayoutId id="2147489537" r:id="rId10"/>
    <p:sldLayoutId id="21474895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87D757-4901-4050-B5CB-C3F84F134A05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A376B6-6A26-4DF2-9CC8-66EABE612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487738" y="61991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3B8B3E40-8FB3-40B4-99AE-C3D0E6DA1169}" type="slidenum">
              <a:rPr lang="en-US" altLang="en-US" sz="1200" b="1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6557963" y="6111875"/>
            <a:ext cx="2047875" cy="661988"/>
            <a:chOff x="3596" y="3858"/>
            <a:chExt cx="1290" cy="417"/>
          </a:xfrm>
        </p:grpSpPr>
        <p:pic>
          <p:nvPicPr>
            <p:cNvPr id="2059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1325" y="6154738"/>
            <a:ext cx="478472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AAtS Monthly Meeting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May 27, 2014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5E49E8-0A77-4102-BA50-8BD868C8845B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A26EEE6-A73E-4B5B-9638-6F4076E3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3487738" y="61991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DD30793-3981-4196-A87E-B7CE8E504F53}" type="slidenum">
              <a:rPr lang="en-US" altLang="en-US" sz="1200" b="1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3081" name="Group 25"/>
          <p:cNvGrpSpPr>
            <a:grpSpLocks/>
          </p:cNvGrpSpPr>
          <p:nvPr/>
        </p:nvGrpSpPr>
        <p:grpSpPr bwMode="auto">
          <a:xfrm>
            <a:off x="6557963" y="6111875"/>
            <a:ext cx="2047875" cy="661988"/>
            <a:chOff x="3596" y="3858"/>
            <a:chExt cx="1290" cy="417"/>
          </a:xfrm>
        </p:grpSpPr>
        <p:pic>
          <p:nvPicPr>
            <p:cNvPr id="3083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1325" y="6154738"/>
            <a:ext cx="478472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AAtS Monthly Meeting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November 25, 2013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50" r:id="rId1"/>
    <p:sldLayoutId id="2147489551" r:id="rId2"/>
    <p:sldLayoutId id="2147489552" r:id="rId3"/>
    <p:sldLayoutId id="2147489553" r:id="rId4"/>
    <p:sldLayoutId id="2147489554" r:id="rId5"/>
    <p:sldLayoutId id="2147489555" r:id="rId6"/>
    <p:sldLayoutId id="2147489556" r:id="rId7"/>
    <p:sldLayoutId id="2147489557" r:id="rId8"/>
    <p:sldLayoutId id="2147489558" r:id="rId9"/>
    <p:sldLayoutId id="2147489559" r:id="rId10"/>
    <p:sldLayoutId id="21474895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1856" y="952789"/>
            <a:ext cx="5472752" cy="139541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AAtS Information Exchange Vulnerability Assessment</a:t>
            </a:r>
            <a:endParaRPr lang="en-US" alt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3199" y="3014133"/>
            <a:ext cx="519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Threat-Scenario-Based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Hazard </a:t>
            </a:r>
            <a:r>
              <a:rPr lang="en-US" altLang="en-US" dirty="0">
                <a:solidFill>
                  <a:schemeClr val="bg1"/>
                </a:solidFill>
              </a:rPr>
              <a:t>Analysis and Risk Assessment	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FAA Risk Assessment Matrix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2626" y="2366816"/>
            <a:ext cx="2565779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Safety Risk Assessment Matrix from FAA ORDER 8040.4A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1" y="698215"/>
            <a:ext cx="59340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Threat Scenario Risk Assessment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73854"/>
              </p:ext>
            </p:extLst>
          </p:nvPr>
        </p:nvGraphicFramePr>
        <p:xfrm>
          <a:off x="338666" y="982134"/>
          <a:ext cx="839893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267"/>
                <a:gridCol w="5249334"/>
                <a:gridCol w="1820332"/>
              </a:tblGrid>
              <a:tr h="71898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Assessed Risk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Threats</a:t>
                      </a:r>
                      <a:endParaRPr lang="en-US" sz="2800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800" dirty="0" smtClean="0"/>
                        <a:t>Unacceptable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Acceptable Risk  with Mitigations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5</a:t>
                      </a:r>
                      <a:endParaRPr lang="en-US" sz="2800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Acceptable risk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6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0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dirty="0" smtClean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192" y="604536"/>
            <a:ext cx="84343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/>
              <a:t>The ERAU report presents several interesting network security </a:t>
            </a:r>
            <a:r>
              <a:rPr lang="en-US" sz="3200" dirty="0" smtClean="0"/>
              <a:t>threat </a:t>
            </a:r>
            <a:r>
              <a:rPr lang="en-US" sz="3200" dirty="0"/>
              <a:t>scenarios</a:t>
            </a:r>
            <a:r>
              <a:rPr lang="en-US" sz="3200" dirty="0" smtClean="0"/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There may be others . . .</a:t>
            </a:r>
            <a:endParaRPr lang="en-US" sz="32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Threat Scenarios 1 thru 11 do not represent either Hazardous or Catastrophic risk severity from an operational perspective.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We are continuing to evaluate this important 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" y="0"/>
            <a:ext cx="9121800" cy="609600"/>
          </a:xfrm>
        </p:spPr>
        <p:txBody>
          <a:bodyPr/>
          <a:lstStyle/>
          <a:p>
            <a:r>
              <a:rPr lang="en-US" sz="3600" dirty="0" smtClean="0"/>
              <a:t>Data Exchange Comparison Reference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32652"/>
              </p:ext>
            </p:extLst>
          </p:nvPr>
        </p:nvGraphicFramePr>
        <p:xfrm>
          <a:off x="522187" y="753533"/>
          <a:ext cx="8028534" cy="4222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0534"/>
                <a:gridCol w="2286000"/>
                <a:gridCol w="2286000"/>
                <a:gridCol w="2286000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r>
                        <a:rPr lang="en-US" sz="2000" b="1" spc="8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Exchange</a:t>
                      </a:r>
                      <a:r>
                        <a:rPr lang="en-US" sz="2000" b="1" spc="8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US" sz="2000" b="1" spc="8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49">
                <a:tc>
                  <a:txBody>
                    <a:bodyPr/>
                    <a:lstStyle/>
                    <a:p>
                      <a:pPr marL="5143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r>
                        <a:rPr lang="en-US" sz="1000" b="1" spc="9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AIXM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FIXM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5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WXXM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</a:tr>
              <a:tr h="346367">
                <a:tc>
                  <a:txBody>
                    <a:bodyPr/>
                    <a:lstStyle/>
                    <a:p>
                      <a:pPr marL="51435" marR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</a:t>
                      </a:r>
                      <a:r>
                        <a:rPr lang="en-US" sz="1000" b="1" spc="13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655955" marR="0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NAS</a:t>
                      </a:r>
                      <a:r>
                        <a:rPr lang="en-US" sz="900" spc="8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900" spc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Templates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672465" marR="0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</a:t>
                      </a:r>
                      <a:r>
                        <a:rPr lang="en-US" sz="900" spc="9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Flight</a:t>
                      </a:r>
                      <a:r>
                        <a:rPr lang="en-US" sz="900" spc="9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698500" marR="0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NAS</a:t>
                      </a:r>
                      <a:r>
                        <a:rPr lang="en-US" sz="900" spc="7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r>
                        <a:rPr lang="en-US" sz="900" spc="9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495841">
                <a:tc>
                  <a:txBody>
                    <a:bodyPr/>
                    <a:lstStyle/>
                    <a:p>
                      <a:pPr marL="51435" marR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Cal / Val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Geospatially</a:t>
                      </a:r>
                      <a:r>
                        <a:rPr lang="en-US" sz="900" spc="16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Corrected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</a:p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Occasional Updates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Geospatially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Corrected with</a:t>
                      </a:r>
                    </a:p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Dynamical Updates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Geospatially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Corrected with</a:t>
                      </a:r>
                    </a:p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Dynamical Updates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5">
                <a:tc>
                  <a:txBody>
                    <a:bodyPr/>
                    <a:lstStyle/>
                    <a:p>
                      <a:pPr marL="51435" marR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Authentication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0555" indent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Operator</a:t>
                      </a:r>
                      <a:r>
                        <a:rPr lang="en-US" sz="900" spc="3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900" spc="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900" spc="45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NESG</a:t>
                      </a:r>
                      <a:r>
                        <a:rPr lang="en-US" sz="900" spc="4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(pub.)</a:t>
                      </a:r>
                      <a:endParaRPr lang="en-US" sz="900" spc="115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630555" indent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FAA</a:t>
                      </a:r>
                      <a:r>
                        <a:rPr lang="en-US" sz="900" spc="3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 spc="3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900" spc="3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NESG</a:t>
                      </a:r>
                      <a:r>
                        <a:rPr lang="en-US" sz="900" spc="3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(pub.)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0555" indent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Operator</a:t>
                      </a:r>
                      <a:r>
                        <a:rPr lang="en-US" sz="900" spc="3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 spc="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900" spc="4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NESG</a:t>
                      </a:r>
                      <a:r>
                        <a:rPr lang="en-US" sz="900" spc="4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(pub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en-US" sz="900" spc="115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630555" indent="0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FAA</a:t>
                      </a:r>
                      <a:r>
                        <a:rPr lang="en-US" sz="900" spc="3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900" spc="3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900" spc="3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NESG</a:t>
                      </a:r>
                      <a:r>
                        <a:rPr lang="en-US" sz="900" spc="3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(pub.)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51435" marR="71755" indent="-207645" algn="ctr">
                        <a:lnSpc>
                          <a:spcPct val="10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&amp; Information Description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Airport</a:t>
                      </a:r>
                      <a:r>
                        <a:rPr lang="en-US" sz="900" spc="6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900" spc="6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  <a:r>
                        <a:rPr lang="en-US" sz="900" spc="6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Templates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OCS, ICA, etc.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Flow Constrained Area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 Terminal Arrival Route (STAR)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 Instrument Departure (SID)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RNP</a:t>
                      </a:r>
                      <a:r>
                        <a:rPr lang="en-US" sz="900" spc="12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Approaches</a:t>
                      </a:r>
                      <a:r>
                        <a:rPr lang="en-US" sz="1000" spc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000" spc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J-Routes,</a:t>
                      </a:r>
                      <a:endParaRPr lang="en-US" sz="900" spc="85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Q-Routes,</a:t>
                      </a:r>
                      <a:r>
                        <a:rPr lang="en-US" sz="900" spc="8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etc.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Temporary Flight Restriction (TFR)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Special Use Airspace (SUA)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eNOTAMs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Traffic Management Initiatives (TMIs)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</a:t>
                      </a:r>
                      <a:r>
                        <a:rPr lang="en-US" sz="900" spc="4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Traffic</a:t>
                      </a:r>
                      <a:r>
                        <a:rPr lang="en-US" sz="900" spc="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900" spc="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Traffic</a:t>
                      </a:r>
                      <a:r>
                        <a:rPr lang="en-US" sz="900" spc="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Flow</a:t>
                      </a:r>
                      <a:r>
                        <a:rPr lang="en-US" sz="900" spc="6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</a:t>
                      </a: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Flight</a:t>
                      </a:r>
                      <a:r>
                        <a:rPr lang="en-US" sz="900" spc="8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Plan(s)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Approved</a:t>
                      </a:r>
                      <a:r>
                        <a:rPr lang="en-US" sz="900" spc="9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RNAV</a:t>
                      </a:r>
                      <a:r>
                        <a:rPr lang="en-US" sz="900" spc="9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Routing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RTAs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Flight</a:t>
                      </a:r>
                      <a:r>
                        <a:rPr lang="en-US" sz="900" spc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Flight</a:t>
                      </a:r>
                      <a:r>
                        <a:rPr lang="en-US" sz="900" spc="9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Trajectory Option Set (TOS)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FF-ICE</a:t>
                      </a:r>
                      <a:r>
                        <a:rPr lang="en-US" sz="900" spc="4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(Flight</a:t>
                      </a:r>
                      <a:r>
                        <a:rPr lang="en-US" sz="900" spc="4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en-US" sz="900" spc="4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Flow</a:t>
                      </a:r>
                      <a:r>
                        <a:rPr lang="en-US" sz="900" spc="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</a:t>
                      </a:r>
                      <a:r>
                        <a:rPr lang="en-US" sz="900" spc="5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900" spc="4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900" spc="18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Collaborative</a:t>
                      </a:r>
                      <a:r>
                        <a:rPr lang="en-US" sz="900" spc="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SIGMETs</a:t>
                      </a:r>
                      <a:r>
                        <a:rPr lang="en-US" sz="900" spc="8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900" spc="9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Convective</a:t>
                      </a:r>
                      <a:r>
                        <a:rPr lang="en-US" sz="900" spc="8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SIGMETs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TAFs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Winds</a:t>
                      </a:r>
                      <a:r>
                        <a:rPr lang="en-US" sz="900" spc="5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900" spc="6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Temps</a:t>
                      </a:r>
                      <a:r>
                        <a:rPr lang="en-US" sz="900" spc="5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Aloft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AIRMETs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Real-time</a:t>
                      </a:r>
                      <a:r>
                        <a:rPr lang="en-US" sz="900" spc="4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  <a:r>
                        <a:rPr lang="en-US" sz="900" spc="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Winds</a:t>
                      </a:r>
                      <a:r>
                        <a:rPr lang="en-US" sz="900" spc="5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900" spc="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Wind</a:t>
                      </a:r>
                      <a:r>
                        <a:rPr lang="en-US" sz="900" spc="6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Field</a:t>
                      </a:r>
                      <a:r>
                        <a:rPr lang="en-US" sz="900" spc="6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Profiles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93700" marR="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PIREPs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1435" marR="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-5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Source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Operators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NWS,</a:t>
                      </a:r>
                      <a:r>
                        <a:rPr lang="en-US" sz="900" spc="5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FAA,</a:t>
                      </a:r>
                      <a:r>
                        <a:rPr lang="en-US" sz="900" spc="6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900" spc="7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spc="-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Operators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So what-?  Why do we care?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294" y="1436277"/>
                <a:ext cx="8678979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∑</m:t>
                    </m:r>
                  </m:oMath>
                </a14:m>
                <a:r>
                  <a:rPr lang="en-US" sz="3200" dirty="0" smtClean="0"/>
                  <a:t>(AIXM,FIXM,WXXM)</a:t>
                </a:r>
                <a:r>
                  <a:rPr lang="en-US" sz="4400" dirty="0" smtClean="0"/>
                  <a:t>∫</a:t>
                </a:r>
                <a:r>
                  <a:rPr lang="en-US" sz="3200" dirty="0" smtClean="0"/>
                  <a:t>(AAtS*AC*AOC*ATC)=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4" y="1436277"/>
                <a:ext cx="867897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r="-91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2220940"/>
            <a:ext cx="8070766" cy="584775"/>
          </a:xfrm>
          <a:prstGeom prst="rect">
            <a:avLst/>
          </a:prstGeom>
          <a:solidFill>
            <a:srgbClr val="00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Collaborative Decision Making (CDM)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40811" y="4829652"/>
            <a:ext cx="3039013" cy="1081980"/>
          </a:xfrm>
          <a:prstGeom prst="ellipse">
            <a:avLst/>
          </a:prstGeom>
          <a:solidFill>
            <a:srgbClr val="66FF66"/>
          </a:solidFill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η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$$$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6" y="774131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Because . . 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3304" y="393046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</a:t>
            </a:r>
            <a:r>
              <a:rPr lang="en-US" sz="3600" dirty="0" smtClean="0"/>
              <a:t> . . 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30" y="2888047"/>
            <a:ext cx="6180474" cy="1400383"/>
          </a:xfrm>
          <a:prstGeom prst="rect">
            <a:avLst/>
          </a:prstGeom>
          <a:solidFill>
            <a:srgbClr val="00FFFF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CDM</a:t>
            </a:r>
            <a:r>
              <a:rPr lang="en-US" sz="3200" dirty="0" smtClean="0"/>
              <a:t> = Operational Efficiency (</a:t>
            </a:r>
            <a:r>
              <a:rPr lang="el-GR" sz="3200" dirty="0" smtClean="0"/>
              <a:t>η</a:t>
            </a:r>
            <a:r>
              <a:rPr lang="en-US" sz="3200" dirty="0" smtClean="0"/>
              <a:t>)</a:t>
            </a:r>
            <a:endParaRPr lang="en-US" sz="3200" dirty="0"/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25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825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The Concern . . 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" y="1240473"/>
            <a:ext cx="8261350" cy="4651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ircraft 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6867" y="57394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Meanwhile, in 12-A . . 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2" y="1001712"/>
            <a:ext cx="441325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yping On Computer Keyboard-SoundBible.com-10966840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899400" y="5520266"/>
            <a:ext cx="169333" cy="1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Airborne </a:t>
            </a:r>
            <a:r>
              <a:rPr lang="en-US" dirty="0" err="1" smtClean="0"/>
              <a:t>WiFi</a:t>
            </a:r>
            <a:r>
              <a:rPr lang="en-US" dirty="0" smtClean="0"/>
              <a:t> in the News</a:t>
            </a:r>
            <a:endParaRPr lang="en-US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011236"/>
            <a:ext cx="7821612" cy="4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‘Original Article’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53" y="1028026"/>
            <a:ext cx="7830873" cy="50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9" y="631447"/>
            <a:ext cx="2050521" cy="4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"/>
            <a:ext cx="8472488" cy="609600"/>
          </a:xfrm>
        </p:spPr>
        <p:txBody>
          <a:bodyPr/>
          <a:lstStyle/>
          <a:p>
            <a:r>
              <a:rPr lang="en-US" dirty="0"/>
              <a:t>AAtS Threat </a:t>
            </a:r>
            <a:r>
              <a:rPr lang="en-US" dirty="0" smtClean="0"/>
              <a:t>Portals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20040" y="1595258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Spoofing identity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8820" y="3429000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Information disclosure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40380" y="685800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Elevation of privilege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98820" y="1595258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Denial of service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0040" y="3429000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Tampering with data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40380" y="4596348"/>
            <a:ext cx="3017520" cy="118872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/>
              <a:t>Repudiation</a:t>
            </a:r>
          </a:p>
        </p:txBody>
      </p:sp>
    </p:spTree>
    <p:extLst>
      <p:ext uri="{BB962C8B-B14F-4D97-AF65-F5344CB8AC3E}">
        <p14:creationId xmlns:p14="http://schemas.microsoft.com/office/powerpoint/2010/main" val="1792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488" cy="609600"/>
          </a:xfrm>
        </p:spPr>
        <p:txBody>
          <a:bodyPr/>
          <a:lstStyle/>
          <a:p>
            <a:r>
              <a:rPr lang="en-US" dirty="0" smtClean="0"/>
              <a:t>Threat Categories &amp; Descriptions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17645"/>
              </p:ext>
            </p:extLst>
          </p:nvPr>
        </p:nvGraphicFramePr>
        <p:xfrm>
          <a:off x="95534" y="782851"/>
          <a:ext cx="8898340" cy="471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8173"/>
                <a:gridCol w="1282890"/>
                <a:gridCol w="6537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Threat</a:t>
                      </a:r>
                    </a:p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Improper traffic originating from the EFB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E,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Cabin gaining unauthorized access to DLS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E, 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Cabin user gains unauthorized access to Wireless Access Point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Consumption of DLS Bandwidth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S, I,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Unauthorized Network Mapping by Authenticated User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S, E,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External Attacks with IP Address or Hostname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Wireless Access Point/Router </a:t>
                      </a:r>
                      <a:r>
                        <a:rPr lang="en-US" sz="1600" dirty="0" err="1" smtClean="0"/>
                        <a:t>DoS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S, E, 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Rogue access point impersonating Wireless Access Point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S, 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EFB may make excessive queries, conducting a </a:t>
                      </a:r>
                      <a:r>
                        <a:rPr lang="en-US" sz="1600" dirty="0" err="1" smtClean="0"/>
                        <a:t>DoS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in the cabin sniffing flight deck traffic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TS-11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S, T, I, 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Attack on the Certificate Authority and Rogue Certificates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37989</TotalTime>
  <Words>1192</Words>
  <Application>Microsoft Office PowerPoint</Application>
  <PresentationFormat>On-screen Show (4:3)</PresentationFormat>
  <Paragraphs>206</Paragraphs>
  <Slides>12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Theme</vt:lpstr>
      <vt:lpstr>1_Default Theme</vt:lpstr>
      <vt:lpstr>2_Default Theme</vt:lpstr>
      <vt:lpstr>AAtS Information Exchange Vulnerability Assessment</vt:lpstr>
      <vt:lpstr>Data Exchange Comparison Reference</vt:lpstr>
      <vt:lpstr>So what-?  Why do we care?</vt:lpstr>
      <vt:lpstr>The Concern . . .</vt:lpstr>
      <vt:lpstr>Meanwhile, in 12-A . . .</vt:lpstr>
      <vt:lpstr>Airborne WiFi in the News</vt:lpstr>
      <vt:lpstr>‘Original Article’</vt:lpstr>
      <vt:lpstr>AAtS Threat Portals</vt:lpstr>
      <vt:lpstr>Threat Categories &amp; Descriptions</vt:lpstr>
      <vt:lpstr>FAA Risk Assessment Matrix</vt:lpstr>
      <vt:lpstr>Threat Scenario Risk Assessment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De Ris</dc:creator>
  <cp:lastModifiedBy>Plater, Debra CTR (FAA)</cp:lastModifiedBy>
  <cp:revision>763</cp:revision>
  <cp:lastPrinted>2014-08-22T15:17:07Z</cp:lastPrinted>
  <dcterms:created xsi:type="dcterms:W3CDTF">2011-05-03T18:12:04Z</dcterms:created>
  <dcterms:modified xsi:type="dcterms:W3CDTF">2014-08-27T11:54:33Z</dcterms:modified>
</cp:coreProperties>
</file>