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5" r:id="rId2"/>
    <p:sldId id="347" r:id="rId3"/>
    <p:sldId id="348" r:id="rId4"/>
    <p:sldId id="349" r:id="rId5"/>
    <p:sldId id="355" r:id="rId6"/>
    <p:sldId id="354" r:id="rId7"/>
    <p:sldId id="352" r:id="rId8"/>
    <p:sldId id="353" r:id="rId9"/>
    <p:sldId id="351" r:id="rId10"/>
    <p:sldId id="350" r:id="rId11"/>
    <p:sldId id="356" r:id="rId12"/>
    <p:sldId id="25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6870"/>
    <a:srgbClr val="279DD9"/>
    <a:srgbClr val="006EB7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71444" autoAdjust="0"/>
  </p:normalViewPr>
  <p:slideViewPr>
    <p:cSldViewPr>
      <p:cViewPr varScale="1">
        <p:scale>
          <a:sx n="92" d="100"/>
          <a:sy n="92" d="100"/>
        </p:scale>
        <p:origin x="-9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0C0AF2-F1A0-404F-A550-39AB38A67F30}" type="datetimeFigureOut">
              <a:rPr lang="en-GB" smtClean="0"/>
              <a:pPr/>
              <a:t>26/08/2014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0CCD23-9EC1-4149-9590-FAD277CCAE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22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896DAA-1568-41AD-AFF2-297EF6D0F542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5C989B-9071-4BAD-9A27-513F14EAE4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4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6E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1200"/>
          </a:xfrm>
        </p:spPr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1200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5344"/>
            <a:ext cx="2133600" cy="331200"/>
          </a:xfrm>
        </p:spPr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5271"/>
            <a:ext cx="9144000" cy="581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5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6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2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E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6E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279DD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August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" y="0"/>
            <a:ext cx="9121808" cy="97869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26 August 2014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62"/>
          <a:stretch/>
        </p:blipFill>
        <p:spPr>
          <a:xfrm>
            <a:off x="9" y="-1"/>
            <a:ext cx="9143981" cy="83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6EB7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+mj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+mj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+mj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304256"/>
          </a:xfrm>
        </p:spPr>
        <p:txBody>
          <a:bodyPr/>
          <a:lstStyle/>
          <a:p>
            <a:r>
              <a:rPr lang="en-CA" dirty="0" smtClean="0"/>
              <a:t>Information Management Panel</a:t>
            </a:r>
            <a:br>
              <a:rPr lang="en-CA" dirty="0" smtClean="0"/>
            </a:b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3200" i="1" dirty="0" smtClean="0">
                <a:solidFill>
                  <a:srgbClr val="00B0F0"/>
                </a:solidFill>
                <a:latin typeface="Arial" panose="020B0604020202020204" pitchFamily="34" charset="0"/>
              </a:rPr>
              <a:t>Update</a:t>
            </a:r>
            <a:endParaRPr lang="en-CA" sz="3200" i="1" dirty="0">
              <a:solidFill>
                <a:srgbClr val="00B0F0"/>
              </a:solidFill>
              <a:latin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20552"/>
          </a:xfrm>
        </p:spPr>
        <p:txBody>
          <a:bodyPr>
            <a:normAutofit/>
          </a:bodyPr>
          <a:lstStyle/>
          <a:p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Michael </a:t>
            </a:r>
            <a:r>
              <a:rPr lang="en-C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Hohm</a:t>
            </a:r>
            <a:endParaRPr lang="en-C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CA" sz="2000" dirty="0" smtClean="0"/>
              <a:t>Technical Officer, Aeronautical Information Management</a:t>
            </a:r>
          </a:p>
          <a:p>
            <a:r>
              <a:rPr lang="en-CA" sz="2000" dirty="0" smtClean="0"/>
              <a:t>Air Navigation Bureau, ICAO</a:t>
            </a:r>
            <a:endParaRPr lang="en-CA" sz="2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1560" y="5949280"/>
            <a:ext cx="6400800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5A6870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600" i="1" dirty="0" smtClean="0"/>
              <a:t>Air Transportation Information Exchange Conference (ATIEC), Maryland, USA</a:t>
            </a:r>
          </a:p>
          <a:p>
            <a:r>
              <a:rPr lang="en-CA" sz="1600" i="1" dirty="0" smtClean="0"/>
              <a:t>26 -28 August 2014</a:t>
            </a:r>
            <a:endParaRPr lang="en-CA" sz="1600" i="1" dirty="0"/>
          </a:p>
        </p:txBody>
      </p:sp>
    </p:spTree>
    <p:extLst>
      <p:ext uri="{BB962C8B-B14F-4D97-AF65-F5344CB8AC3E}">
        <p14:creationId xmlns:p14="http://schemas.microsoft.com/office/powerpoint/2010/main" val="147244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52128"/>
          </a:xfrm>
        </p:spPr>
        <p:txBody>
          <a:bodyPr/>
          <a:lstStyle/>
          <a:p>
            <a:r>
              <a:rPr lang="en-CA" sz="3200" dirty="0" smtClean="0"/>
              <a:t>The right information to the right user at the right time…</a:t>
            </a:r>
            <a:endParaRPr lang="en-CA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  <p:sp>
        <p:nvSpPr>
          <p:cNvPr id="5" name="Right Arrow 4"/>
          <p:cNvSpPr/>
          <p:nvPr/>
        </p:nvSpPr>
        <p:spPr>
          <a:xfrm flipH="1">
            <a:off x="2987824" y="2348880"/>
            <a:ext cx="2592288" cy="462168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15616" y="2344292"/>
            <a:ext cx="1490464" cy="11567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Information</a:t>
            </a:r>
            <a:endParaRPr lang="en-GB" sz="2000" dirty="0"/>
          </a:p>
        </p:txBody>
      </p:sp>
      <p:sp>
        <p:nvSpPr>
          <p:cNvPr id="9" name="Rectangle 8"/>
          <p:cNvSpPr/>
          <p:nvPr/>
        </p:nvSpPr>
        <p:spPr>
          <a:xfrm>
            <a:off x="6084168" y="2348880"/>
            <a:ext cx="1490464" cy="115671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ATM</a:t>
            </a:r>
          </a:p>
          <a:p>
            <a:pPr algn="ctr"/>
            <a:r>
              <a:rPr lang="en-US" dirty="0" smtClean="0"/>
              <a:t> Actor /User</a:t>
            </a:r>
            <a:endParaRPr lang="en-GB" dirty="0"/>
          </a:p>
        </p:txBody>
      </p:sp>
      <p:sp>
        <p:nvSpPr>
          <p:cNvPr id="10" name="Right Arrow 9"/>
          <p:cNvSpPr/>
          <p:nvPr/>
        </p:nvSpPr>
        <p:spPr>
          <a:xfrm>
            <a:off x="3059832" y="3043428"/>
            <a:ext cx="2592288" cy="462168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940152" y="4005064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Pilots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Flight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ATM 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Airport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35197" y="3933056"/>
            <a:ext cx="20806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Airports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ANSPs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Regulators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Geospatial</a:t>
            </a:r>
          </a:p>
          <a:p>
            <a:endParaRPr lang="en-GB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59832" y="4221088"/>
            <a:ext cx="2520280" cy="147732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Airframe Manufacturers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System Manufacturers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integrators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  <p:bldP spid="12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Harmonization</a:t>
            </a:r>
          </a:p>
          <a:p>
            <a:pPr lvl="1"/>
            <a:r>
              <a:rPr lang="en-US" dirty="0" smtClean="0"/>
              <a:t>Services and Facilities</a:t>
            </a:r>
          </a:p>
          <a:p>
            <a:pPr lvl="1"/>
            <a:r>
              <a:rPr lang="en-US" dirty="0" smtClean="0"/>
              <a:t>Transition</a:t>
            </a:r>
          </a:p>
          <a:p>
            <a:pPr lvl="1"/>
            <a:r>
              <a:rPr lang="en-US" dirty="0" smtClean="0"/>
              <a:t>Capabilities</a:t>
            </a:r>
          </a:p>
          <a:p>
            <a:pPr lvl="1"/>
            <a:r>
              <a:rPr lang="en-US" dirty="0" smtClean="0"/>
              <a:t>Aircraft update generations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335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97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Background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NexGen</a:t>
            </a:r>
            <a:r>
              <a:rPr lang="en-CA" dirty="0" smtClean="0"/>
              <a:t> /SESAR gap analysis</a:t>
            </a:r>
          </a:p>
          <a:p>
            <a:r>
              <a:rPr lang="en-CA" dirty="0" smtClean="0"/>
              <a:t>Twelfth Air Navigation Conference</a:t>
            </a:r>
          </a:p>
          <a:p>
            <a:pPr lvl="1"/>
            <a:r>
              <a:rPr lang="en-CA" dirty="0" smtClean="0"/>
              <a:t>[Agenda 3] recommendation to “update the information management /system wide information management (IM/SWIM) working arrangements </a:t>
            </a:r>
          </a:p>
          <a:p>
            <a:r>
              <a:rPr lang="en-CA" dirty="0" smtClean="0"/>
              <a:t>Key enabler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ANC/12 Recommendations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i="1" dirty="0" smtClean="0"/>
              <a:t>Specifically</a:t>
            </a:r>
            <a:r>
              <a:rPr lang="en-CA" dirty="0" smtClean="0"/>
              <a:t>:</a:t>
            </a:r>
          </a:p>
          <a:p>
            <a:r>
              <a:rPr lang="en-CA" sz="3000" dirty="0" smtClean="0"/>
              <a:t>Develop specifications pertaining to </a:t>
            </a:r>
          </a:p>
          <a:p>
            <a:pPr lvl="1"/>
            <a:r>
              <a:rPr lang="en-CA" sz="2600" dirty="0" smtClean="0"/>
              <a:t>Technical performance</a:t>
            </a:r>
          </a:p>
          <a:p>
            <a:pPr lvl="1"/>
            <a:r>
              <a:rPr lang="en-CA" sz="2600" dirty="0" smtClean="0"/>
              <a:t>Security requirements</a:t>
            </a:r>
          </a:p>
          <a:p>
            <a:pPr lvl="1"/>
            <a:r>
              <a:rPr lang="en-CA" sz="2600" dirty="0" smtClean="0"/>
              <a:t>Bandwidth requirements </a:t>
            </a:r>
          </a:p>
          <a:p>
            <a:pPr>
              <a:buNone/>
            </a:pPr>
            <a:r>
              <a:rPr lang="en-CA" sz="3000" dirty="0" smtClean="0"/>
              <a:t>   ... For a global framework supporting a global system-wide information management for ATM operations.</a:t>
            </a:r>
          </a:p>
          <a:p>
            <a:r>
              <a:rPr lang="en-CA" sz="3000" dirty="0" smtClean="0"/>
              <a:t>Review the NOTAM system &amp; develop options for its replacement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Formation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r>
              <a:rPr lang="en-CA" sz="2800" dirty="0" smtClean="0"/>
              <a:t>Air Navigation Commission agreed to the Establishment  (8th meeting 194th session)</a:t>
            </a:r>
          </a:p>
          <a:p>
            <a:r>
              <a:rPr lang="en-CA" sz="2800" dirty="0" smtClean="0"/>
              <a:t>Development of </a:t>
            </a:r>
            <a:r>
              <a:rPr lang="en-CA" sz="2800" dirty="0" err="1" smtClean="0"/>
              <a:t>ToRs</a:t>
            </a:r>
            <a:endParaRPr lang="en-CA" sz="2800" dirty="0" smtClean="0"/>
          </a:p>
          <a:p>
            <a:r>
              <a:rPr lang="en-CA" sz="2800" dirty="0" smtClean="0"/>
              <a:t>Individual State letter (June 2014)</a:t>
            </a:r>
          </a:p>
          <a:p>
            <a:pPr lvl="1"/>
            <a:r>
              <a:rPr lang="en-CA" sz="2400" dirty="0" smtClean="0"/>
              <a:t>Invited 18 selected States and Organizations to nominate a member</a:t>
            </a:r>
          </a:p>
          <a:p>
            <a:r>
              <a:rPr lang="en-CA" sz="2800" dirty="0" smtClean="0"/>
              <a:t>Nominees informed of acceptance and 2</a:t>
            </a:r>
            <a:r>
              <a:rPr lang="en-CA" sz="2800" baseline="30000" dirty="0" smtClean="0"/>
              <a:t>nd</a:t>
            </a:r>
            <a:r>
              <a:rPr lang="en-CA" sz="2800" dirty="0" smtClean="0"/>
              <a:t> (circular) State letter</a:t>
            </a:r>
          </a:p>
          <a:p>
            <a:pPr lvl="1"/>
            <a:r>
              <a:rPr lang="en-CA" sz="2400" dirty="0" smtClean="0"/>
              <a:t>Additional Nominees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GANP / ASBUs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213458"/>
              </p:ext>
            </p:extLst>
          </p:nvPr>
        </p:nvGraphicFramePr>
        <p:xfrm>
          <a:off x="755576" y="1844824"/>
          <a:ext cx="7056785" cy="4399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1174"/>
                <a:gridCol w="1411174"/>
                <a:gridCol w="1411174"/>
                <a:gridCol w="1411174"/>
                <a:gridCol w="1412089"/>
              </a:tblGrid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Block 0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Block 1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Block 2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Block 3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ACDM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</a:rPr>
                        <a:t>B1-ACDM</a:t>
                      </a:r>
                      <a:endParaRPr lang="en-GB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DAIM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20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B1-DAIM</a:t>
                      </a:r>
                      <a:endParaRPr lang="en-GB" sz="2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AMET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B1-AMET</a:t>
                      </a:r>
                      <a:endParaRPr lang="en-GB" sz="20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DATM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B0-DATM</a:t>
                      </a:r>
                      <a:endParaRPr lang="en-GB" sz="2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B1-DATM</a:t>
                      </a:r>
                      <a:endParaRPr lang="en-GB" sz="2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SWIM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B1-SWIM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B2-SWIM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FICE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B1-FICE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B2-FICE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B3-FICE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FRTO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</a:rPr>
                        <a:t>B3-FRTO</a:t>
                      </a:r>
                      <a:endParaRPr lang="en-GB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NOPS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</a:rPr>
                        <a:t>B2-NOPS</a:t>
                      </a:r>
                      <a:endParaRPr lang="en-GB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TBO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</a:rPr>
                        <a:t>B3-TBO</a:t>
                      </a:r>
                      <a:endParaRPr lang="en-GB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WAKE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</a:rPr>
                        <a:t>B1-WAKE</a:t>
                      </a:r>
                      <a:endParaRPr lang="en-GB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RESQ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</a:rPr>
                        <a:t>B1-RESQ</a:t>
                      </a:r>
                      <a:endParaRPr lang="en-GB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72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Terms of Reference - </a:t>
            </a:r>
            <a:r>
              <a:rPr lang="en-US" sz="4000" dirty="0" smtClean="0"/>
              <a:t>Scope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r>
              <a:rPr lang="en-GB" sz="2800" b="0" dirty="0"/>
              <a:t>I</a:t>
            </a:r>
            <a:r>
              <a:rPr lang="en-GB" sz="2800" b="0" dirty="0" smtClean="0"/>
              <a:t>nvestigate </a:t>
            </a:r>
            <a:r>
              <a:rPr lang="en-GB" sz="2800" b="0" dirty="0"/>
              <a:t>and develop </a:t>
            </a:r>
            <a:r>
              <a:rPr lang="en-GB" sz="2800" b="0" dirty="0" smtClean="0"/>
              <a:t>solutions </a:t>
            </a:r>
            <a:r>
              <a:rPr lang="en-US" sz="2800" b="0" dirty="0" smtClean="0"/>
              <a:t>supporting </a:t>
            </a:r>
            <a:r>
              <a:rPr lang="en-US" sz="2800" b="0" dirty="0"/>
              <a:t>the planning framework on </a:t>
            </a:r>
            <a:r>
              <a:rPr lang="en-US" sz="2800" b="0" dirty="0" smtClean="0"/>
              <a:t>information management </a:t>
            </a:r>
            <a:r>
              <a:rPr lang="en-US" sz="2800" b="0" dirty="0"/>
              <a:t>contained in </a:t>
            </a:r>
            <a:r>
              <a:rPr lang="en-US" sz="2800" b="0" dirty="0" smtClean="0"/>
              <a:t>the</a:t>
            </a:r>
            <a:r>
              <a:rPr lang="en-GB" sz="2800" b="0" dirty="0" smtClean="0"/>
              <a:t>global </a:t>
            </a:r>
            <a:r>
              <a:rPr lang="en-GB" sz="2800" b="0" dirty="0"/>
              <a:t>air navigation plan (GANP</a:t>
            </a:r>
            <a:r>
              <a:rPr lang="en-GB" sz="2800" b="0" dirty="0" smtClean="0"/>
              <a:t>)</a:t>
            </a:r>
          </a:p>
          <a:p>
            <a:r>
              <a:rPr lang="en-GB" sz="2800" b="0" dirty="0"/>
              <a:t>D</a:t>
            </a:r>
            <a:r>
              <a:rPr lang="en-GB" sz="2800" b="0" dirty="0" smtClean="0"/>
              <a:t>evelopment </a:t>
            </a:r>
            <a:r>
              <a:rPr lang="en-GB" sz="2800" b="0" dirty="0"/>
              <a:t>of </a:t>
            </a:r>
            <a:r>
              <a:rPr lang="en-GB" sz="2800" b="0" dirty="0" smtClean="0"/>
              <a:t>system-wide information </a:t>
            </a:r>
            <a:r>
              <a:rPr lang="en-GB" sz="2800" b="0" dirty="0"/>
              <a:t>management (SWIM</a:t>
            </a:r>
            <a:r>
              <a:rPr lang="en-GB" sz="2800" b="0" dirty="0" smtClean="0"/>
              <a:t>)</a:t>
            </a:r>
            <a:endParaRPr lang="en-US" sz="2800" dirty="0" smtClean="0"/>
          </a:p>
          <a:p>
            <a:r>
              <a:rPr lang="en-US" sz="2800" b="0" dirty="0"/>
              <a:t>D</a:t>
            </a:r>
            <a:r>
              <a:rPr lang="en-US" sz="2800" b="0" dirty="0" smtClean="0"/>
              <a:t>evelop </a:t>
            </a:r>
            <a:r>
              <a:rPr lang="en-US" sz="2800" b="0" dirty="0"/>
              <a:t>a global interoperability framework for international </a:t>
            </a:r>
            <a:r>
              <a:rPr lang="en-US" sz="2800" b="0" dirty="0" smtClean="0"/>
              <a:t>air </a:t>
            </a:r>
            <a:r>
              <a:rPr lang="en-GB" sz="2800" b="0" dirty="0" smtClean="0"/>
              <a:t>navigation</a:t>
            </a:r>
          </a:p>
          <a:p>
            <a:pPr lvl="1"/>
            <a:r>
              <a:rPr lang="en-US" sz="2400" dirty="0" smtClean="0"/>
              <a:t>Exchange formats</a:t>
            </a:r>
          </a:p>
          <a:p>
            <a:pPr lvl="1"/>
            <a:r>
              <a:rPr lang="en-US" sz="2400" b="0" dirty="0" smtClean="0"/>
              <a:t>Service models</a:t>
            </a:r>
          </a:p>
          <a:p>
            <a:pPr lvl="1"/>
            <a:r>
              <a:rPr lang="en-US" sz="2400" dirty="0" smtClean="0"/>
              <a:t>Governance functions</a:t>
            </a:r>
            <a:endParaRPr lang="en-GB" sz="24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530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Terms of Reference - Objectives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r>
              <a:rPr lang="en-US" sz="2800" b="0" dirty="0"/>
              <a:t>Define the Global Interoperability Framework </a:t>
            </a:r>
            <a:r>
              <a:rPr lang="en-US" sz="2800" b="0" dirty="0" smtClean="0"/>
              <a:t>describing </a:t>
            </a:r>
            <a:r>
              <a:rPr lang="en-US" sz="2800" b="0" dirty="0"/>
              <a:t>the functions</a:t>
            </a:r>
            <a:r>
              <a:rPr lang="en-US" sz="2800" b="0" dirty="0" smtClean="0"/>
              <a:t>, architectures </a:t>
            </a:r>
            <a:r>
              <a:rPr lang="en-US" sz="2800" b="0" dirty="0"/>
              <a:t>and system design </a:t>
            </a:r>
            <a:r>
              <a:rPr lang="en-US" sz="2800" b="0" dirty="0" smtClean="0"/>
              <a:t>requirements</a:t>
            </a:r>
          </a:p>
          <a:p>
            <a:r>
              <a:rPr lang="en-US" sz="2800" b="0" dirty="0"/>
              <a:t>Define and elaborate on the ATM information management concepts, functions </a:t>
            </a:r>
            <a:r>
              <a:rPr lang="en-US" sz="2800" b="0" dirty="0" smtClean="0"/>
              <a:t>and </a:t>
            </a:r>
            <a:r>
              <a:rPr lang="en-GB" sz="2800" b="0" dirty="0" smtClean="0"/>
              <a:t>processes required</a:t>
            </a:r>
          </a:p>
          <a:p>
            <a:pPr lvl="1"/>
            <a:r>
              <a:rPr lang="en-US" sz="2400" b="0" dirty="0"/>
              <a:t>business model to provide </a:t>
            </a:r>
            <a:r>
              <a:rPr lang="en-US" sz="2400" b="0" dirty="0" smtClean="0"/>
              <a:t>accredited, </a:t>
            </a:r>
            <a:r>
              <a:rPr lang="en-GB" sz="2400" b="0" dirty="0" smtClean="0"/>
              <a:t>quality-assured </a:t>
            </a:r>
            <a:r>
              <a:rPr lang="en-GB" sz="2400" b="0" dirty="0"/>
              <a:t>and timely </a:t>
            </a:r>
            <a:r>
              <a:rPr lang="en-GB" sz="2400" b="0" dirty="0" smtClean="0"/>
              <a:t>information</a:t>
            </a:r>
          </a:p>
          <a:p>
            <a:pPr lvl="1"/>
            <a:r>
              <a:rPr lang="en-GB" sz="2400" b="0" dirty="0"/>
              <a:t>system-wide </a:t>
            </a:r>
            <a:r>
              <a:rPr lang="en-GB" sz="2400" b="0" dirty="0" smtClean="0"/>
              <a:t>basis, including </a:t>
            </a:r>
            <a:r>
              <a:rPr lang="en-GB" sz="2400" b="0" dirty="0"/>
              <a:t>avionics.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675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Terms of Reference - Objectives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r>
              <a:rPr lang="en-US" sz="2800" b="0" dirty="0"/>
              <a:t>Develop an ATM information service architecture</a:t>
            </a:r>
            <a:r>
              <a:rPr lang="en-US" sz="2800" b="0" dirty="0" smtClean="0"/>
              <a:t>.</a:t>
            </a:r>
          </a:p>
          <a:p>
            <a:r>
              <a:rPr lang="en-US" sz="2800" b="0" dirty="0"/>
              <a:t>Identify the requirements for SARPs and changes to existing </a:t>
            </a:r>
            <a:r>
              <a:rPr lang="en-US" sz="2800" b="0" dirty="0" smtClean="0"/>
              <a:t>SARPs</a:t>
            </a:r>
          </a:p>
          <a:p>
            <a:pPr lvl="1"/>
            <a:r>
              <a:rPr lang="en-US" sz="2400" dirty="0" smtClean="0"/>
              <a:t>GANP and ASBUs</a:t>
            </a:r>
          </a:p>
          <a:p>
            <a:r>
              <a:rPr lang="en-US" sz="2800" b="0" dirty="0"/>
              <a:t>Develop transition strategies and </a:t>
            </a:r>
            <a:r>
              <a:rPr lang="en-US" sz="2800" b="0" dirty="0" smtClean="0"/>
              <a:t>guidance</a:t>
            </a:r>
          </a:p>
          <a:p>
            <a:pPr lvl="1"/>
            <a:r>
              <a:rPr lang="en-GB" sz="2400" b="0" dirty="0"/>
              <a:t>future </a:t>
            </a:r>
            <a:r>
              <a:rPr lang="en-GB" sz="2400" b="0" dirty="0" smtClean="0"/>
              <a:t>avionic requirements</a:t>
            </a:r>
            <a:endParaRPr lang="en-GB" sz="2400" b="0" dirty="0"/>
          </a:p>
          <a:p>
            <a:r>
              <a:rPr lang="en-US" sz="2800" b="0" dirty="0"/>
              <a:t>Identify and plan for anticipated data and information flows in relation to </a:t>
            </a:r>
            <a:r>
              <a:rPr lang="en-US" sz="2800" b="0" dirty="0" smtClean="0"/>
              <a:t>future </a:t>
            </a:r>
            <a:r>
              <a:rPr lang="en-GB" sz="2800" b="0" dirty="0" smtClean="0"/>
              <a:t>ATM </a:t>
            </a:r>
            <a:r>
              <a:rPr lang="en-GB" sz="2800" b="0" dirty="0"/>
              <a:t>requirements and capabilities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751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Program Areas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IM Concept, Service Architecture, and Roadmap</a:t>
            </a:r>
          </a:p>
          <a:p>
            <a:pPr marL="914400" lvl="1" indent="-514350"/>
            <a:r>
              <a:rPr lang="en-CA" dirty="0" smtClean="0"/>
              <a:t>IM concept</a:t>
            </a:r>
          </a:p>
          <a:p>
            <a:pPr marL="914400" lvl="1" indent="-514350"/>
            <a:r>
              <a:rPr lang="en-CA" dirty="0" smtClean="0"/>
              <a:t>ATM information Service architecture</a:t>
            </a:r>
          </a:p>
          <a:p>
            <a:pPr marL="914400" lvl="1" indent="-514350"/>
            <a:r>
              <a:rPr lang="en-CA" dirty="0" smtClean="0"/>
              <a:t>Roadmap update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Operational Messaging (NOTAM review)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Information Exchange</a:t>
            </a:r>
          </a:p>
          <a:p>
            <a:pPr marL="914400" lvl="1" indent="-514350"/>
            <a:r>
              <a:rPr lang="en-CA" dirty="0" smtClean="0"/>
              <a:t>Collection and use of information</a:t>
            </a:r>
          </a:p>
          <a:p>
            <a:pPr marL="914400" lvl="1" indent="-514350"/>
            <a:r>
              <a:rPr lang="en-CA" dirty="0" smtClean="0"/>
              <a:t>Exchange models</a:t>
            </a:r>
          </a:p>
          <a:p>
            <a:pPr marL="914400" lvl="1" indent="-514350"/>
            <a:r>
              <a:rPr lang="en-CA" dirty="0" smtClean="0"/>
              <a:t>AIRM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Service Requirements</a:t>
            </a:r>
          </a:p>
          <a:p>
            <a:pPr marL="914400" lvl="1" indent="-514350"/>
            <a:r>
              <a:rPr lang="en-CA" dirty="0" smtClean="0"/>
              <a:t>Security requirements</a:t>
            </a:r>
          </a:p>
          <a:p>
            <a:pPr marL="914400" lvl="1" indent="-514350"/>
            <a:r>
              <a:rPr lang="en-CA" dirty="0" smtClean="0"/>
              <a:t>Access, integrity, and quality</a:t>
            </a:r>
          </a:p>
          <a:p>
            <a:pPr marL="914400" lvl="1" indent="-514350"/>
            <a:r>
              <a:rPr lang="en-CA" dirty="0" smtClean="0"/>
              <a:t>Bandwidth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Institutional Issues and Governance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 August 2014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466</Words>
  <Application>Microsoft Office PowerPoint</Application>
  <PresentationFormat>On-screen Show (4:3)</PresentationFormat>
  <Paragraphs>156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Information Management Panel  Update</vt:lpstr>
      <vt:lpstr>Background</vt:lpstr>
      <vt:lpstr>ANC/12 Recommendations</vt:lpstr>
      <vt:lpstr>Formation</vt:lpstr>
      <vt:lpstr>GANP / ASBUs</vt:lpstr>
      <vt:lpstr>Terms of Reference - Scope</vt:lpstr>
      <vt:lpstr>Terms of Reference - Objectives</vt:lpstr>
      <vt:lpstr>Terms of Reference - Objectives</vt:lpstr>
      <vt:lpstr>Work Program Areas</vt:lpstr>
      <vt:lpstr>The right information to the right user at the right time…</vt:lpstr>
      <vt:lpstr>Challenges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Plater, Debra CTR (FAA)</cp:lastModifiedBy>
  <cp:revision>94</cp:revision>
  <cp:lastPrinted>2014-08-06T18:23:44Z</cp:lastPrinted>
  <dcterms:created xsi:type="dcterms:W3CDTF">2013-08-20T15:49:37Z</dcterms:created>
  <dcterms:modified xsi:type="dcterms:W3CDTF">2014-08-26T12:02:19Z</dcterms:modified>
</cp:coreProperties>
</file>