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9"/>
  </p:sldMasterIdLst>
  <p:notesMasterIdLst>
    <p:notesMasterId r:id="rId24"/>
  </p:notesMasterIdLst>
  <p:handoutMasterIdLst>
    <p:handoutMasterId r:id="rId25"/>
  </p:handoutMasterIdLst>
  <p:sldIdLst>
    <p:sldId id="256" r:id="rId10"/>
    <p:sldId id="266" r:id="rId11"/>
    <p:sldId id="268" r:id="rId12"/>
    <p:sldId id="258" r:id="rId13"/>
    <p:sldId id="269" r:id="rId14"/>
    <p:sldId id="270" r:id="rId15"/>
    <p:sldId id="262" r:id="rId16"/>
    <p:sldId id="259" r:id="rId17"/>
    <p:sldId id="260" r:id="rId18"/>
    <p:sldId id="261" r:id="rId19"/>
    <p:sldId id="263" r:id="rId20"/>
    <p:sldId id="264" r:id="rId21"/>
    <p:sldId id="265" r:id="rId22"/>
    <p:sldId id="27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BEA"/>
    <a:srgbClr val="4EA9E3"/>
    <a:srgbClr val="FEEB53"/>
    <a:srgbClr val="FFCC00"/>
    <a:srgbClr val="F00847"/>
    <a:srgbClr val="F99911"/>
    <a:srgbClr val="038FD7"/>
    <a:srgbClr val="EF2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86350" autoAdjust="0"/>
  </p:normalViewPr>
  <p:slideViewPr>
    <p:cSldViewPr>
      <p:cViewPr>
        <p:scale>
          <a:sx n="90" d="100"/>
          <a:sy n="90" d="100"/>
        </p:scale>
        <p:origin x="-2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1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CF265-86DE-4A84-8789-5E33972410AB}" type="doc">
      <dgm:prSet loTypeId="urn:microsoft.com/office/officeart/2005/8/layout/venn1" loCatId="relationship" qsTypeId="urn:microsoft.com/office/officeart/2005/8/quickstyle/simple5" qsCatId="simple" csTypeId="urn:microsoft.com/office/officeart/2005/8/colors/accent0_3" csCatId="mainScheme" phldr="1"/>
      <dgm:spPr/>
    </dgm:pt>
    <dgm:pt modelId="{C8AD7764-C062-4E13-B4F0-40E46AB92E79}">
      <dgm:prSet phldrT="[Text]"/>
      <dgm:spPr/>
      <dgm:t>
        <a:bodyPr/>
        <a:lstStyle/>
        <a:p>
          <a:r>
            <a:rPr lang="en-US"/>
            <a:t>Flight Info (FIXM)</a:t>
          </a:r>
        </a:p>
      </dgm:t>
    </dgm:pt>
    <dgm:pt modelId="{72D097AD-865C-4A55-9CFE-80DDF9E5CBF7}" type="parTrans" cxnId="{0F994A5B-5436-4A42-8AA9-0D37EEC4420F}">
      <dgm:prSet/>
      <dgm:spPr/>
      <dgm:t>
        <a:bodyPr/>
        <a:lstStyle/>
        <a:p>
          <a:endParaRPr lang="en-US"/>
        </a:p>
      </dgm:t>
    </dgm:pt>
    <dgm:pt modelId="{B8FDF95E-5A94-4BF6-9680-CB2074049208}" type="sibTrans" cxnId="{0F994A5B-5436-4A42-8AA9-0D37EEC4420F}">
      <dgm:prSet/>
      <dgm:spPr/>
      <dgm:t>
        <a:bodyPr/>
        <a:lstStyle/>
        <a:p>
          <a:endParaRPr lang="en-US"/>
        </a:p>
      </dgm:t>
    </dgm:pt>
    <dgm:pt modelId="{C49A1A44-DC11-4081-824C-04BABC4C93CB}">
      <dgm:prSet phldrT="[Text]"/>
      <dgm:spPr/>
      <dgm:t>
        <a:bodyPr/>
        <a:lstStyle/>
        <a:p>
          <a:r>
            <a:rPr lang="en-US"/>
            <a:t>Aeronautical Info (AIXM)</a:t>
          </a:r>
        </a:p>
      </dgm:t>
    </dgm:pt>
    <dgm:pt modelId="{76113756-71FB-42AC-B8A5-B8720B88D28A}" type="parTrans" cxnId="{C0D0DC30-BDAE-47B3-85B3-990811F1278A}">
      <dgm:prSet/>
      <dgm:spPr/>
      <dgm:t>
        <a:bodyPr/>
        <a:lstStyle/>
        <a:p>
          <a:endParaRPr lang="en-US"/>
        </a:p>
      </dgm:t>
    </dgm:pt>
    <dgm:pt modelId="{4A27BF91-222B-4285-B7B3-EB8F80BABB3A}" type="sibTrans" cxnId="{C0D0DC30-BDAE-47B3-85B3-990811F1278A}">
      <dgm:prSet/>
      <dgm:spPr/>
      <dgm:t>
        <a:bodyPr/>
        <a:lstStyle/>
        <a:p>
          <a:endParaRPr lang="en-US"/>
        </a:p>
      </dgm:t>
    </dgm:pt>
    <dgm:pt modelId="{A71BBD81-0501-465A-9FC0-4689A08520B2}">
      <dgm:prSet phldrT="[Text]"/>
      <dgm:spPr/>
      <dgm:t>
        <a:bodyPr/>
        <a:lstStyle/>
        <a:p>
          <a:r>
            <a:rPr lang="en-US"/>
            <a:t>Weather Inf (WXXM)</a:t>
          </a:r>
        </a:p>
      </dgm:t>
    </dgm:pt>
    <dgm:pt modelId="{2B62FF42-B13C-4E40-8B4A-E66C93FBBCBE}" type="parTrans" cxnId="{95036CA5-E0D4-4379-A08E-C5EE084CE093}">
      <dgm:prSet/>
      <dgm:spPr/>
      <dgm:t>
        <a:bodyPr/>
        <a:lstStyle/>
        <a:p>
          <a:endParaRPr lang="en-US"/>
        </a:p>
      </dgm:t>
    </dgm:pt>
    <dgm:pt modelId="{24FCB407-688E-42BF-BB6C-CD3546F029E1}" type="sibTrans" cxnId="{95036CA5-E0D4-4379-A08E-C5EE084CE093}">
      <dgm:prSet/>
      <dgm:spPr/>
      <dgm:t>
        <a:bodyPr/>
        <a:lstStyle/>
        <a:p>
          <a:endParaRPr lang="en-US"/>
        </a:p>
      </dgm:t>
    </dgm:pt>
    <dgm:pt modelId="{D5913BAD-0A3D-47A5-96D6-3AD22753A9C7}">
      <dgm:prSet phldrT="[Text]"/>
      <dgm:spPr/>
      <dgm:t>
        <a:bodyPr/>
        <a:lstStyle/>
        <a:p>
          <a:r>
            <a:rPr lang="en-US"/>
            <a:t>Airline commercial / airport operation (AIDX)</a:t>
          </a:r>
        </a:p>
      </dgm:t>
    </dgm:pt>
    <dgm:pt modelId="{FA1DF956-E9B6-449B-916A-98E1D4CB68B6}" type="parTrans" cxnId="{629859B0-AEBA-451C-A431-E01534461D7C}">
      <dgm:prSet/>
      <dgm:spPr/>
      <dgm:t>
        <a:bodyPr/>
        <a:lstStyle/>
        <a:p>
          <a:endParaRPr lang="en-US"/>
        </a:p>
      </dgm:t>
    </dgm:pt>
    <dgm:pt modelId="{B7EBC147-8E57-467F-9CBA-09A760E46E63}" type="sibTrans" cxnId="{629859B0-AEBA-451C-A431-E01534461D7C}">
      <dgm:prSet/>
      <dgm:spPr/>
      <dgm:t>
        <a:bodyPr/>
        <a:lstStyle/>
        <a:p>
          <a:endParaRPr lang="en-US"/>
        </a:p>
      </dgm:t>
    </dgm:pt>
    <dgm:pt modelId="{AB392840-3CD9-45C0-B186-30FCA3C41AAA}" type="pres">
      <dgm:prSet presAssocID="{B48CF265-86DE-4A84-8789-5E33972410AB}" presName="compositeShape" presStyleCnt="0">
        <dgm:presLayoutVars>
          <dgm:chMax val="7"/>
          <dgm:dir/>
          <dgm:resizeHandles val="exact"/>
        </dgm:presLayoutVars>
      </dgm:prSet>
      <dgm:spPr/>
    </dgm:pt>
    <dgm:pt modelId="{EE66A63A-F709-497E-8A5F-2C41EBF1A6FD}" type="pres">
      <dgm:prSet presAssocID="{C8AD7764-C062-4E13-B4F0-40E46AB92E79}" presName="circ1" presStyleLbl="vennNode1" presStyleIdx="0" presStyleCnt="4"/>
      <dgm:spPr/>
      <dgm:t>
        <a:bodyPr/>
        <a:lstStyle/>
        <a:p>
          <a:endParaRPr lang="en-US"/>
        </a:p>
      </dgm:t>
    </dgm:pt>
    <dgm:pt modelId="{4C83048B-8D59-46E6-AB2D-D7D1983A3B31}" type="pres">
      <dgm:prSet presAssocID="{C8AD7764-C062-4E13-B4F0-40E46AB92E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C82E3-A65B-4A16-BCAC-0C6315F9FAA6}" type="pres">
      <dgm:prSet presAssocID="{C49A1A44-DC11-4081-824C-04BABC4C93CB}" presName="circ2" presStyleLbl="vennNode1" presStyleIdx="1" presStyleCnt="4"/>
      <dgm:spPr/>
      <dgm:t>
        <a:bodyPr/>
        <a:lstStyle/>
        <a:p>
          <a:endParaRPr lang="en-US"/>
        </a:p>
      </dgm:t>
    </dgm:pt>
    <dgm:pt modelId="{ACC84D99-070C-49D0-B344-0453A070E7BF}" type="pres">
      <dgm:prSet presAssocID="{C49A1A44-DC11-4081-824C-04BABC4C93C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3D1E4-C40D-49A4-BE4A-A31F8D34C2E0}" type="pres">
      <dgm:prSet presAssocID="{A71BBD81-0501-465A-9FC0-4689A08520B2}" presName="circ3" presStyleLbl="vennNode1" presStyleIdx="2" presStyleCnt="4"/>
      <dgm:spPr/>
      <dgm:t>
        <a:bodyPr/>
        <a:lstStyle/>
        <a:p>
          <a:endParaRPr lang="en-US"/>
        </a:p>
      </dgm:t>
    </dgm:pt>
    <dgm:pt modelId="{5483EFA0-286C-4395-AF85-616ACC1535BE}" type="pres">
      <dgm:prSet presAssocID="{A71BBD81-0501-465A-9FC0-4689A08520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413DF-BD18-4387-8343-207BEEA1BFAB}" type="pres">
      <dgm:prSet presAssocID="{D5913BAD-0A3D-47A5-96D6-3AD22753A9C7}" presName="circ4" presStyleLbl="vennNode1" presStyleIdx="3" presStyleCnt="4"/>
      <dgm:spPr/>
      <dgm:t>
        <a:bodyPr/>
        <a:lstStyle/>
        <a:p>
          <a:endParaRPr lang="en-US"/>
        </a:p>
      </dgm:t>
    </dgm:pt>
    <dgm:pt modelId="{6036D207-70E6-4F00-878D-105F52762FE6}" type="pres">
      <dgm:prSet presAssocID="{D5913BAD-0A3D-47A5-96D6-3AD22753A9C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94A5B-5436-4A42-8AA9-0D37EEC4420F}" srcId="{B48CF265-86DE-4A84-8789-5E33972410AB}" destId="{C8AD7764-C062-4E13-B4F0-40E46AB92E79}" srcOrd="0" destOrd="0" parTransId="{72D097AD-865C-4A55-9CFE-80DDF9E5CBF7}" sibTransId="{B8FDF95E-5A94-4BF6-9680-CB2074049208}"/>
    <dgm:cxn modelId="{238BD8CE-33A1-49D8-97AD-E3F074C183EC}" type="presOf" srcId="{A71BBD81-0501-465A-9FC0-4689A08520B2}" destId="{5483EFA0-286C-4395-AF85-616ACC1535BE}" srcOrd="1" destOrd="0" presId="urn:microsoft.com/office/officeart/2005/8/layout/venn1"/>
    <dgm:cxn modelId="{95036CA5-E0D4-4379-A08E-C5EE084CE093}" srcId="{B48CF265-86DE-4A84-8789-5E33972410AB}" destId="{A71BBD81-0501-465A-9FC0-4689A08520B2}" srcOrd="2" destOrd="0" parTransId="{2B62FF42-B13C-4E40-8B4A-E66C93FBBCBE}" sibTransId="{24FCB407-688E-42BF-BB6C-CD3546F029E1}"/>
    <dgm:cxn modelId="{1AD57072-63FF-4B20-A7B8-0BCBE38D7559}" type="presOf" srcId="{C8AD7764-C062-4E13-B4F0-40E46AB92E79}" destId="{4C83048B-8D59-46E6-AB2D-D7D1983A3B31}" srcOrd="1" destOrd="0" presId="urn:microsoft.com/office/officeart/2005/8/layout/venn1"/>
    <dgm:cxn modelId="{4D8D0652-52B5-48D2-86BE-A486008A9A83}" type="presOf" srcId="{B48CF265-86DE-4A84-8789-5E33972410AB}" destId="{AB392840-3CD9-45C0-B186-30FCA3C41AAA}" srcOrd="0" destOrd="0" presId="urn:microsoft.com/office/officeart/2005/8/layout/venn1"/>
    <dgm:cxn modelId="{C0D0DC30-BDAE-47B3-85B3-990811F1278A}" srcId="{B48CF265-86DE-4A84-8789-5E33972410AB}" destId="{C49A1A44-DC11-4081-824C-04BABC4C93CB}" srcOrd="1" destOrd="0" parTransId="{76113756-71FB-42AC-B8A5-B8720B88D28A}" sibTransId="{4A27BF91-222B-4285-B7B3-EB8F80BABB3A}"/>
    <dgm:cxn modelId="{09203041-BB53-4A86-A269-37FA77F3C21A}" type="presOf" srcId="{C8AD7764-C062-4E13-B4F0-40E46AB92E79}" destId="{EE66A63A-F709-497E-8A5F-2C41EBF1A6FD}" srcOrd="0" destOrd="0" presId="urn:microsoft.com/office/officeart/2005/8/layout/venn1"/>
    <dgm:cxn modelId="{E06784FC-EECB-4EDD-BD8D-D3F19007B343}" type="presOf" srcId="{A71BBD81-0501-465A-9FC0-4689A08520B2}" destId="{7E93D1E4-C40D-49A4-BE4A-A31F8D34C2E0}" srcOrd="0" destOrd="0" presId="urn:microsoft.com/office/officeart/2005/8/layout/venn1"/>
    <dgm:cxn modelId="{CA27594B-D5C5-4FF5-89E9-F27706333930}" type="presOf" srcId="{D5913BAD-0A3D-47A5-96D6-3AD22753A9C7}" destId="{22A413DF-BD18-4387-8343-207BEEA1BFAB}" srcOrd="0" destOrd="0" presId="urn:microsoft.com/office/officeart/2005/8/layout/venn1"/>
    <dgm:cxn modelId="{70016C41-34CF-43BA-A907-77506E0A4D6D}" type="presOf" srcId="{D5913BAD-0A3D-47A5-96D6-3AD22753A9C7}" destId="{6036D207-70E6-4F00-878D-105F52762FE6}" srcOrd="1" destOrd="0" presId="urn:microsoft.com/office/officeart/2005/8/layout/venn1"/>
    <dgm:cxn modelId="{9E601BED-BF71-4BAE-8A43-75D9861B8173}" type="presOf" srcId="{C49A1A44-DC11-4081-824C-04BABC4C93CB}" destId="{ACC84D99-070C-49D0-B344-0453A070E7BF}" srcOrd="1" destOrd="0" presId="urn:microsoft.com/office/officeart/2005/8/layout/venn1"/>
    <dgm:cxn modelId="{D394573A-FE31-402F-9262-436C038188A9}" type="presOf" srcId="{C49A1A44-DC11-4081-824C-04BABC4C93CB}" destId="{055C82E3-A65B-4A16-BCAC-0C6315F9FAA6}" srcOrd="0" destOrd="0" presId="urn:microsoft.com/office/officeart/2005/8/layout/venn1"/>
    <dgm:cxn modelId="{629859B0-AEBA-451C-A431-E01534461D7C}" srcId="{B48CF265-86DE-4A84-8789-5E33972410AB}" destId="{D5913BAD-0A3D-47A5-96D6-3AD22753A9C7}" srcOrd="3" destOrd="0" parTransId="{FA1DF956-E9B6-449B-916A-98E1D4CB68B6}" sibTransId="{B7EBC147-8E57-467F-9CBA-09A760E46E63}"/>
    <dgm:cxn modelId="{688F30AC-58A3-4519-84BC-7285F9B46667}" type="presParOf" srcId="{AB392840-3CD9-45C0-B186-30FCA3C41AAA}" destId="{EE66A63A-F709-497E-8A5F-2C41EBF1A6FD}" srcOrd="0" destOrd="0" presId="urn:microsoft.com/office/officeart/2005/8/layout/venn1"/>
    <dgm:cxn modelId="{54D4AB1A-B565-4143-8FF2-96D97F4D5A81}" type="presParOf" srcId="{AB392840-3CD9-45C0-B186-30FCA3C41AAA}" destId="{4C83048B-8D59-46E6-AB2D-D7D1983A3B31}" srcOrd="1" destOrd="0" presId="urn:microsoft.com/office/officeart/2005/8/layout/venn1"/>
    <dgm:cxn modelId="{6BA9AAF4-9BE9-432B-A252-1AA383F5054A}" type="presParOf" srcId="{AB392840-3CD9-45C0-B186-30FCA3C41AAA}" destId="{055C82E3-A65B-4A16-BCAC-0C6315F9FAA6}" srcOrd="2" destOrd="0" presId="urn:microsoft.com/office/officeart/2005/8/layout/venn1"/>
    <dgm:cxn modelId="{487E7519-7B75-432B-93F1-6ED2122403D7}" type="presParOf" srcId="{AB392840-3CD9-45C0-B186-30FCA3C41AAA}" destId="{ACC84D99-070C-49D0-B344-0453A070E7BF}" srcOrd="3" destOrd="0" presId="urn:microsoft.com/office/officeart/2005/8/layout/venn1"/>
    <dgm:cxn modelId="{4A033BEA-DF4B-466F-A953-7BE2D684F3F2}" type="presParOf" srcId="{AB392840-3CD9-45C0-B186-30FCA3C41AAA}" destId="{7E93D1E4-C40D-49A4-BE4A-A31F8D34C2E0}" srcOrd="4" destOrd="0" presId="urn:microsoft.com/office/officeart/2005/8/layout/venn1"/>
    <dgm:cxn modelId="{8178DB72-5E33-4731-9FD9-BA38365C3991}" type="presParOf" srcId="{AB392840-3CD9-45C0-B186-30FCA3C41AAA}" destId="{5483EFA0-286C-4395-AF85-616ACC1535BE}" srcOrd="5" destOrd="0" presId="urn:microsoft.com/office/officeart/2005/8/layout/venn1"/>
    <dgm:cxn modelId="{538533E1-0AD6-4F6F-B6C3-FFCD330AA759}" type="presParOf" srcId="{AB392840-3CD9-45C0-B186-30FCA3C41AAA}" destId="{22A413DF-BD18-4387-8343-207BEEA1BFAB}" srcOrd="6" destOrd="0" presId="urn:microsoft.com/office/officeart/2005/8/layout/venn1"/>
    <dgm:cxn modelId="{FF43A476-8E1E-4DEE-8033-6487A29AE052}" type="presParOf" srcId="{AB392840-3CD9-45C0-B186-30FCA3C41AAA}" destId="{6036D207-70E6-4F00-878D-105F52762FE6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6A63A-F709-497E-8A5F-2C41EBF1A6FD}">
      <dsp:nvSpPr>
        <dsp:cNvPr id="0" name=""/>
        <dsp:cNvSpPr/>
      </dsp:nvSpPr>
      <dsp:spPr>
        <a:xfrm>
          <a:off x="2502625" y="41909"/>
          <a:ext cx="2179320" cy="217932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Flight Info (FIXM)</a:t>
          </a:r>
        </a:p>
      </dsp:txBody>
      <dsp:txXfrm>
        <a:off x="2754085" y="335279"/>
        <a:ext cx="1676400" cy="691515"/>
      </dsp:txXfrm>
    </dsp:sp>
    <dsp:sp modelId="{055C82E3-A65B-4A16-BCAC-0C6315F9FAA6}">
      <dsp:nvSpPr>
        <dsp:cNvPr id="0" name=""/>
        <dsp:cNvSpPr/>
      </dsp:nvSpPr>
      <dsp:spPr>
        <a:xfrm>
          <a:off x="3466556" y="1005839"/>
          <a:ext cx="2179320" cy="217932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Aeronautical Info (AIXM)</a:t>
          </a:r>
        </a:p>
      </dsp:txBody>
      <dsp:txXfrm>
        <a:off x="4640036" y="1257299"/>
        <a:ext cx="838200" cy="1676400"/>
      </dsp:txXfrm>
    </dsp:sp>
    <dsp:sp modelId="{7E93D1E4-C40D-49A4-BE4A-A31F8D34C2E0}">
      <dsp:nvSpPr>
        <dsp:cNvPr id="0" name=""/>
        <dsp:cNvSpPr/>
      </dsp:nvSpPr>
      <dsp:spPr>
        <a:xfrm>
          <a:off x="2502625" y="1969770"/>
          <a:ext cx="2179320" cy="217932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Weather Inf (WXXM)</a:t>
          </a:r>
        </a:p>
      </dsp:txBody>
      <dsp:txXfrm>
        <a:off x="2754085" y="3164204"/>
        <a:ext cx="1676400" cy="691515"/>
      </dsp:txXfrm>
    </dsp:sp>
    <dsp:sp modelId="{22A413DF-BD18-4387-8343-207BEEA1BFAB}">
      <dsp:nvSpPr>
        <dsp:cNvPr id="0" name=""/>
        <dsp:cNvSpPr/>
      </dsp:nvSpPr>
      <dsp:spPr>
        <a:xfrm>
          <a:off x="1538695" y="1005839"/>
          <a:ext cx="2179320" cy="217932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Airline commercial / airport operation (AIDX)</a:t>
          </a:r>
        </a:p>
      </dsp:txBody>
      <dsp:txXfrm>
        <a:off x="1706335" y="1257299"/>
        <a:ext cx="838200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729D95-A882-40F1-A3C8-EFA8E2D2F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ED526B-75C4-4FA4-9C21-725A7187DA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526B-75C4-4FA4-9C21-725A7187DA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526B-75C4-4FA4-9C21-725A7187DA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3810001"/>
            <a:ext cx="10363200" cy="854075"/>
          </a:xfrm>
        </p:spPr>
        <p:txBody>
          <a:bodyPr/>
          <a:lstStyle>
            <a:lvl1pPr algn="ctr">
              <a:defRPr sz="500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876800"/>
            <a:ext cx="103632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12298" name="Picture 103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1" y="0"/>
            <a:ext cx="12172337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8DC8-3B75-4D75-9247-5AA5531CC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704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9738" y="1676400"/>
            <a:ext cx="1292662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400"/>
            <a:ext cx="802640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47A2B-CA7C-479D-A0F0-F10FC7098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31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13C83-FD36-4FB8-A42B-8DA7FFCB4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509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274A-7FA9-44B0-B94D-1434B1787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518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384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DF7D-83BB-4197-AAB8-2B6324447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1261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00328-14C1-4122-BB97-CA667B658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686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F91DB-0242-40BE-A6A2-8D0C5F505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676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72FF-3194-4DE9-9A7B-B6CDBF5583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256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90" y="1481872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1872"/>
            <a:ext cx="6815667" cy="46442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4011084" cy="4068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BF73-E30F-49ED-9AA6-917D7331E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875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47800"/>
            <a:ext cx="73152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EA9A1-2414-46B2-8BDB-8383F80BC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111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676400"/>
            <a:ext cx="1097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1097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477000"/>
            <a:ext cx="406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477000"/>
            <a:ext cx="416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477000"/>
            <a:ext cx="162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223EC0FD-A630-44F4-8496-CD35C9FAC30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12192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9050">
            <a:solidFill>
              <a:srgbClr val="0075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ä"/>
        <a:defRPr sz="24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ä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1"/>
            <a:ext cx="10363200" cy="1631216"/>
          </a:xfrm>
        </p:spPr>
        <p:txBody>
          <a:bodyPr/>
          <a:lstStyle/>
          <a:p>
            <a:r>
              <a:rPr lang="en-CA" dirty="0" smtClean="0"/>
              <a:t>IATA views on Information management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10363200" cy="1295400"/>
          </a:xfrm>
        </p:spPr>
        <p:txBody>
          <a:bodyPr/>
          <a:lstStyle/>
          <a:p>
            <a:r>
              <a:rPr lang="en-CA" dirty="0" smtClean="0"/>
              <a:t>JF Grout Assistant Director ICAO relations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6921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exchange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of information is not always guaranteed</a:t>
            </a:r>
          </a:p>
          <a:p>
            <a:pPr lvl="1"/>
            <a:r>
              <a:rPr lang="en-US" dirty="0" smtClean="0"/>
              <a:t>A Flight plan submitted in Africa may not reach all intended recipients</a:t>
            </a:r>
          </a:p>
          <a:p>
            <a:r>
              <a:rPr lang="en-US" dirty="0" smtClean="0"/>
              <a:t>Information is not always up-to-date in all locations</a:t>
            </a:r>
          </a:p>
          <a:p>
            <a:r>
              <a:rPr lang="en-US" dirty="0" smtClean="0"/>
              <a:t>Information exchange too often based on: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point-to-point </a:t>
            </a:r>
            <a:r>
              <a:rPr lang="en-US" dirty="0" smtClean="0"/>
              <a:t>message protocols</a:t>
            </a:r>
          </a:p>
          <a:p>
            <a:pPr lvl="1"/>
            <a:r>
              <a:rPr lang="en-US" dirty="0" smtClean="0"/>
              <a:t>Proprietary or non standard mechanisms</a:t>
            </a:r>
          </a:p>
          <a:p>
            <a:r>
              <a:rPr lang="en-US" dirty="0" smtClean="0"/>
              <a:t>Information is not shared and when shared not in a timely manner</a:t>
            </a:r>
          </a:p>
          <a:p>
            <a:r>
              <a:rPr lang="en-US" dirty="0" smtClean="0"/>
              <a:t>ATM and airline/airport information may not be connected (e.g. aircraft status)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69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Recognition by industry that data harmonization is a </a:t>
            </a:r>
            <a:r>
              <a:rPr lang="en-US" b="1" dirty="0" smtClean="0"/>
              <a:t>MUST</a:t>
            </a:r>
          </a:p>
          <a:p>
            <a:r>
              <a:rPr lang="en-US" dirty="0" smtClean="0"/>
              <a:t>ICAO introduces in the GANP System Wide Information Management (SWIM) that provides the foundation for managing information globally in support of operational improvements</a:t>
            </a:r>
          </a:p>
          <a:p>
            <a:pPr lvl="1"/>
            <a:r>
              <a:rPr lang="en-US" dirty="0" smtClean="0"/>
              <a:t>Collaborative Decision Making</a:t>
            </a:r>
          </a:p>
          <a:p>
            <a:pPr lvl="1"/>
            <a:r>
              <a:rPr lang="en-US" dirty="0" smtClean="0"/>
              <a:t>Regional Air Traffic Flow Management</a:t>
            </a:r>
          </a:p>
          <a:p>
            <a:pPr lvl="1"/>
            <a:r>
              <a:rPr lang="en-US" dirty="0" smtClean="0"/>
              <a:t>Collaboration between airlines and ANSP to facilitate Airline trajectories</a:t>
            </a:r>
          </a:p>
          <a:p>
            <a:r>
              <a:rPr lang="en-US" dirty="0" smtClean="0"/>
              <a:t>The ICAO Information Management Panel is being created to address issues such as information management, security, etc.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8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8088"/>
            <a:ext cx="6299200" cy="3807912"/>
          </a:xfrm>
        </p:spPr>
        <p:txBody>
          <a:bodyPr/>
          <a:lstStyle/>
          <a:p>
            <a:r>
              <a:rPr lang="en-US" dirty="0" smtClean="0"/>
              <a:t>Make the best use of existing standards and on-going development</a:t>
            </a:r>
          </a:p>
          <a:p>
            <a:r>
              <a:rPr lang="en-US" dirty="0" smtClean="0"/>
              <a:t>Do not reinvent the wheel</a:t>
            </a:r>
          </a:p>
          <a:p>
            <a:r>
              <a:rPr lang="en-US" dirty="0" smtClean="0"/>
              <a:t>Recognize that what is efficient today should be used </a:t>
            </a:r>
          </a:p>
          <a:p>
            <a:r>
              <a:rPr lang="en-US" dirty="0" smtClean="0"/>
              <a:t>Clearly identify the common areas</a:t>
            </a:r>
          </a:p>
          <a:p>
            <a:r>
              <a:rPr lang="en-US" dirty="0" smtClean="0"/>
              <a:t>Determine how the information domains can be interrelated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98115691"/>
              </p:ext>
            </p:extLst>
          </p:nvPr>
        </p:nvGraphicFramePr>
        <p:xfrm>
          <a:off x="5399314" y="1981200"/>
          <a:ext cx="718457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22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80" y="1600200"/>
            <a:ext cx="5909820" cy="4783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657600"/>
          </a:xfrm>
        </p:spPr>
        <p:txBody>
          <a:bodyPr/>
          <a:lstStyle/>
          <a:p>
            <a:r>
              <a:rPr lang="en-US" dirty="0" smtClean="0"/>
              <a:t>Define the requirements</a:t>
            </a:r>
          </a:p>
          <a:p>
            <a:pPr marL="742950" lvl="2" indent="-342900">
              <a:buSzPct val="85000"/>
            </a:pPr>
            <a:r>
              <a:rPr lang="en-US" dirty="0"/>
              <a:t>Based on operational benefits not simply because it can be done technically</a:t>
            </a:r>
          </a:p>
          <a:p>
            <a:r>
              <a:rPr lang="en-US" dirty="0" smtClean="0"/>
              <a:t>Provide mechanisms to connect the different data domains </a:t>
            </a:r>
          </a:p>
          <a:p>
            <a:pPr lvl="1"/>
            <a:r>
              <a:rPr lang="en-US" dirty="0" smtClean="0"/>
              <a:t>Ensure information flows</a:t>
            </a:r>
          </a:p>
          <a:p>
            <a:pPr lvl="1"/>
            <a:r>
              <a:rPr lang="en-US" dirty="0" smtClean="0"/>
              <a:t>Minimize investment – must be cost effective and based on business cases</a:t>
            </a:r>
          </a:p>
          <a:p>
            <a:pPr lvl="1"/>
            <a:r>
              <a:rPr lang="en-US" dirty="0" smtClean="0"/>
              <a:t>Protect information integrity and confidentiality</a:t>
            </a:r>
          </a:p>
          <a:p>
            <a:r>
              <a:rPr lang="en-US" dirty="0" smtClean="0"/>
              <a:t>Properly manage the information</a:t>
            </a:r>
          </a:p>
          <a:p>
            <a:r>
              <a:rPr lang="en-US" dirty="0" smtClean="0"/>
              <a:t>Allow timely migration to new technologies</a:t>
            </a:r>
          </a:p>
          <a:p>
            <a:r>
              <a:rPr lang="en-US" dirty="0" smtClean="0"/>
              <a:t>Start by quick wins to gain support </a:t>
            </a:r>
          </a:p>
          <a:p>
            <a:pPr lvl="1"/>
            <a:r>
              <a:rPr lang="en-US" dirty="0" smtClean="0"/>
              <a:t>E.g. Digital NOTAMs, A-CDM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-2291316"/>
            <a:ext cx="12192000" cy="9144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16" y="685800"/>
            <a:ext cx="12186684" cy="1107996"/>
          </a:xfrm>
        </p:spPr>
        <p:txBody>
          <a:bodyPr/>
          <a:lstStyle/>
          <a:p>
            <a:pPr algn="ctr"/>
            <a:r>
              <a:rPr lang="en-CA" sz="6600" dirty="0" smtClean="0"/>
              <a:t>Thank You!</a:t>
            </a:r>
            <a:endParaRPr lang="en-CA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42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mithanika\Pictures\6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90" y="2824040"/>
            <a:ext cx="6271369" cy="3640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Air Transport Association (IATA) </a:t>
            </a:r>
            <a:br>
              <a:rPr lang="en-US" dirty="0" smtClean="0"/>
            </a:br>
            <a:r>
              <a:rPr lang="en-US" dirty="0" smtClean="0"/>
              <a:t>is the trade association of airlines. </a:t>
            </a:r>
          </a:p>
          <a:p>
            <a:r>
              <a:rPr lang="en-US" dirty="0" smtClean="0"/>
              <a:t>Our 240 members generate 84% of the total air traffic.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8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Role in ATM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IATA collaborates hand-in-hand with ICAO, CANSO, ACI and other</a:t>
            </a:r>
            <a:r>
              <a:rPr lang="en-US" baseline="0" dirty="0" smtClean="0"/>
              <a:t> industry stakeholders to help airlines to operate safely, securely, efficiently, and economically under clearly defined rules. </a:t>
            </a:r>
          </a:p>
          <a:p>
            <a:r>
              <a:rPr lang="en-US" baseline="0" dirty="0" smtClean="0"/>
              <a:t>We provide professional support to all industry stakeholders with a wide range of products and expert services.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8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49333"/>
            <a:ext cx="6151210" cy="3625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transport actors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48" y="5002987"/>
            <a:ext cx="3038705" cy="11842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002987"/>
            <a:ext cx="2646010" cy="10311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971054"/>
            <a:ext cx="3030910" cy="2019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58862"/>
            <a:ext cx="3145123" cy="12256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46254"/>
            <a:ext cx="1944296" cy="1613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95" y="3086255"/>
            <a:ext cx="1554250" cy="192024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73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38400"/>
            <a:ext cx="10972800" cy="3657600"/>
          </a:xfrm>
        </p:spPr>
        <p:txBody>
          <a:bodyPr/>
          <a:lstStyle/>
          <a:p>
            <a:r>
              <a:rPr lang="en-US" dirty="0" smtClean="0"/>
              <a:t>… move people</a:t>
            </a:r>
          </a:p>
          <a:p>
            <a:r>
              <a:rPr lang="en-US" dirty="0" smtClean="0"/>
              <a:t>… move goods</a:t>
            </a:r>
          </a:p>
          <a:p>
            <a:r>
              <a:rPr lang="en-US" dirty="0" smtClean="0"/>
              <a:t>… drive economies</a:t>
            </a:r>
          </a:p>
          <a:p>
            <a:endParaRPr lang="en-US" dirty="0" smtClean="0"/>
          </a:p>
          <a:p>
            <a:r>
              <a:rPr lang="en-US" dirty="0" smtClean="0"/>
              <a:t>… have very small margins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 need accurate and timely </a:t>
            </a:r>
            <a:br>
              <a:rPr lang="en-US" dirty="0" smtClean="0"/>
            </a:br>
            <a:r>
              <a:rPr lang="en-US" dirty="0" smtClean="0"/>
              <a:t>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81514"/>
            <a:ext cx="7381875" cy="411142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78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&amp; Harmonization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 to very long range flights</a:t>
            </a:r>
          </a:p>
          <a:p>
            <a:pPr lvl="1"/>
            <a:r>
              <a:rPr lang="en-US" dirty="0" smtClean="0"/>
              <a:t>17+ hours</a:t>
            </a:r>
          </a:p>
          <a:p>
            <a:r>
              <a:rPr lang="en-US" dirty="0" smtClean="0"/>
              <a:t>Prime altitudes FL290-390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31015" y="2438400"/>
            <a:ext cx="5960985" cy="3930819"/>
            <a:chOff x="6096001" y="2438400"/>
            <a:chExt cx="6095999" cy="39308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2438400"/>
              <a:ext cx="6095999" cy="3930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487980" y="5445889"/>
              <a:ext cx="5519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 aircraft – 7 days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07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657600"/>
          </a:xfrm>
        </p:spPr>
        <p:txBody>
          <a:bodyPr/>
          <a:lstStyle/>
          <a:p>
            <a:r>
              <a:rPr lang="en-US" dirty="0" smtClean="0"/>
              <a:t>Airline domain</a:t>
            </a:r>
          </a:p>
          <a:p>
            <a:pPr lvl="1"/>
            <a:r>
              <a:rPr lang="en-US" dirty="0" smtClean="0"/>
              <a:t>Flight, </a:t>
            </a:r>
            <a:r>
              <a:rPr lang="en-US" dirty="0" err="1" smtClean="0"/>
              <a:t>Pax</a:t>
            </a:r>
            <a:r>
              <a:rPr lang="en-US" dirty="0" smtClean="0"/>
              <a:t>, cargo, schedules, code-sharing…</a:t>
            </a:r>
          </a:p>
          <a:p>
            <a:r>
              <a:rPr lang="en-US" dirty="0" smtClean="0"/>
              <a:t>Airport domain</a:t>
            </a:r>
          </a:p>
          <a:p>
            <a:pPr lvl="1"/>
            <a:r>
              <a:rPr lang="en-US" dirty="0" smtClean="0"/>
              <a:t>Gates, security, field maintenance, movements…</a:t>
            </a:r>
          </a:p>
          <a:p>
            <a:r>
              <a:rPr lang="en-US" dirty="0" smtClean="0"/>
              <a:t>ANSP domain</a:t>
            </a:r>
          </a:p>
          <a:p>
            <a:pPr lvl="1"/>
            <a:r>
              <a:rPr lang="en-US" dirty="0" smtClean="0"/>
              <a:t>Aeronautical information, weather, flight information…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56128" y="2172516"/>
            <a:ext cx="3535872" cy="4133850"/>
            <a:chOff x="8656128" y="1447800"/>
            <a:chExt cx="3535872" cy="41338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28" y="1447800"/>
              <a:ext cx="3535872" cy="13779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28" y="2825750"/>
              <a:ext cx="3535872" cy="13779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128" y="4203700"/>
              <a:ext cx="3535872" cy="13779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5" y="4925622"/>
            <a:ext cx="3543042" cy="1380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87" y="4925622"/>
            <a:ext cx="3543041" cy="1380744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0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82750"/>
            <a:ext cx="10972800" cy="641350"/>
          </a:xfrm>
        </p:spPr>
        <p:txBody>
          <a:bodyPr/>
          <a:lstStyle/>
          <a:p>
            <a:r>
              <a:rPr lang="en-US" dirty="0" smtClean="0"/>
              <a:t>Airlines Information exchange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Internally</a:t>
            </a:r>
          </a:p>
          <a:p>
            <a:r>
              <a:rPr lang="en-US" dirty="0" smtClean="0"/>
              <a:t>With other airlines</a:t>
            </a:r>
          </a:p>
          <a:p>
            <a:r>
              <a:rPr lang="en-US" dirty="0" smtClean="0"/>
              <a:t>With the ANSPs</a:t>
            </a:r>
          </a:p>
          <a:p>
            <a:r>
              <a:rPr lang="en-US" dirty="0" smtClean="0"/>
              <a:t>With the airports</a:t>
            </a:r>
          </a:p>
          <a:p>
            <a:r>
              <a:rPr lang="en-US" dirty="0" smtClean="0"/>
              <a:t>With the passengers</a:t>
            </a:r>
          </a:p>
          <a:p>
            <a:r>
              <a:rPr lang="en-US" dirty="0" smtClean="0"/>
              <a:t>With travel agencies</a:t>
            </a:r>
          </a:p>
          <a:p>
            <a:r>
              <a:rPr lang="en-US" dirty="0" smtClean="0"/>
              <a:t>With ground-handling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8077200" cy="31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52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Airline Information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is proprietary (business related)</a:t>
            </a:r>
          </a:p>
          <a:p>
            <a:r>
              <a:rPr lang="en-US" dirty="0" smtClean="0"/>
              <a:t>Some is already standardized: </a:t>
            </a:r>
          </a:p>
          <a:p>
            <a:pPr lvl="1"/>
            <a:r>
              <a:rPr lang="en-US" dirty="0" smtClean="0"/>
              <a:t>AIDX to exchange information between airport and airlines</a:t>
            </a:r>
          </a:p>
          <a:p>
            <a:pPr lvl="1"/>
            <a:r>
              <a:rPr lang="en-US" dirty="0" smtClean="0"/>
              <a:t>FPL (etc.) to </a:t>
            </a:r>
            <a:r>
              <a:rPr lang="en-US" dirty="0" smtClean="0">
                <a:solidFill>
                  <a:srgbClr val="FF0000"/>
                </a:solidFill>
              </a:rPr>
              <a:t>inform</a:t>
            </a:r>
            <a:r>
              <a:rPr lang="en-US" dirty="0" smtClean="0"/>
              <a:t> ANSP (fire and forget)</a:t>
            </a:r>
          </a:p>
          <a:p>
            <a:r>
              <a:rPr lang="en-US" dirty="0" smtClean="0"/>
              <a:t>Some is not shared (minor delay decisions, etc.)</a:t>
            </a:r>
          </a:p>
          <a:p>
            <a:r>
              <a:rPr lang="en-US" dirty="0" smtClean="0"/>
              <a:t>Some is duplicated</a:t>
            </a:r>
          </a:p>
          <a:p>
            <a:pPr lvl="1"/>
            <a:r>
              <a:rPr lang="en-US" dirty="0" smtClean="0"/>
              <a:t>Aircraft identification (AFR = AF – LFPG = CDG – B773 = B77W -- …)</a:t>
            </a:r>
          </a:p>
          <a:p>
            <a:r>
              <a:rPr lang="en-US" dirty="0" smtClean="0"/>
              <a:t>Some is missing</a:t>
            </a:r>
          </a:p>
          <a:p>
            <a:pPr lvl="1"/>
            <a:r>
              <a:rPr lang="en-US" dirty="0" smtClean="0"/>
              <a:t>Tracking information…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IATA August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IATA views on Information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3C83-FD36-4FB8-A42B-8DA7FFCB42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7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A wide Template 14">
  <a:themeElements>
    <a:clrScheme name="">
      <a:dk1>
        <a:srgbClr val="0A4279"/>
      </a:dk1>
      <a:lt1>
        <a:srgbClr val="FFFFFF"/>
      </a:lt1>
      <a:dk2>
        <a:srgbClr val="0075BD"/>
      </a:dk2>
      <a:lt2>
        <a:srgbClr val="00305B"/>
      </a:lt2>
      <a:accent1>
        <a:srgbClr val="A6D7F5"/>
      </a:accent1>
      <a:accent2>
        <a:srgbClr val="A1BD00"/>
      </a:accent2>
      <a:accent3>
        <a:srgbClr val="FFFFFF"/>
      </a:accent3>
      <a:accent4>
        <a:srgbClr val="073766"/>
      </a:accent4>
      <a:accent5>
        <a:srgbClr val="D0E8F9"/>
      </a:accent5>
      <a:accent6>
        <a:srgbClr val="91AB00"/>
      </a:accent6>
      <a:hlink>
        <a:srgbClr val="0075BD"/>
      </a:hlink>
      <a:folHlink>
        <a:srgbClr val="6F35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A4279"/>
        </a:dk1>
        <a:lt1>
          <a:srgbClr val="FFFFFF"/>
        </a:lt1>
        <a:dk2>
          <a:srgbClr val="0075BD"/>
        </a:dk2>
        <a:lt2>
          <a:srgbClr val="00305B"/>
        </a:lt2>
        <a:accent1>
          <a:srgbClr val="A6D7F5"/>
        </a:accent1>
        <a:accent2>
          <a:srgbClr val="A1BD00"/>
        </a:accent2>
        <a:accent3>
          <a:srgbClr val="FFFFFF"/>
        </a:accent3>
        <a:accent4>
          <a:srgbClr val="073766"/>
        </a:accent4>
        <a:accent5>
          <a:srgbClr val="D0E8F9"/>
        </a:accent5>
        <a:accent6>
          <a:srgbClr val="91AB00"/>
        </a:accent6>
        <a:hlink>
          <a:srgbClr val="EF2C71"/>
        </a:hlink>
        <a:folHlink>
          <a:srgbClr val="6F35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IATA wide.potx" id="{516C6BDC-FB75-4685-9045-3DFCB36F16D8}" vid="{23B34006-E152-40DA-BDB2-E4F69D16E5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B43F7EDAC124BAC62175198944E23" ma:contentTypeVersion="0" ma:contentTypeDescription="Create a new document." ma:contentTypeScope="" ma:versionID="7099ee7ead4b6bdaa96dae3d48bd4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EF114D7-7C16-4BA9-84F2-1A728E3FC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E2FF4F-3B05-4656-B1AB-A22539E25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6DB05-ED0A-4B36-BA73-F596C6F2057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5C4DB47-68D7-428F-9EDA-998BEAB51EA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8320069-4EB8-4259-890A-C073072795D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C4DDDD7-986B-4BDC-86D2-435246161E1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625285A-AB6D-4B0B-BD28-2EAF69310D8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6803BB5-C259-4FC1-A288-37729A056D8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IATA wide Template 14</Template>
  <TotalTime>260</TotalTime>
  <Words>662</Words>
  <Application>Microsoft Office PowerPoint</Application>
  <PresentationFormat>Custom</PresentationFormat>
  <Paragraphs>127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IATA wide Template 14</vt:lpstr>
      <vt:lpstr>IATA views on Information management</vt:lpstr>
      <vt:lpstr>What is IATA?</vt:lpstr>
      <vt:lpstr>Our Role in ATM</vt:lpstr>
      <vt:lpstr>Air transport actors</vt:lpstr>
      <vt:lpstr>Airlines…</vt:lpstr>
      <vt:lpstr>Interoperability &amp; Harmonization</vt:lpstr>
      <vt:lpstr>Information domains</vt:lpstr>
      <vt:lpstr>Airlines Information exchange needs</vt:lpstr>
      <vt:lpstr>Airline Information characterization</vt:lpstr>
      <vt:lpstr>Information exchange deficiencies</vt:lpstr>
      <vt:lpstr>Where are we today?</vt:lpstr>
      <vt:lpstr>How to progress</vt:lpstr>
      <vt:lpstr>Recommendations</vt:lpstr>
      <vt:lpstr>Thank You!</vt:lpstr>
    </vt:vector>
  </TitlesOfParts>
  <Company>IATA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IATA views on Information management</dc:title>
  <dc:creator>GROUT Jean francois</dc:creator>
  <cp:keywords>template;wide</cp:keywords>
  <cp:lastModifiedBy>GROUT Jean francois</cp:lastModifiedBy>
  <cp:revision>24</cp:revision>
  <dcterms:created xsi:type="dcterms:W3CDTF">2014-08-19T13:46:28Z</dcterms:created>
  <dcterms:modified xsi:type="dcterms:W3CDTF">2014-08-20T01:19:27Z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0x0101001EFB43F7EDAC124BAC62175198944E23</vt:lpwstr>
  </property>
</Properties>
</file>