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6"/>
  </p:notesMasterIdLst>
  <p:sldIdLst>
    <p:sldId id="286" r:id="rId2"/>
    <p:sldId id="288" r:id="rId3"/>
    <p:sldId id="289" r:id="rId4"/>
    <p:sldId id="29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A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1" autoAdjust="0"/>
    <p:restoredTop sz="81922" autoAdjust="0"/>
  </p:normalViewPr>
  <p:slideViewPr>
    <p:cSldViewPr snapToGrid="0">
      <p:cViewPr varScale="1">
        <p:scale>
          <a:sx n="55" d="100"/>
          <a:sy n="55" d="100"/>
        </p:scale>
        <p:origin x="-102" y="-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38CE8-29BC-4C35-B603-D1310E0AC5AF}" type="datetimeFigureOut">
              <a:rPr lang="de-AT" smtClean="0"/>
              <a:pPr/>
              <a:t>26.08.2014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C7B49-93A6-4D96-BCBA-2A266E7FEF0D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266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C7B49-93A6-4D96-BCBA-2A266E7FEF0D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145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C7B49-93A6-4D96-BCBA-2A266E7FEF0D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8283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C7B49-93A6-4D96-BCBA-2A266E7FEF0D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0871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89280" y="1122364"/>
            <a:ext cx="10764520" cy="2836573"/>
          </a:xfrm>
          <a:effectLst/>
        </p:spPr>
        <p:txBody>
          <a:bodyPr anchor="b">
            <a:noAutofit/>
          </a:bodyPr>
          <a:lstStyle>
            <a:lvl1pPr algn="ctr">
              <a:defRPr sz="8000" b="1">
                <a:solidFill>
                  <a:schemeClr val="accent1"/>
                </a:solidFill>
                <a:effectLst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89280" y="4117339"/>
            <a:ext cx="1076452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F38E-0E63-4540-9ECA-1AF0CE246DCA}" type="datetime1">
              <a:rPr lang="en-GB" smtClean="0"/>
              <a:t>26/08/2014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205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144B-CFEE-42A2-99CB-811C3700A964}" type="datetime1">
              <a:rPr lang="en-GB" smtClean="0"/>
              <a:t>26/08/2014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208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D21-8436-40D8-8D75-7AE0653AF751}" type="datetime1">
              <a:rPr lang="en-GB" smtClean="0"/>
              <a:t>26/08/2014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0823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12245"/>
            <a:ext cx="10515600" cy="4764723"/>
          </a:xfrm>
        </p:spPr>
        <p:txBody>
          <a:bodyPr/>
          <a:lstStyle>
            <a:lvl1pPr>
              <a:buClr>
                <a:schemeClr val="accent6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38200" y="365133"/>
            <a:ext cx="10515600" cy="762635"/>
          </a:xfr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accent1"/>
                </a:solidFill>
                <a:effectLst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cxnSp>
        <p:nvCxnSpPr>
          <p:cNvPr id="9" name="Gerader Verbinder 8"/>
          <p:cNvCxnSpPr/>
          <p:nvPr userDrawn="1"/>
        </p:nvCxnSpPr>
        <p:spPr>
          <a:xfrm>
            <a:off x="838200" y="1127768"/>
            <a:ext cx="10515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1D01E-C68D-4CC5-AC33-FEBB4B994369}" type="datetime1">
              <a:rPr lang="en-GB" smtClean="0"/>
              <a:t>26/08/2014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7244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BD776-98C5-4CD6-A58F-425E482BA6CF}" type="datetime1">
              <a:rPr lang="en-GB" smtClean="0"/>
              <a:t>26/08/2014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4547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2E8C-6D6D-4295-B553-AA5D6D4892D1}" type="datetime1">
              <a:rPr lang="en-GB" smtClean="0"/>
              <a:t>26/08/2014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  <p:cxnSp>
        <p:nvCxnSpPr>
          <p:cNvPr id="9" name="Gerader Verbinder 8"/>
          <p:cNvCxnSpPr/>
          <p:nvPr userDrawn="1"/>
        </p:nvCxnSpPr>
        <p:spPr>
          <a:xfrm>
            <a:off x="838200" y="1097288"/>
            <a:ext cx="10515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203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30"/>
            <a:ext cx="10515600" cy="76738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9" y="1384183"/>
            <a:ext cx="5157787" cy="954197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9" y="2338380"/>
            <a:ext cx="5157787" cy="385128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3" y="1384183"/>
            <a:ext cx="5183188" cy="954197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3" y="2338380"/>
            <a:ext cx="5183188" cy="385128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D2742-B73F-408D-8936-C805D68B6F4F}" type="datetime1">
              <a:rPr lang="en-GB" smtClean="0"/>
              <a:t>26/08/2014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838200" y="1132514"/>
            <a:ext cx="10515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72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8AD5-6989-486C-8A2C-610BDC7F2A1E}" type="datetime1">
              <a:rPr lang="en-GB" smtClean="0"/>
              <a:t>26/08/2014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  <p:cxnSp>
        <p:nvCxnSpPr>
          <p:cNvPr id="7" name="Gerader Verbinder 6"/>
          <p:cNvCxnSpPr/>
          <p:nvPr userDrawn="1"/>
        </p:nvCxnSpPr>
        <p:spPr>
          <a:xfrm>
            <a:off x="838200" y="1097288"/>
            <a:ext cx="10515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07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EC57-B567-4885-9DEE-0FE3FFBD0FAC}" type="datetime1">
              <a:rPr lang="en-GB" smtClean="0"/>
              <a:t>26/08/2014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9876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1F50C-749F-4D2B-B85D-B2FB67B8232C}" type="datetime1">
              <a:rPr lang="en-GB" smtClean="0"/>
              <a:t>26/08/2014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  <p:pic>
        <p:nvPicPr>
          <p:cNvPr id="8" name="Picture 2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080" y="6363931"/>
            <a:ext cx="1299048" cy="373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877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6FC3-C79A-43C5-B6AE-CF2C78C96A72}" type="datetime1">
              <a:rPr lang="en-GB" smtClean="0"/>
              <a:t>26/08/2014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907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33"/>
            <a:ext cx="10515600" cy="73215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483364"/>
            <a:ext cx="10515600" cy="469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971A4-E71B-41A5-A4DB-55FD5B971262}" type="datetime1">
              <a:rPr lang="en-GB" smtClean="0"/>
              <a:t>26/08/2014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239000" y="638048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 © 2014 SOLITEC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130040" y="63804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2C481-0457-481B-BB4E-E0079CFEBC03}" type="slidenum">
              <a:rPr lang="de-AT" smtClean="0"/>
              <a:pPr/>
              <a:t>‹#›</a:t>
            </a:fld>
            <a:endParaRPr lang="de-AT"/>
          </a:p>
        </p:txBody>
      </p:sp>
      <p:pic>
        <p:nvPicPr>
          <p:cNvPr id="8" name="Picture 2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489" y="365132"/>
            <a:ext cx="1644311" cy="47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6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4F81BA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6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q-suite.aer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chemeClr val="accent1"/>
                </a:solidFill>
              </a:rPr>
              <a:t>History</a:t>
            </a:r>
          </a:p>
          <a:p>
            <a:pPr lvl="1"/>
            <a:r>
              <a:rPr lang="en-GB" dirty="0" smtClean="0"/>
              <a:t>More than 17 years in the IT business </a:t>
            </a:r>
          </a:p>
          <a:p>
            <a:pPr lvl="1"/>
            <a:r>
              <a:rPr lang="en-GB" dirty="0" smtClean="0"/>
              <a:t>Working with AIXM since 2000</a:t>
            </a:r>
          </a:p>
          <a:p>
            <a:pPr lvl="0">
              <a:lnSpc>
                <a:spcPct val="90000"/>
              </a:lnSpc>
            </a:pPr>
            <a:r>
              <a:rPr lang="en-GB" altLang="de-DE" b="1" dirty="0" smtClean="0">
                <a:solidFill>
                  <a:schemeClr val="accent1"/>
                </a:solidFill>
              </a:rPr>
              <a:t>References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European AIS Database (EAD)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Development of the Static Data Operations (SDO) (i.e. the central repository of EAD  based on AIXM)</a:t>
            </a:r>
          </a:p>
          <a:p>
            <a:pPr lvl="2">
              <a:tabLst>
                <a:tab pos="266700" algn="l"/>
              </a:tabLst>
            </a:pPr>
            <a:r>
              <a:rPr lang="en-GB" dirty="0" smtClean="0"/>
              <a:t>SIGMA development (Online User Handbook for EAD/SDO)</a:t>
            </a:r>
          </a:p>
          <a:p>
            <a:pPr lvl="2">
              <a:tabLst>
                <a:tab pos="266700" algn="l"/>
              </a:tabLst>
            </a:pPr>
            <a:r>
              <a:rPr lang="en-GB" dirty="0" smtClean="0"/>
              <a:t>AIXM 4.5  &lt;-&gt;  ARINC 424 Mapping</a:t>
            </a:r>
          </a:p>
          <a:p>
            <a:pPr lvl="2">
              <a:tabLst>
                <a:tab pos="266700" algn="l"/>
              </a:tabLst>
            </a:pPr>
            <a:r>
              <a:rPr lang="en-GB" dirty="0" smtClean="0"/>
              <a:t>FAA </a:t>
            </a:r>
            <a:r>
              <a:rPr lang="en-GB" dirty="0" err="1" smtClean="0"/>
              <a:t>Dataloader</a:t>
            </a:r>
            <a:endParaRPr lang="en-GB" dirty="0" smtClean="0"/>
          </a:p>
          <a:p>
            <a:pPr lvl="2">
              <a:tabLst>
                <a:tab pos="266700" algn="l"/>
              </a:tabLst>
            </a:pPr>
            <a:r>
              <a:rPr lang="en-GB" dirty="0" smtClean="0"/>
              <a:t>Etc.</a:t>
            </a:r>
          </a:p>
          <a:p>
            <a:pPr lvl="1">
              <a:tabLst>
                <a:tab pos="266700" algn="l"/>
              </a:tabLst>
            </a:pPr>
            <a:r>
              <a:rPr lang="en-GB" dirty="0" smtClean="0"/>
              <a:t>Static Data Completeness (SDC) tool</a:t>
            </a:r>
          </a:p>
          <a:p>
            <a:pPr lvl="2">
              <a:tabLst>
                <a:tab pos="266700" algn="l"/>
              </a:tabLst>
            </a:pPr>
            <a:r>
              <a:rPr lang="en-GB" dirty="0" smtClean="0"/>
              <a:t>ADQ compliancy</a:t>
            </a:r>
          </a:p>
          <a:p>
            <a:pPr lvl="1">
              <a:tabLst>
                <a:tab pos="266700" algn="l"/>
              </a:tabLst>
            </a:pPr>
            <a:endParaRPr lang="en-GB" dirty="0" smtClean="0"/>
          </a:p>
          <a:p>
            <a:pPr lvl="1">
              <a:tabLst>
                <a:tab pos="266700" algn="l"/>
              </a:tabLst>
            </a:pPr>
            <a:endParaRPr lang="en-GB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de-DE" dirty="0" smtClean="0"/>
              <a:t>SOLITEC Company Profile</a:t>
            </a:r>
            <a:endParaRPr lang="en-GB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4170680" y="6364965"/>
            <a:ext cx="2743200" cy="365125"/>
          </a:xfrm>
        </p:spPr>
        <p:txBody>
          <a:bodyPr/>
          <a:lstStyle/>
          <a:p>
            <a:pPr>
              <a:defRPr/>
            </a:pPr>
            <a:fld id="{9F88D738-4F95-43C1-BA14-E5B6061BCD98}" type="slidenum">
              <a:rPr lang="en-US" altLang="de-DE" smtClean="0"/>
              <a:pPr>
                <a:defRPr/>
              </a:pPr>
              <a:t>1</a:t>
            </a:fld>
            <a:endParaRPr lang="en-US" alt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9461-559B-4278-986B-2309F970F248}" type="datetime1">
              <a:rPr lang="en-GB" smtClean="0"/>
              <a:t>26/08/2014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© 2014 SOLITEC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3226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Aeronautical</a:t>
            </a:r>
            <a:r>
              <a:rPr lang="de-DE" dirty="0" smtClean="0"/>
              <a:t> Data Quality („</a:t>
            </a:r>
            <a:r>
              <a:rPr lang="de-DE" dirty="0" err="1" smtClean="0"/>
              <a:t>ADQsuite</a:t>
            </a:r>
            <a:r>
              <a:rPr lang="de-DE" dirty="0" smtClean="0"/>
              <a:t>“)</a:t>
            </a:r>
            <a:endParaRPr lang="de-AT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8A3-3532-46A6-8E50-C0A1DD68F205}" type="datetime1">
              <a:rPr lang="en-GB" smtClean="0"/>
              <a:pPr/>
              <a:t>26/08/2014</a:t>
            </a:fld>
            <a:endParaRPr lang="de-AT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</a:t>
            </a:r>
            <a:r>
              <a:rPr lang="en-US" dirty="0" err="1" smtClean="0"/>
              <a:t>Solitec</a:t>
            </a:r>
            <a:endParaRPr lang="de-AT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2</a:t>
            </a:fld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90828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4F81BD"/>
                </a:solidFill>
              </a:rPr>
              <a:t>Package of software tools and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b="1" dirty="0">
                <a:solidFill>
                  <a:srgbClr val="4F81BD"/>
                </a:solidFill>
              </a:rPr>
              <a:t>services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/>
              <a:t>to support the exchange of aeronautical data along the whole data chain from the data originator to the end user</a:t>
            </a:r>
            <a:endParaRPr lang="de-AT" dirty="0"/>
          </a:p>
          <a:p>
            <a:r>
              <a:rPr lang="en-GB" dirty="0" smtClean="0"/>
              <a:t>The </a:t>
            </a:r>
            <a:r>
              <a:rPr lang="en-GB" dirty="0"/>
              <a:t>“</a:t>
            </a:r>
            <a:r>
              <a:rPr lang="en-GB" dirty="0" err="1"/>
              <a:t>ADQsuite</a:t>
            </a:r>
            <a:r>
              <a:rPr lang="en-GB" dirty="0"/>
              <a:t>” contains the following components:</a:t>
            </a:r>
          </a:p>
          <a:p>
            <a:pPr marL="536575" indent="-227013"/>
            <a:r>
              <a:rPr lang="en-GB" dirty="0"/>
              <a:t>UUID Registry</a:t>
            </a:r>
          </a:p>
          <a:p>
            <a:pPr marL="536575" indent="-227013"/>
            <a:r>
              <a:rPr lang="en-GB" dirty="0" smtClean="0"/>
              <a:t>AIXM Business </a:t>
            </a:r>
            <a:r>
              <a:rPr lang="en-GB" dirty="0"/>
              <a:t>Rule Manager</a:t>
            </a:r>
          </a:p>
          <a:p>
            <a:pPr marL="536575" indent="-227013"/>
            <a:r>
              <a:rPr lang="en-GB" dirty="0"/>
              <a:t>Measured </a:t>
            </a:r>
            <a:r>
              <a:rPr lang="en-GB" dirty="0" smtClean="0"/>
              <a:t>Points</a:t>
            </a:r>
          </a:p>
          <a:p>
            <a:pPr marL="536575" indent="-227013"/>
            <a:r>
              <a:rPr lang="en-GB" dirty="0" smtClean="0"/>
              <a:t>Geodetic Calculations</a:t>
            </a:r>
            <a:endParaRPr lang="en-GB" dirty="0"/>
          </a:p>
          <a:p>
            <a:endParaRPr lang="en-GB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082" y="1500432"/>
            <a:ext cx="7095565" cy="44769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7003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28"/>
    </mc:Choice>
    <mc:Fallback xmlns="">
      <p:transition spd="slow" advTm="1192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38200" y="2018371"/>
            <a:ext cx="10515600" cy="4158597"/>
          </a:xfrm>
        </p:spPr>
        <p:txBody>
          <a:bodyPr/>
          <a:lstStyle/>
          <a:p>
            <a:pPr marL="0" indent="0" algn="ctr">
              <a:buNone/>
            </a:pPr>
            <a:endParaRPr lang="de-AT" dirty="0" smtClean="0"/>
          </a:p>
          <a:p>
            <a:pPr marL="0" indent="0" algn="ctr">
              <a:buNone/>
            </a:pPr>
            <a:endParaRPr lang="de-AT" sz="4000" dirty="0" smtClean="0"/>
          </a:p>
          <a:p>
            <a:pPr marL="0" indent="0" algn="ctr">
              <a:buNone/>
            </a:pPr>
            <a:r>
              <a:rPr lang="de-AT" sz="4000" dirty="0" smtClean="0">
                <a:hlinkClick r:id="rId3"/>
              </a:rPr>
              <a:t>adq-suite.aero</a:t>
            </a:r>
            <a:endParaRPr lang="de-AT" sz="4000" dirty="0" smtClean="0"/>
          </a:p>
          <a:p>
            <a:pPr marL="0" indent="0" algn="ctr">
              <a:buNone/>
            </a:pPr>
            <a:endParaRPr lang="de-AT" sz="4000" dirty="0"/>
          </a:p>
          <a:p>
            <a:pPr marL="0" indent="0" algn="ctr">
              <a:buNone/>
            </a:pPr>
            <a:endParaRPr lang="de-AT" dirty="0" smtClean="0"/>
          </a:p>
          <a:p>
            <a:pPr marL="0" indent="0" algn="ctr">
              <a:buNone/>
            </a:pPr>
            <a:endParaRPr lang="de-AT" dirty="0" smtClean="0"/>
          </a:p>
          <a:p>
            <a:pPr marL="0" indent="0" algn="ctr">
              <a:buNone/>
            </a:pPr>
            <a:endParaRPr lang="de-AT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Stay tuned….</a:t>
            </a:r>
            <a:endParaRPr lang="en-GB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3F52-AC94-4085-8461-EA34247A6D78}" type="datetime1">
              <a:rPr lang="en-GB" smtClean="0"/>
              <a:pPr/>
              <a:t>26/08/2014</a:t>
            </a:fld>
            <a:endParaRPr lang="de-AT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</a:t>
            </a:r>
            <a:r>
              <a:rPr lang="en-US" dirty="0" err="1" smtClean="0"/>
              <a:t>Solitec</a:t>
            </a:r>
            <a:endParaRPr lang="de-AT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C481-0457-481B-BB4E-E0079CFEBC03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479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65"/>
    </mc:Choice>
    <mc:Fallback xmlns="">
      <p:transition spd="slow" advTm="1536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0" y="2907078"/>
            <a:ext cx="12192000" cy="882870"/>
          </a:xfrm>
          <a:prstGeom prst="round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dirty="0" smtClean="0"/>
              <a:t>“Give us your NATURAL KEY</a:t>
            </a:r>
          </a:p>
          <a:p>
            <a:pPr algn="ctr"/>
            <a:r>
              <a:rPr lang="en-GB" sz="7200" dirty="0" smtClean="0"/>
              <a:t>and get the UUID for free!”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40384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19"/>
    </mc:Choice>
    <mc:Fallback xmlns="">
      <p:transition spd="slow" advTm="11019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Solitec Simpl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</Words>
  <Application>Microsoft Office PowerPoint</Application>
  <PresentationFormat>Custom</PresentationFormat>
  <Paragraphs>40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Solitec Simple</vt:lpstr>
      <vt:lpstr>SOLITEC Company Profile</vt:lpstr>
      <vt:lpstr>Aeronautical Data Quality („ADQsuite“)</vt:lpstr>
      <vt:lpstr>Stay tuned….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ADQ Suite</dc:title>
  <dc:creator>Wolfgang Scheucher</dc:creator>
  <cp:lastModifiedBy>Plater, Debra CTR (FAA)</cp:lastModifiedBy>
  <cp:revision>188</cp:revision>
  <dcterms:created xsi:type="dcterms:W3CDTF">2014-04-03T09:04:40Z</dcterms:created>
  <dcterms:modified xsi:type="dcterms:W3CDTF">2014-08-26T15:57:56Z</dcterms:modified>
</cp:coreProperties>
</file>