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4" r:id="rId3"/>
    <p:sldId id="304" r:id="rId4"/>
    <p:sldId id="305" r:id="rId5"/>
    <p:sldId id="311" r:id="rId6"/>
    <p:sldId id="313" r:id="rId7"/>
    <p:sldId id="312" r:id="rId8"/>
    <p:sldId id="309" r:id="rId9"/>
    <p:sldId id="315" r:id="rId10"/>
    <p:sldId id="314"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rooker" initials="a" lastIdx="8" clrIdx="0"/>
  <p:cmAuthor id="1" name="Nadine Alameh"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42" autoAdjust="0"/>
    <p:restoredTop sz="75524" autoAdjust="0"/>
  </p:normalViewPr>
  <p:slideViewPr>
    <p:cSldViewPr>
      <p:cViewPr>
        <p:scale>
          <a:sx n="75" d="100"/>
          <a:sy n="75" d="100"/>
        </p:scale>
        <p:origin x="-28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1AB7B-86E5-B446-96F9-E855F83E26AB}"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D78FE9CF-0997-034A-ACBD-3E7EAC595AA6}">
      <dgm:prSet phldrT="[Text]" custT="1"/>
      <dgm:spPr/>
      <dgm:t>
        <a:bodyPr/>
        <a:lstStyle/>
        <a:p>
          <a:r>
            <a:rPr lang="en-US" sz="4400" dirty="0" smtClean="0"/>
            <a:t>Benefits</a:t>
          </a:r>
          <a:endParaRPr lang="en-US" sz="4400" dirty="0"/>
        </a:p>
      </dgm:t>
    </dgm:pt>
    <dgm:pt modelId="{D71DD6D8-F5CF-D247-9CCF-EB775CEB2080}" type="parTrans" cxnId="{36AB724A-C3BD-8240-A06E-868F98D5CD80}">
      <dgm:prSet/>
      <dgm:spPr/>
      <dgm:t>
        <a:bodyPr/>
        <a:lstStyle/>
        <a:p>
          <a:endParaRPr lang="en-US"/>
        </a:p>
      </dgm:t>
    </dgm:pt>
    <dgm:pt modelId="{92A7D7D1-898E-C143-85DE-12CB959B00DD}" type="sibTrans" cxnId="{36AB724A-C3BD-8240-A06E-868F98D5CD80}">
      <dgm:prSet/>
      <dgm:spPr/>
      <dgm:t>
        <a:bodyPr/>
        <a:lstStyle/>
        <a:p>
          <a:endParaRPr lang="en-US"/>
        </a:p>
      </dgm:t>
    </dgm:pt>
    <dgm:pt modelId="{0011C4AB-3477-034B-953C-616E4F68F54A}">
      <dgm:prSet phldrT="[Text]"/>
      <dgm:spPr/>
      <dgm:t>
        <a:bodyPr/>
        <a:lstStyle/>
        <a:p>
          <a:r>
            <a:rPr lang="en-US" dirty="0" smtClean="0"/>
            <a:t>Realize existing investment</a:t>
          </a:r>
          <a:endParaRPr lang="en-US" dirty="0"/>
        </a:p>
      </dgm:t>
    </dgm:pt>
    <dgm:pt modelId="{203DA5D9-69A7-9743-BFB9-A5CE5B8BF405}" type="parTrans" cxnId="{B048F543-D49C-E140-99D5-DF953CD1A0E6}">
      <dgm:prSet/>
      <dgm:spPr/>
      <dgm:t>
        <a:bodyPr/>
        <a:lstStyle/>
        <a:p>
          <a:endParaRPr lang="en-US"/>
        </a:p>
      </dgm:t>
    </dgm:pt>
    <dgm:pt modelId="{E4A4F80B-E224-1647-8BB0-2F67CB268EEC}" type="sibTrans" cxnId="{B048F543-D49C-E140-99D5-DF953CD1A0E6}">
      <dgm:prSet/>
      <dgm:spPr/>
      <dgm:t>
        <a:bodyPr/>
        <a:lstStyle/>
        <a:p>
          <a:endParaRPr lang="en-US"/>
        </a:p>
      </dgm:t>
    </dgm:pt>
    <dgm:pt modelId="{ACC0DE1F-8020-EE4D-AC42-37CA1B80E738}">
      <dgm:prSet phldrT="[Text]" custT="1"/>
      <dgm:spPr/>
      <dgm:t>
        <a:bodyPr/>
        <a:lstStyle/>
        <a:p>
          <a:r>
            <a:rPr lang="en-US" sz="4400" dirty="0" smtClean="0"/>
            <a:t>Features</a:t>
          </a:r>
          <a:endParaRPr lang="en-US" sz="6300" dirty="0"/>
        </a:p>
      </dgm:t>
    </dgm:pt>
    <dgm:pt modelId="{899D2A3D-370D-1441-A428-8BD101A35948}" type="parTrans" cxnId="{C25F11B7-8B74-0C46-9DC3-917497BBD4AD}">
      <dgm:prSet/>
      <dgm:spPr/>
      <dgm:t>
        <a:bodyPr/>
        <a:lstStyle/>
        <a:p>
          <a:endParaRPr lang="en-US"/>
        </a:p>
      </dgm:t>
    </dgm:pt>
    <dgm:pt modelId="{4584A53E-4008-784D-9FFB-9AC898CEE335}" type="sibTrans" cxnId="{C25F11B7-8B74-0C46-9DC3-917497BBD4AD}">
      <dgm:prSet/>
      <dgm:spPr/>
      <dgm:t>
        <a:bodyPr/>
        <a:lstStyle/>
        <a:p>
          <a:endParaRPr lang="en-US"/>
        </a:p>
      </dgm:t>
    </dgm:pt>
    <dgm:pt modelId="{1A6C1731-029C-1043-9BF0-E2216996C3A4}">
      <dgm:prSet phldrT="[Text]"/>
      <dgm:spPr/>
      <dgm:t>
        <a:bodyPr/>
        <a:lstStyle/>
        <a:p>
          <a:r>
            <a:rPr lang="en-US" dirty="0" smtClean="0"/>
            <a:t>Service wrapping</a:t>
          </a:r>
          <a:endParaRPr lang="en-US" dirty="0"/>
        </a:p>
      </dgm:t>
    </dgm:pt>
    <dgm:pt modelId="{092CED8F-A5EF-1440-9069-4ABB16D4791C}" type="parTrans" cxnId="{4D9C9ED2-AB10-3B4B-8DEF-0A2D1B104421}">
      <dgm:prSet/>
      <dgm:spPr/>
      <dgm:t>
        <a:bodyPr/>
        <a:lstStyle/>
        <a:p>
          <a:endParaRPr lang="en-US"/>
        </a:p>
      </dgm:t>
    </dgm:pt>
    <dgm:pt modelId="{41436EB3-C71E-CA4A-9955-CD7A01E46257}" type="sibTrans" cxnId="{4D9C9ED2-AB10-3B4B-8DEF-0A2D1B104421}">
      <dgm:prSet/>
      <dgm:spPr/>
      <dgm:t>
        <a:bodyPr/>
        <a:lstStyle/>
        <a:p>
          <a:endParaRPr lang="en-US"/>
        </a:p>
      </dgm:t>
    </dgm:pt>
    <dgm:pt modelId="{F0F8C977-1FFF-C84E-ABB5-1EB3BD641B7D}">
      <dgm:prSet phldrT="[Text]"/>
      <dgm:spPr/>
      <dgm:t>
        <a:bodyPr/>
        <a:lstStyle/>
        <a:p>
          <a:r>
            <a:rPr lang="en-US" dirty="0" smtClean="0"/>
            <a:t>Schema mapping</a:t>
          </a:r>
          <a:endParaRPr lang="en-US" dirty="0"/>
        </a:p>
      </dgm:t>
    </dgm:pt>
    <dgm:pt modelId="{9E3C837D-E621-704A-AF58-43BBA2E13435}" type="parTrans" cxnId="{A098C9E2-9789-B241-A9E3-205DE08064F4}">
      <dgm:prSet/>
      <dgm:spPr/>
      <dgm:t>
        <a:bodyPr/>
        <a:lstStyle/>
        <a:p>
          <a:endParaRPr lang="en-US"/>
        </a:p>
      </dgm:t>
    </dgm:pt>
    <dgm:pt modelId="{0B65A3C6-308D-004A-BFA9-D565E5D715D5}" type="sibTrans" cxnId="{A098C9E2-9789-B241-A9E3-205DE08064F4}">
      <dgm:prSet/>
      <dgm:spPr/>
      <dgm:t>
        <a:bodyPr/>
        <a:lstStyle/>
        <a:p>
          <a:endParaRPr lang="en-US"/>
        </a:p>
      </dgm:t>
    </dgm:pt>
    <dgm:pt modelId="{A44AF416-4D84-CC47-A656-E524D4B32597}">
      <dgm:prSet phldrT="[Text]"/>
      <dgm:spPr/>
      <dgm:t>
        <a:bodyPr/>
        <a:lstStyle/>
        <a:p>
          <a:r>
            <a:rPr lang="en-US" dirty="0" smtClean="0"/>
            <a:t>Short development timescales</a:t>
          </a:r>
          <a:endParaRPr lang="en-US" dirty="0"/>
        </a:p>
      </dgm:t>
    </dgm:pt>
    <dgm:pt modelId="{378691C9-E3E8-0348-87A9-302464A5C788}" type="parTrans" cxnId="{B4FA4069-FF45-4549-80A2-CC3CBA19D7AC}">
      <dgm:prSet/>
      <dgm:spPr/>
      <dgm:t>
        <a:bodyPr/>
        <a:lstStyle/>
        <a:p>
          <a:endParaRPr lang="en-US"/>
        </a:p>
      </dgm:t>
    </dgm:pt>
    <dgm:pt modelId="{CEE09708-0EA6-8346-82CC-A4F7E24A017F}" type="sibTrans" cxnId="{B4FA4069-FF45-4549-80A2-CC3CBA19D7AC}">
      <dgm:prSet/>
      <dgm:spPr/>
      <dgm:t>
        <a:bodyPr/>
        <a:lstStyle/>
        <a:p>
          <a:endParaRPr lang="en-US"/>
        </a:p>
      </dgm:t>
    </dgm:pt>
    <dgm:pt modelId="{BF604AC5-886C-C242-B26A-49E5F90F7DA3}">
      <dgm:prSet phldrT="[Text]"/>
      <dgm:spPr/>
      <dgm:t>
        <a:bodyPr/>
        <a:lstStyle/>
        <a:p>
          <a:r>
            <a:rPr lang="en-US" dirty="0" smtClean="0"/>
            <a:t>Support any XML standard</a:t>
          </a:r>
          <a:endParaRPr lang="en-US" dirty="0"/>
        </a:p>
      </dgm:t>
    </dgm:pt>
    <dgm:pt modelId="{7F7400F1-A578-F44F-BF8A-CD5295DCDE56}" type="parTrans" cxnId="{8A7DC374-CAD4-3F4D-B233-8234B28EE4FF}">
      <dgm:prSet/>
      <dgm:spPr/>
      <dgm:t>
        <a:bodyPr/>
        <a:lstStyle/>
        <a:p>
          <a:endParaRPr lang="en-US"/>
        </a:p>
      </dgm:t>
    </dgm:pt>
    <dgm:pt modelId="{C3394B53-F0F9-954C-AA7A-093354B95E13}" type="sibTrans" cxnId="{8A7DC374-CAD4-3F4D-B233-8234B28EE4FF}">
      <dgm:prSet/>
      <dgm:spPr/>
      <dgm:t>
        <a:bodyPr/>
        <a:lstStyle/>
        <a:p>
          <a:endParaRPr lang="en-US"/>
        </a:p>
      </dgm:t>
    </dgm:pt>
    <dgm:pt modelId="{6322E1A0-328A-0C41-B982-656BF3CEC936}">
      <dgm:prSet phldrT="[Text]"/>
      <dgm:spPr/>
      <dgm:t>
        <a:bodyPr/>
        <a:lstStyle/>
        <a:p>
          <a:r>
            <a:rPr lang="en-US" smtClean="0"/>
            <a:t>Support multiple versions</a:t>
          </a:r>
          <a:endParaRPr lang="en-US" dirty="0"/>
        </a:p>
      </dgm:t>
    </dgm:pt>
    <dgm:pt modelId="{91CB7DE0-BF58-8048-80F9-B93157EC758C}" type="parTrans" cxnId="{F78AD3FE-A1D5-584F-BC54-A2E6D04EDED3}">
      <dgm:prSet/>
      <dgm:spPr/>
      <dgm:t>
        <a:bodyPr/>
        <a:lstStyle/>
        <a:p>
          <a:endParaRPr lang="en-US"/>
        </a:p>
      </dgm:t>
    </dgm:pt>
    <dgm:pt modelId="{B52B1082-64D9-AE4F-9E4D-73476A35CBFF}" type="sibTrans" cxnId="{F78AD3FE-A1D5-584F-BC54-A2E6D04EDED3}">
      <dgm:prSet/>
      <dgm:spPr/>
      <dgm:t>
        <a:bodyPr/>
        <a:lstStyle/>
        <a:p>
          <a:endParaRPr lang="en-US"/>
        </a:p>
      </dgm:t>
    </dgm:pt>
    <dgm:pt modelId="{54441C5E-F45F-D240-B258-A80424A1B966}">
      <dgm:prSet phldrT="[Text]"/>
      <dgm:spPr/>
      <dgm:t>
        <a:bodyPr/>
        <a:lstStyle/>
        <a:p>
          <a:r>
            <a:rPr lang="en-US" dirty="0" smtClean="0"/>
            <a:t>Standards-based</a:t>
          </a:r>
        </a:p>
      </dgm:t>
    </dgm:pt>
    <dgm:pt modelId="{8FFE535B-0165-D24D-A432-EEEA337897CF}" type="parTrans" cxnId="{9B3F0553-003E-4A40-97CB-55E7B72867A8}">
      <dgm:prSet/>
      <dgm:spPr/>
      <dgm:t>
        <a:bodyPr/>
        <a:lstStyle/>
        <a:p>
          <a:endParaRPr lang="en-US"/>
        </a:p>
      </dgm:t>
    </dgm:pt>
    <dgm:pt modelId="{BF13FDC9-E2E0-CE4E-AAB0-738D1E591CB0}" type="sibTrans" cxnId="{9B3F0553-003E-4A40-97CB-55E7B72867A8}">
      <dgm:prSet/>
      <dgm:spPr/>
      <dgm:t>
        <a:bodyPr/>
        <a:lstStyle/>
        <a:p>
          <a:endParaRPr lang="en-US"/>
        </a:p>
      </dgm:t>
    </dgm:pt>
    <dgm:pt modelId="{127BDBD3-9BA0-EB48-8780-9B171A1BB0EF}">
      <dgm:prSet phldrT="[Text]"/>
      <dgm:spPr/>
      <dgm:t>
        <a:bodyPr/>
        <a:lstStyle/>
        <a:p>
          <a:r>
            <a:rPr lang="en-US" dirty="0" smtClean="0"/>
            <a:t>Open approach</a:t>
          </a:r>
        </a:p>
      </dgm:t>
    </dgm:pt>
    <dgm:pt modelId="{85915B0E-2816-724C-B1F2-2E354AA938E1}" type="parTrans" cxnId="{35B26ABF-351A-3A43-A26A-621569F4CDE1}">
      <dgm:prSet/>
      <dgm:spPr/>
      <dgm:t>
        <a:bodyPr/>
        <a:lstStyle/>
        <a:p>
          <a:endParaRPr lang="en-US"/>
        </a:p>
      </dgm:t>
    </dgm:pt>
    <dgm:pt modelId="{C6228363-884C-724D-826E-77FA95967F67}" type="sibTrans" cxnId="{35B26ABF-351A-3A43-A26A-621569F4CDE1}">
      <dgm:prSet/>
      <dgm:spPr/>
      <dgm:t>
        <a:bodyPr/>
        <a:lstStyle/>
        <a:p>
          <a:endParaRPr lang="en-US"/>
        </a:p>
      </dgm:t>
    </dgm:pt>
    <dgm:pt modelId="{61BCC604-0D96-2C48-BD3F-71842CB1833F}">
      <dgm:prSet phldrT="[Text]"/>
      <dgm:spPr/>
      <dgm:t>
        <a:bodyPr/>
        <a:lstStyle/>
        <a:p>
          <a:r>
            <a:rPr lang="en-US" dirty="0" smtClean="0"/>
            <a:t>GUI and model-driven interfaces</a:t>
          </a:r>
          <a:endParaRPr lang="en-US" dirty="0"/>
        </a:p>
      </dgm:t>
    </dgm:pt>
    <dgm:pt modelId="{6C58DD00-C698-8B4D-B2D7-E16D48CEE292}" type="parTrans" cxnId="{79467D12-7AA8-B444-B98A-13EFD75C0CE7}">
      <dgm:prSet/>
      <dgm:spPr/>
      <dgm:t>
        <a:bodyPr/>
        <a:lstStyle/>
        <a:p>
          <a:endParaRPr lang="en-US"/>
        </a:p>
      </dgm:t>
    </dgm:pt>
    <dgm:pt modelId="{3851458E-18A3-9648-9961-A3B50CED8951}" type="sibTrans" cxnId="{79467D12-7AA8-B444-B98A-13EFD75C0CE7}">
      <dgm:prSet/>
      <dgm:spPr/>
      <dgm:t>
        <a:bodyPr/>
        <a:lstStyle/>
        <a:p>
          <a:endParaRPr lang="en-US"/>
        </a:p>
      </dgm:t>
    </dgm:pt>
    <dgm:pt modelId="{243681BC-5AF0-B941-9D9E-36A762B7F707}">
      <dgm:prSet phldrT="[Text]"/>
      <dgm:spPr/>
      <dgm:t>
        <a:bodyPr/>
        <a:lstStyle/>
        <a:p>
          <a:r>
            <a:rPr lang="en-US" dirty="0" smtClean="0"/>
            <a:t>Schema Aware</a:t>
          </a:r>
          <a:endParaRPr lang="en-US" dirty="0"/>
        </a:p>
      </dgm:t>
    </dgm:pt>
    <dgm:pt modelId="{1859A69F-CFF5-2D49-9861-588212E02174}" type="parTrans" cxnId="{801FC266-AACF-F241-BE35-CBC9B7212A8C}">
      <dgm:prSet/>
      <dgm:spPr/>
      <dgm:t>
        <a:bodyPr/>
        <a:lstStyle/>
        <a:p>
          <a:endParaRPr lang="en-US"/>
        </a:p>
      </dgm:t>
    </dgm:pt>
    <dgm:pt modelId="{E2D92266-4C56-6E44-A8D0-675F73700A6F}" type="sibTrans" cxnId="{801FC266-AACF-F241-BE35-CBC9B7212A8C}">
      <dgm:prSet/>
      <dgm:spPr/>
      <dgm:t>
        <a:bodyPr/>
        <a:lstStyle/>
        <a:p>
          <a:endParaRPr lang="en-US"/>
        </a:p>
      </dgm:t>
    </dgm:pt>
    <dgm:pt modelId="{4E412433-3EB6-C949-8804-9AB3252673BF}">
      <dgm:prSet phldrT="[Text]"/>
      <dgm:spPr/>
      <dgm:t>
        <a:bodyPr/>
        <a:lstStyle/>
        <a:p>
          <a:r>
            <a:rPr lang="en-US" dirty="0" smtClean="0"/>
            <a:t>OGC &amp; SWIM standards</a:t>
          </a:r>
          <a:endParaRPr lang="en-US" dirty="0"/>
        </a:p>
      </dgm:t>
    </dgm:pt>
    <dgm:pt modelId="{08A62B30-D77B-0E48-9B57-4BE0EB1A6B0D}" type="parTrans" cxnId="{B049024A-9C6A-1E42-8AE9-31F9217C5C1F}">
      <dgm:prSet/>
      <dgm:spPr/>
      <dgm:t>
        <a:bodyPr/>
        <a:lstStyle/>
        <a:p>
          <a:endParaRPr lang="en-US"/>
        </a:p>
      </dgm:t>
    </dgm:pt>
    <dgm:pt modelId="{14467F4B-6015-EE4E-B90B-D4F0ED2DA35F}" type="sibTrans" cxnId="{B049024A-9C6A-1E42-8AE9-31F9217C5C1F}">
      <dgm:prSet/>
      <dgm:spPr/>
      <dgm:t>
        <a:bodyPr/>
        <a:lstStyle/>
        <a:p>
          <a:endParaRPr lang="en-US"/>
        </a:p>
      </dgm:t>
    </dgm:pt>
    <dgm:pt modelId="{A56ABF03-05CA-7A41-A838-3FCAED3AF767}">
      <dgm:prSet phldrT="[Text]"/>
      <dgm:spPr/>
      <dgm:t>
        <a:bodyPr/>
        <a:lstStyle/>
        <a:p>
          <a:r>
            <a:rPr lang="en-US" dirty="0" smtClean="0"/>
            <a:t>Mainstream technology</a:t>
          </a:r>
          <a:endParaRPr lang="en-US" dirty="0"/>
        </a:p>
      </dgm:t>
    </dgm:pt>
    <dgm:pt modelId="{DE4E5D69-482D-394C-B715-39A94C3C8C62}" type="parTrans" cxnId="{CA3F24A3-EE1C-4C42-A7D0-764E887A4BEB}">
      <dgm:prSet/>
      <dgm:spPr/>
      <dgm:t>
        <a:bodyPr/>
        <a:lstStyle/>
        <a:p>
          <a:endParaRPr lang="en-US"/>
        </a:p>
      </dgm:t>
    </dgm:pt>
    <dgm:pt modelId="{30608B61-601C-ED41-84F7-92180BF804F9}" type="sibTrans" cxnId="{CA3F24A3-EE1C-4C42-A7D0-764E887A4BEB}">
      <dgm:prSet/>
      <dgm:spPr/>
      <dgm:t>
        <a:bodyPr/>
        <a:lstStyle/>
        <a:p>
          <a:endParaRPr lang="en-US"/>
        </a:p>
      </dgm:t>
    </dgm:pt>
    <dgm:pt modelId="{E545B4E0-F169-BA4B-BE5E-965803316C5A}" type="pres">
      <dgm:prSet presAssocID="{9641AB7B-86E5-B446-96F9-E855F83E26AB}" presName="theList" presStyleCnt="0">
        <dgm:presLayoutVars>
          <dgm:dir/>
          <dgm:animLvl val="lvl"/>
          <dgm:resizeHandles val="exact"/>
        </dgm:presLayoutVars>
      </dgm:prSet>
      <dgm:spPr/>
      <dgm:t>
        <a:bodyPr/>
        <a:lstStyle/>
        <a:p>
          <a:endParaRPr lang="en-US"/>
        </a:p>
      </dgm:t>
    </dgm:pt>
    <dgm:pt modelId="{11C3758A-47C0-1F40-8411-2FD55E38E8DF}" type="pres">
      <dgm:prSet presAssocID="{D78FE9CF-0997-034A-ACBD-3E7EAC595AA6}" presName="compNode" presStyleCnt="0"/>
      <dgm:spPr/>
    </dgm:pt>
    <dgm:pt modelId="{A3B1CBA5-A171-174E-A2B5-D1DCB283CE5A}" type="pres">
      <dgm:prSet presAssocID="{D78FE9CF-0997-034A-ACBD-3E7EAC595AA6}" presName="aNode" presStyleLbl="bgShp" presStyleIdx="0" presStyleCnt="2"/>
      <dgm:spPr/>
      <dgm:t>
        <a:bodyPr/>
        <a:lstStyle/>
        <a:p>
          <a:endParaRPr lang="en-US"/>
        </a:p>
      </dgm:t>
    </dgm:pt>
    <dgm:pt modelId="{F7AB0820-31E4-3441-A397-10C5EB35B721}" type="pres">
      <dgm:prSet presAssocID="{D78FE9CF-0997-034A-ACBD-3E7EAC595AA6}" presName="textNode" presStyleLbl="bgShp" presStyleIdx="0" presStyleCnt="2"/>
      <dgm:spPr/>
      <dgm:t>
        <a:bodyPr/>
        <a:lstStyle/>
        <a:p>
          <a:endParaRPr lang="en-US"/>
        </a:p>
      </dgm:t>
    </dgm:pt>
    <dgm:pt modelId="{C6E2A06B-6393-514D-A5BD-0555CDBCCA85}" type="pres">
      <dgm:prSet presAssocID="{D78FE9CF-0997-034A-ACBD-3E7EAC595AA6}" presName="compChildNode" presStyleCnt="0"/>
      <dgm:spPr/>
    </dgm:pt>
    <dgm:pt modelId="{EA295110-FEB4-284E-BE02-738AA154FA1C}" type="pres">
      <dgm:prSet presAssocID="{D78FE9CF-0997-034A-ACBD-3E7EAC595AA6}" presName="theInnerList" presStyleCnt="0"/>
      <dgm:spPr/>
    </dgm:pt>
    <dgm:pt modelId="{1B77FF3E-FF89-5C49-A192-371FBCD9606C}" type="pres">
      <dgm:prSet presAssocID="{0011C4AB-3477-034B-953C-616E4F68F54A}" presName="childNode" presStyleLbl="node1" presStyleIdx="0" presStyleCnt="12">
        <dgm:presLayoutVars>
          <dgm:bulletEnabled val="1"/>
        </dgm:presLayoutVars>
      </dgm:prSet>
      <dgm:spPr/>
      <dgm:t>
        <a:bodyPr/>
        <a:lstStyle/>
        <a:p>
          <a:endParaRPr lang="en-US"/>
        </a:p>
      </dgm:t>
    </dgm:pt>
    <dgm:pt modelId="{8FB8ED69-EA70-DC48-941B-A47FF74D6828}" type="pres">
      <dgm:prSet presAssocID="{0011C4AB-3477-034B-953C-616E4F68F54A}" presName="aSpace2" presStyleCnt="0"/>
      <dgm:spPr/>
    </dgm:pt>
    <dgm:pt modelId="{A6E134F3-903D-FD41-9A0B-DAD8C84599B7}" type="pres">
      <dgm:prSet presAssocID="{A44AF416-4D84-CC47-A656-E524D4B32597}" presName="childNode" presStyleLbl="node1" presStyleIdx="1" presStyleCnt="12">
        <dgm:presLayoutVars>
          <dgm:bulletEnabled val="1"/>
        </dgm:presLayoutVars>
      </dgm:prSet>
      <dgm:spPr/>
      <dgm:t>
        <a:bodyPr/>
        <a:lstStyle/>
        <a:p>
          <a:endParaRPr lang="en-US"/>
        </a:p>
      </dgm:t>
    </dgm:pt>
    <dgm:pt modelId="{C0462DA9-5737-F749-8527-0958C2D2387E}" type="pres">
      <dgm:prSet presAssocID="{A44AF416-4D84-CC47-A656-E524D4B32597}" presName="aSpace2" presStyleCnt="0"/>
      <dgm:spPr/>
    </dgm:pt>
    <dgm:pt modelId="{56520F50-F78B-704C-9281-F8B5D900639A}" type="pres">
      <dgm:prSet presAssocID="{BF604AC5-886C-C242-B26A-49E5F90F7DA3}" presName="childNode" presStyleLbl="node1" presStyleIdx="2" presStyleCnt="12">
        <dgm:presLayoutVars>
          <dgm:bulletEnabled val="1"/>
        </dgm:presLayoutVars>
      </dgm:prSet>
      <dgm:spPr/>
      <dgm:t>
        <a:bodyPr/>
        <a:lstStyle/>
        <a:p>
          <a:endParaRPr lang="en-US"/>
        </a:p>
      </dgm:t>
    </dgm:pt>
    <dgm:pt modelId="{5E560BE9-B615-A04C-BA60-21A4E39A767D}" type="pres">
      <dgm:prSet presAssocID="{BF604AC5-886C-C242-B26A-49E5F90F7DA3}" presName="aSpace2" presStyleCnt="0"/>
      <dgm:spPr/>
    </dgm:pt>
    <dgm:pt modelId="{AA0CADB4-481D-644C-8627-AB9C7D009C63}" type="pres">
      <dgm:prSet presAssocID="{6322E1A0-328A-0C41-B982-656BF3CEC936}" presName="childNode" presStyleLbl="node1" presStyleIdx="3" presStyleCnt="12">
        <dgm:presLayoutVars>
          <dgm:bulletEnabled val="1"/>
        </dgm:presLayoutVars>
      </dgm:prSet>
      <dgm:spPr/>
      <dgm:t>
        <a:bodyPr/>
        <a:lstStyle/>
        <a:p>
          <a:endParaRPr lang="en-US"/>
        </a:p>
      </dgm:t>
    </dgm:pt>
    <dgm:pt modelId="{448CE17A-DAFC-1F41-BA23-77D5750AED60}" type="pres">
      <dgm:prSet presAssocID="{6322E1A0-328A-0C41-B982-656BF3CEC936}" presName="aSpace2" presStyleCnt="0"/>
      <dgm:spPr/>
    </dgm:pt>
    <dgm:pt modelId="{9F14C056-3F2F-5F4C-BEC8-B40C0FD44065}" type="pres">
      <dgm:prSet presAssocID="{54441C5E-F45F-D240-B258-A80424A1B966}" presName="childNode" presStyleLbl="node1" presStyleIdx="4" presStyleCnt="12">
        <dgm:presLayoutVars>
          <dgm:bulletEnabled val="1"/>
        </dgm:presLayoutVars>
      </dgm:prSet>
      <dgm:spPr/>
      <dgm:t>
        <a:bodyPr/>
        <a:lstStyle/>
        <a:p>
          <a:endParaRPr lang="en-US"/>
        </a:p>
      </dgm:t>
    </dgm:pt>
    <dgm:pt modelId="{BD6C365E-CE4F-1D45-B6FF-9093F81FAA81}" type="pres">
      <dgm:prSet presAssocID="{54441C5E-F45F-D240-B258-A80424A1B966}" presName="aSpace2" presStyleCnt="0"/>
      <dgm:spPr/>
    </dgm:pt>
    <dgm:pt modelId="{D1941CAA-8FF1-2F4E-8C50-1D2127C44E63}" type="pres">
      <dgm:prSet presAssocID="{127BDBD3-9BA0-EB48-8780-9B171A1BB0EF}" presName="childNode" presStyleLbl="node1" presStyleIdx="5" presStyleCnt="12">
        <dgm:presLayoutVars>
          <dgm:bulletEnabled val="1"/>
        </dgm:presLayoutVars>
      </dgm:prSet>
      <dgm:spPr/>
      <dgm:t>
        <a:bodyPr/>
        <a:lstStyle/>
        <a:p>
          <a:endParaRPr lang="en-US"/>
        </a:p>
      </dgm:t>
    </dgm:pt>
    <dgm:pt modelId="{D7CAE2C2-AEE5-8C49-8E9A-5A94A2BB3D3D}" type="pres">
      <dgm:prSet presAssocID="{D78FE9CF-0997-034A-ACBD-3E7EAC595AA6}" presName="aSpace" presStyleCnt="0"/>
      <dgm:spPr/>
    </dgm:pt>
    <dgm:pt modelId="{3BB15951-8914-7C40-A472-18C471A9C031}" type="pres">
      <dgm:prSet presAssocID="{ACC0DE1F-8020-EE4D-AC42-37CA1B80E738}" presName="compNode" presStyleCnt="0"/>
      <dgm:spPr/>
    </dgm:pt>
    <dgm:pt modelId="{2DF16EDE-1C45-AD40-BB2D-CDDB367BF8BF}" type="pres">
      <dgm:prSet presAssocID="{ACC0DE1F-8020-EE4D-AC42-37CA1B80E738}" presName="aNode" presStyleLbl="bgShp" presStyleIdx="1" presStyleCnt="2"/>
      <dgm:spPr/>
      <dgm:t>
        <a:bodyPr/>
        <a:lstStyle/>
        <a:p>
          <a:endParaRPr lang="en-US"/>
        </a:p>
      </dgm:t>
    </dgm:pt>
    <dgm:pt modelId="{75523954-4F5E-4F45-AB00-0DFFA33FFC59}" type="pres">
      <dgm:prSet presAssocID="{ACC0DE1F-8020-EE4D-AC42-37CA1B80E738}" presName="textNode" presStyleLbl="bgShp" presStyleIdx="1" presStyleCnt="2"/>
      <dgm:spPr/>
      <dgm:t>
        <a:bodyPr/>
        <a:lstStyle/>
        <a:p>
          <a:endParaRPr lang="en-US"/>
        </a:p>
      </dgm:t>
    </dgm:pt>
    <dgm:pt modelId="{2BBF5A49-1DB5-694E-BA74-819CCAEC8373}" type="pres">
      <dgm:prSet presAssocID="{ACC0DE1F-8020-EE4D-AC42-37CA1B80E738}" presName="compChildNode" presStyleCnt="0"/>
      <dgm:spPr/>
    </dgm:pt>
    <dgm:pt modelId="{CBD1144B-0ED1-2B4C-A2F8-DFD914E0A509}" type="pres">
      <dgm:prSet presAssocID="{ACC0DE1F-8020-EE4D-AC42-37CA1B80E738}" presName="theInnerList" presStyleCnt="0"/>
      <dgm:spPr/>
    </dgm:pt>
    <dgm:pt modelId="{5B2D09F5-1FF3-C549-ACB8-52A48F5440B5}" type="pres">
      <dgm:prSet presAssocID="{1A6C1731-029C-1043-9BF0-E2216996C3A4}" presName="childNode" presStyleLbl="node1" presStyleIdx="6" presStyleCnt="12">
        <dgm:presLayoutVars>
          <dgm:bulletEnabled val="1"/>
        </dgm:presLayoutVars>
      </dgm:prSet>
      <dgm:spPr/>
      <dgm:t>
        <a:bodyPr/>
        <a:lstStyle/>
        <a:p>
          <a:endParaRPr lang="en-US"/>
        </a:p>
      </dgm:t>
    </dgm:pt>
    <dgm:pt modelId="{25BBE1C0-84C1-2344-AAC9-CCCA1F318625}" type="pres">
      <dgm:prSet presAssocID="{1A6C1731-029C-1043-9BF0-E2216996C3A4}" presName="aSpace2" presStyleCnt="0"/>
      <dgm:spPr/>
    </dgm:pt>
    <dgm:pt modelId="{3BCA932B-AF0E-6C45-AE52-83DF2FEFF9DD}" type="pres">
      <dgm:prSet presAssocID="{61BCC604-0D96-2C48-BD3F-71842CB1833F}" presName="childNode" presStyleLbl="node1" presStyleIdx="7" presStyleCnt="12">
        <dgm:presLayoutVars>
          <dgm:bulletEnabled val="1"/>
        </dgm:presLayoutVars>
      </dgm:prSet>
      <dgm:spPr/>
      <dgm:t>
        <a:bodyPr/>
        <a:lstStyle/>
        <a:p>
          <a:endParaRPr lang="en-US"/>
        </a:p>
      </dgm:t>
    </dgm:pt>
    <dgm:pt modelId="{08C71B60-6606-D14B-A676-0DD24EC8CB2E}" type="pres">
      <dgm:prSet presAssocID="{61BCC604-0D96-2C48-BD3F-71842CB1833F}" presName="aSpace2" presStyleCnt="0"/>
      <dgm:spPr/>
    </dgm:pt>
    <dgm:pt modelId="{FD8862B4-60ED-384C-B132-9D61E67B13D4}" type="pres">
      <dgm:prSet presAssocID="{F0F8C977-1FFF-C84E-ABB5-1EB3BD641B7D}" presName="childNode" presStyleLbl="node1" presStyleIdx="8" presStyleCnt="12">
        <dgm:presLayoutVars>
          <dgm:bulletEnabled val="1"/>
        </dgm:presLayoutVars>
      </dgm:prSet>
      <dgm:spPr/>
      <dgm:t>
        <a:bodyPr/>
        <a:lstStyle/>
        <a:p>
          <a:endParaRPr lang="en-US"/>
        </a:p>
      </dgm:t>
    </dgm:pt>
    <dgm:pt modelId="{F9A9E2AB-75DC-5349-94E2-3EB7343E3171}" type="pres">
      <dgm:prSet presAssocID="{F0F8C977-1FFF-C84E-ABB5-1EB3BD641B7D}" presName="aSpace2" presStyleCnt="0"/>
      <dgm:spPr/>
    </dgm:pt>
    <dgm:pt modelId="{506A6855-64BF-9941-AFD9-61E021D3338F}" type="pres">
      <dgm:prSet presAssocID="{243681BC-5AF0-B941-9D9E-36A762B7F707}" presName="childNode" presStyleLbl="node1" presStyleIdx="9" presStyleCnt="12">
        <dgm:presLayoutVars>
          <dgm:bulletEnabled val="1"/>
        </dgm:presLayoutVars>
      </dgm:prSet>
      <dgm:spPr/>
      <dgm:t>
        <a:bodyPr/>
        <a:lstStyle/>
        <a:p>
          <a:endParaRPr lang="en-US"/>
        </a:p>
      </dgm:t>
    </dgm:pt>
    <dgm:pt modelId="{A2F40C37-22CF-FA4C-9B7E-231BC8DEE628}" type="pres">
      <dgm:prSet presAssocID="{243681BC-5AF0-B941-9D9E-36A762B7F707}" presName="aSpace2" presStyleCnt="0"/>
      <dgm:spPr/>
    </dgm:pt>
    <dgm:pt modelId="{2D1298E8-B25D-6B4E-B4E1-046B980D8582}" type="pres">
      <dgm:prSet presAssocID="{4E412433-3EB6-C949-8804-9AB3252673BF}" presName="childNode" presStyleLbl="node1" presStyleIdx="10" presStyleCnt="12">
        <dgm:presLayoutVars>
          <dgm:bulletEnabled val="1"/>
        </dgm:presLayoutVars>
      </dgm:prSet>
      <dgm:spPr/>
      <dgm:t>
        <a:bodyPr/>
        <a:lstStyle/>
        <a:p>
          <a:endParaRPr lang="en-US"/>
        </a:p>
      </dgm:t>
    </dgm:pt>
    <dgm:pt modelId="{36A9831E-F879-0445-8DE9-1501E6E22CBA}" type="pres">
      <dgm:prSet presAssocID="{4E412433-3EB6-C949-8804-9AB3252673BF}" presName="aSpace2" presStyleCnt="0"/>
      <dgm:spPr/>
    </dgm:pt>
    <dgm:pt modelId="{F994C188-F233-6646-8CA1-4359393A90C7}" type="pres">
      <dgm:prSet presAssocID="{A56ABF03-05CA-7A41-A838-3FCAED3AF767}" presName="childNode" presStyleLbl="node1" presStyleIdx="11" presStyleCnt="12">
        <dgm:presLayoutVars>
          <dgm:bulletEnabled val="1"/>
        </dgm:presLayoutVars>
      </dgm:prSet>
      <dgm:spPr/>
      <dgm:t>
        <a:bodyPr/>
        <a:lstStyle/>
        <a:p>
          <a:endParaRPr lang="en-US"/>
        </a:p>
      </dgm:t>
    </dgm:pt>
  </dgm:ptLst>
  <dgm:cxnLst>
    <dgm:cxn modelId="{6E12F739-877C-E144-97EE-D3241E4AFCA3}" type="presOf" srcId="{A56ABF03-05CA-7A41-A838-3FCAED3AF767}" destId="{F994C188-F233-6646-8CA1-4359393A90C7}" srcOrd="0" destOrd="0" presId="urn:microsoft.com/office/officeart/2005/8/layout/lProcess2"/>
    <dgm:cxn modelId="{A098C9E2-9789-B241-A9E3-205DE08064F4}" srcId="{ACC0DE1F-8020-EE4D-AC42-37CA1B80E738}" destId="{F0F8C977-1FFF-C84E-ABB5-1EB3BD641B7D}" srcOrd="2" destOrd="0" parTransId="{9E3C837D-E621-704A-AF58-43BBA2E13435}" sibTransId="{0B65A3C6-308D-004A-BFA9-D565E5D715D5}"/>
    <dgm:cxn modelId="{CE656E3E-0373-2841-B328-B1CE8D43222E}" type="presOf" srcId="{A44AF416-4D84-CC47-A656-E524D4B32597}" destId="{A6E134F3-903D-FD41-9A0B-DAD8C84599B7}" srcOrd="0" destOrd="0" presId="urn:microsoft.com/office/officeart/2005/8/layout/lProcess2"/>
    <dgm:cxn modelId="{B14D2BE3-4892-684A-BC35-4A56DC3976B1}" type="presOf" srcId="{F0F8C977-1FFF-C84E-ABB5-1EB3BD641B7D}" destId="{FD8862B4-60ED-384C-B132-9D61E67B13D4}" srcOrd="0" destOrd="0" presId="urn:microsoft.com/office/officeart/2005/8/layout/lProcess2"/>
    <dgm:cxn modelId="{CED8B92F-4EB9-3345-AF92-A0BC884B0533}" type="presOf" srcId="{6322E1A0-328A-0C41-B982-656BF3CEC936}" destId="{AA0CADB4-481D-644C-8627-AB9C7D009C63}" srcOrd="0" destOrd="0" presId="urn:microsoft.com/office/officeart/2005/8/layout/lProcess2"/>
    <dgm:cxn modelId="{B64D222A-1BDB-D246-83E6-7C2E600ABAFB}" type="presOf" srcId="{1A6C1731-029C-1043-9BF0-E2216996C3A4}" destId="{5B2D09F5-1FF3-C549-ACB8-52A48F5440B5}" srcOrd="0" destOrd="0" presId="urn:microsoft.com/office/officeart/2005/8/layout/lProcess2"/>
    <dgm:cxn modelId="{B049024A-9C6A-1E42-8AE9-31F9217C5C1F}" srcId="{ACC0DE1F-8020-EE4D-AC42-37CA1B80E738}" destId="{4E412433-3EB6-C949-8804-9AB3252673BF}" srcOrd="4" destOrd="0" parTransId="{08A62B30-D77B-0E48-9B57-4BE0EB1A6B0D}" sibTransId="{14467F4B-6015-EE4E-B90B-D4F0ED2DA35F}"/>
    <dgm:cxn modelId="{B048F543-D49C-E140-99D5-DF953CD1A0E6}" srcId="{D78FE9CF-0997-034A-ACBD-3E7EAC595AA6}" destId="{0011C4AB-3477-034B-953C-616E4F68F54A}" srcOrd="0" destOrd="0" parTransId="{203DA5D9-69A7-9743-BFB9-A5CE5B8BF405}" sibTransId="{E4A4F80B-E224-1647-8BB0-2F67CB268EEC}"/>
    <dgm:cxn modelId="{4D9C9ED2-AB10-3B4B-8DEF-0A2D1B104421}" srcId="{ACC0DE1F-8020-EE4D-AC42-37CA1B80E738}" destId="{1A6C1731-029C-1043-9BF0-E2216996C3A4}" srcOrd="0" destOrd="0" parTransId="{092CED8F-A5EF-1440-9069-4ABB16D4791C}" sibTransId="{41436EB3-C71E-CA4A-9955-CD7A01E46257}"/>
    <dgm:cxn modelId="{8A6329B1-D449-1C49-B89C-FD9156EC61AE}" type="presOf" srcId="{9641AB7B-86E5-B446-96F9-E855F83E26AB}" destId="{E545B4E0-F169-BA4B-BE5E-965803316C5A}" srcOrd="0" destOrd="0" presId="urn:microsoft.com/office/officeart/2005/8/layout/lProcess2"/>
    <dgm:cxn modelId="{12AADAA7-3D3E-B84F-A664-F1731A367D54}" type="presOf" srcId="{127BDBD3-9BA0-EB48-8780-9B171A1BB0EF}" destId="{D1941CAA-8FF1-2F4E-8C50-1D2127C44E63}" srcOrd="0" destOrd="0" presId="urn:microsoft.com/office/officeart/2005/8/layout/lProcess2"/>
    <dgm:cxn modelId="{0A7FD699-07DC-DB43-A180-2B6C3EB74635}" type="presOf" srcId="{D78FE9CF-0997-034A-ACBD-3E7EAC595AA6}" destId="{F7AB0820-31E4-3441-A397-10C5EB35B721}" srcOrd="1" destOrd="0" presId="urn:microsoft.com/office/officeart/2005/8/layout/lProcess2"/>
    <dgm:cxn modelId="{9C0C468D-4CC0-7E49-9000-E5880C0050FD}" type="presOf" srcId="{243681BC-5AF0-B941-9D9E-36A762B7F707}" destId="{506A6855-64BF-9941-AFD9-61E021D3338F}" srcOrd="0" destOrd="0" presId="urn:microsoft.com/office/officeart/2005/8/layout/lProcess2"/>
    <dgm:cxn modelId="{C25F11B7-8B74-0C46-9DC3-917497BBD4AD}" srcId="{9641AB7B-86E5-B446-96F9-E855F83E26AB}" destId="{ACC0DE1F-8020-EE4D-AC42-37CA1B80E738}" srcOrd="1" destOrd="0" parTransId="{899D2A3D-370D-1441-A428-8BD101A35948}" sibTransId="{4584A53E-4008-784D-9FFB-9AC898CEE335}"/>
    <dgm:cxn modelId="{36AB724A-C3BD-8240-A06E-868F98D5CD80}" srcId="{9641AB7B-86E5-B446-96F9-E855F83E26AB}" destId="{D78FE9CF-0997-034A-ACBD-3E7EAC595AA6}" srcOrd="0" destOrd="0" parTransId="{D71DD6D8-F5CF-D247-9CCF-EB775CEB2080}" sibTransId="{92A7D7D1-898E-C143-85DE-12CB959B00DD}"/>
    <dgm:cxn modelId="{03F567E9-DB45-5C41-81B3-67D1B7998C16}" type="presOf" srcId="{54441C5E-F45F-D240-B258-A80424A1B966}" destId="{9F14C056-3F2F-5F4C-BEC8-B40C0FD44065}" srcOrd="0" destOrd="0" presId="urn:microsoft.com/office/officeart/2005/8/layout/lProcess2"/>
    <dgm:cxn modelId="{9B3F0553-003E-4A40-97CB-55E7B72867A8}" srcId="{D78FE9CF-0997-034A-ACBD-3E7EAC595AA6}" destId="{54441C5E-F45F-D240-B258-A80424A1B966}" srcOrd="4" destOrd="0" parTransId="{8FFE535B-0165-D24D-A432-EEEA337897CF}" sibTransId="{BF13FDC9-E2E0-CE4E-AAB0-738D1E591CB0}"/>
    <dgm:cxn modelId="{32C71F6E-422C-6E42-9E46-CA67A1359D13}" type="presOf" srcId="{61BCC604-0D96-2C48-BD3F-71842CB1833F}" destId="{3BCA932B-AF0E-6C45-AE52-83DF2FEFF9DD}" srcOrd="0" destOrd="0" presId="urn:microsoft.com/office/officeart/2005/8/layout/lProcess2"/>
    <dgm:cxn modelId="{8A868B47-8265-DE4C-AD93-0019BF760C57}" type="presOf" srcId="{4E412433-3EB6-C949-8804-9AB3252673BF}" destId="{2D1298E8-B25D-6B4E-B4E1-046B980D8582}" srcOrd="0" destOrd="0" presId="urn:microsoft.com/office/officeart/2005/8/layout/lProcess2"/>
    <dgm:cxn modelId="{AE31A6CA-E0AC-094D-BDEC-80637B3BFE57}" type="presOf" srcId="{D78FE9CF-0997-034A-ACBD-3E7EAC595AA6}" destId="{A3B1CBA5-A171-174E-A2B5-D1DCB283CE5A}" srcOrd="0" destOrd="0" presId="urn:microsoft.com/office/officeart/2005/8/layout/lProcess2"/>
    <dgm:cxn modelId="{5206F169-9B59-8243-BF12-1B01811ED01D}" type="presOf" srcId="{0011C4AB-3477-034B-953C-616E4F68F54A}" destId="{1B77FF3E-FF89-5C49-A192-371FBCD9606C}" srcOrd="0" destOrd="0" presId="urn:microsoft.com/office/officeart/2005/8/layout/lProcess2"/>
    <dgm:cxn modelId="{35B26ABF-351A-3A43-A26A-621569F4CDE1}" srcId="{D78FE9CF-0997-034A-ACBD-3E7EAC595AA6}" destId="{127BDBD3-9BA0-EB48-8780-9B171A1BB0EF}" srcOrd="5" destOrd="0" parTransId="{85915B0E-2816-724C-B1F2-2E354AA938E1}" sibTransId="{C6228363-884C-724D-826E-77FA95967F67}"/>
    <dgm:cxn modelId="{8A7DC374-CAD4-3F4D-B233-8234B28EE4FF}" srcId="{D78FE9CF-0997-034A-ACBD-3E7EAC595AA6}" destId="{BF604AC5-886C-C242-B26A-49E5F90F7DA3}" srcOrd="2" destOrd="0" parTransId="{7F7400F1-A578-F44F-BF8A-CD5295DCDE56}" sibTransId="{C3394B53-F0F9-954C-AA7A-093354B95E13}"/>
    <dgm:cxn modelId="{362E81B7-AB99-144D-9C75-C3A367AFEE13}" type="presOf" srcId="{ACC0DE1F-8020-EE4D-AC42-37CA1B80E738}" destId="{2DF16EDE-1C45-AD40-BB2D-CDDB367BF8BF}" srcOrd="0" destOrd="0" presId="urn:microsoft.com/office/officeart/2005/8/layout/lProcess2"/>
    <dgm:cxn modelId="{79467D12-7AA8-B444-B98A-13EFD75C0CE7}" srcId="{ACC0DE1F-8020-EE4D-AC42-37CA1B80E738}" destId="{61BCC604-0D96-2C48-BD3F-71842CB1833F}" srcOrd="1" destOrd="0" parTransId="{6C58DD00-C698-8B4D-B2D7-E16D48CEE292}" sibTransId="{3851458E-18A3-9648-9961-A3B50CED8951}"/>
    <dgm:cxn modelId="{CA3F24A3-EE1C-4C42-A7D0-764E887A4BEB}" srcId="{ACC0DE1F-8020-EE4D-AC42-37CA1B80E738}" destId="{A56ABF03-05CA-7A41-A838-3FCAED3AF767}" srcOrd="5" destOrd="0" parTransId="{DE4E5D69-482D-394C-B715-39A94C3C8C62}" sibTransId="{30608B61-601C-ED41-84F7-92180BF804F9}"/>
    <dgm:cxn modelId="{801FC266-AACF-F241-BE35-CBC9B7212A8C}" srcId="{ACC0DE1F-8020-EE4D-AC42-37CA1B80E738}" destId="{243681BC-5AF0-B941-9D9E-36A762B7F707}" srcOrd="3" destOrd="0" parTransId="{1859A69F-CFF5-2D49-9861-588212E02174}" sibTransId="{E2D92266-4C56-6E44-A8D0-675F73700A6F}"/>
    <dgm:cxn modelId="{964FCDC7-4D3F-7246-874C-9F38357F87A1}" type="presOf" srcId="{BF604AC5-886C-C242-B26A-49E5F90F7DA3}" destId="{56520F50-F78B-704C-9281-F8B5D900639A}" srcOrd="0" destOrd="0" presId="urn:microsoft.com/office/officeart/2005/8/layout/lProcess2"/>
    <dgm:cxn modelId="{B4FA4069-FF45-4549-80A2-CC3CBA19D7AC}" srcId="{D78FE9CF-0997-034A-ACBD-3E7EAC595AA6}" destId="{A44AF416-4D84-CC47-A656-E524D4B32597}" srcOrd="1" destOrd="0" parTransId="{378691C9-E3E8-0348-87A9-302464A5C788}" sibTransId="{CEE09708-0EA6-8346-82CC-A4F7E24A017F}"/>
    <dgm:cxn modelId="{387E8A11-52F2-BA44-A1CE-A03BD6387D70}" type="presOf" srcId="{ACC0DE1F-8020-EE4D-AC42-37CA1B80E738}" destId="{75523954-4F5E-4F45-AB00-0DFFA33FFC59}" srcOrd="1" destOrd="0" presId="urn:microsoft.com/office/officeart/2005/8/layout/lProcess2"/>
    <dgm:cxn modelId="{F78AD3FE-A1D5-584F-BC54-A2E6D04EDED3}" srcId="{D78FE9CF-0997-034A-ACBD-3E7EAC595AA6}" destId="{6322E1A0-328A-0C41-B982-656BF3CEC936}" srcOrd="3" destOrd="0" parTransId="{91CB7DE0-BF58-8048-80F9-B93157EC758C}" sibTransId="{B52B1082-64D9-AE4F-9E4D-73476A35CBFF}"/>
    <dgm:cxn modelId="{3BC32DE6-3D31-4249-9425-A4E40898CC7A}" type="presParOf" srcId="{E545B4E0-F169-BA4B-BE5E-965803316C5A}" destId="{11C3758A-47C0-1F40-8411-2FD55E38E8DF}" srcOrd="0" destOrd="0" presId="urn:microsoft.com/office/officeart/2005/8/layout/lProcess2"/>
    <dgm:cxn modelId="{A53AD9E1-5A3C-F247-AE9E-4B23032EA366}" type="presParOf" srcId="{11C3758A-47C0-1F40-8411-2FD55E38E8DF}" destId="{A3B1CBA5-A171-174E-A2B5-D1DCB283CE5A}" srcOrd="0" destOrd="0" presId="urn:microsoft.com/office/officeart/2005/8/layout/lProcess2"/>
    <dgm:cxn modelId="{B73C9F6D-C892-1E44-829D-E060BA24E9C4}" type="presParOf" srcId="{11C3758A-47C0-1F40-8411-2FD55E38E8DF}" destId="{F7AB0820-31E4-3441-A397-10C5EB35B721}" srcOrd="1" destOrd="0" presId="urn:microsoft.com/office/officeart/2005/8/layout/lProcess2"/>
    <dgm:cxn modelId="{F2B6241D-9B97-6047-B928-994651CF72A6}" type="presParOf" srcId="{11C3758A-47C0-1F40-8411-2FD55E38E8DF}" destId="{C6E2A06B-6393-514D-A5BD-0555CDBCCA85}" srcOrd="2" destOrd="0" presId="urn:microsoft.com/office/officeart/2005/8/layout/lProcess2"/>
    <dgm:cxn modelId="{89482E77-3A74-0347-B69C-2F8564930AA1}" type="presParOf" srcId="{C6E2A06B-6393-514D-A5BD-0555CDBCCA85}" destId="{EA295110-FEB4-284E-BE02-738AA154FA1C}" srcOrd="0" destOrd="0" presId="urn:microsoft.com/office/officeart/2005/8/layout/lProcess2"/>
    <dgm:cxn modelId="{355E7CE0-2515-4344-9BFC-38F549EFB92F}" type="presParOf" srcId="{EA295110-FEB4-284E-BE02-738AA154FA1C}" destId="{1B77FF3E-FF89-5C49-A192-371FBCD9606C}" srcOrd="0" destOrd="0" presId="urn:microsoft.com/office/officeart/2005/8/layout/lProcess2"/>
    <dgm:cxn modelId="{DCA7BB7F-9FD3-C743-A802-4DFF249E09C5}" type="presParOf" srcId="{EA295110-FEB4-284E-BE02-738AA154FA1C}" destId="{8FB8ED69-EA70-DC48-941B-A47FF74D6828}" srcOrd="1" destOrd="0" presId="urn:microsoft.com/office/officeart/2005/8/layout/lProcess2"/>
    <dgm:cxn modelId="{28E66FAD-7E3A-D343-9320-416233E8FFC1}" type="presParOf" srcId="{EA295110-FEB4-284E-BE02-738AA154FA1C}" destId="{A6E134F3-903D-FD41-9A0B-DAD8C84599B7}" srcOrd="2" destOrd="0" presId="urn:microsoft.com/office/officeart/2005/8/layout/lProcess2"/>
    <dgm:cxn modelId="{F461C538-23F8-A940-A352-4D30BB9153AD}" type="presParOf" srcId="{EA295110-FEB4-284E-BE02-738AA154FA1C}" destId="{C0462DA9-5737-F749-8527-0958C2D2387E}" srcOrd="3" destOrd="0" presId="urn:microsoft.com/office/officeart/2005/8/layout/lProcess2"/>
    <dgm:cxn modelId="{FFC1EB00-4EBC-194A-B5F5-8CE6724684B2}" type="presParOf" srcId="{EA295110-FEB4-284E-BE02-738AA154FA1C}" destId="{56520F50-F78B-704C-9281-F8B5D900639A}" srcOrd="4" destOrd="0" presId="urn:microsoft.com/office/officeart/2005/8/layout/lProcess2"/>
    <dgm:cxn modelId="{FDA6CFE4-31A7-CD4D-A2FD-48C84F3D1DD9}" type="presParOf" srcId="{EA295110-FEB4-284E-BE02-738AA154FA1C}" destId="{5E560BE9-B615-A04C-BA60-21A4E39A767D}" srcOrd="5" destOrd="0" presId="urn:microsoft.com/office/officeart/2005/8/layout/lProcess2"/>
    <dgm:cxn modelId="{7C7ED4A2-2555-4C47-ADC7-45526733753C}" type="presParOf" srcId="{EA295110-FEB4-284E-BE02-738AA154FA1C}" destId="{AA0CADB4-481D-644C-8627-AB9C7D009C63}" srcOrd="6" destOrd="0" presId="urn:microsoft.com/office/officeart/2005/8/layout/lProcess2"/>
    <dgm:cxn modelId="{E404B24B-6C39-7348-A3B5-1181B6EF3179}" type="presParOf" srcId="{EA295110-FEB4-284E-BE02-738AA154FA1C}" destId="{448CE17A-DAFC-1F41-BA23-77D5750AED60}" srcOrd="7" destOrd="0" presId="urn:microsoft.com/office/officeart/2005/8/layout/lProcess2"/>
    <dgm:cxn modelId="{AA01A113-7E0D-5E4D-9CBA-CCCB02D343A5}" type="presParOf" srcId="{EA295110-FEB4-284E-BE02-738AA154FA1C}" destId="{9F14C056-3F2F-5F4C-BEC8-B40C0FD44065}" srcOrd="8" destOrd="0" presId="urn:microsoft.com/office/officeart/2005/8/layout/lProcess2"/>
    <dgm:cxn modelId="{33DF5BE7-D619-4D43-B1E3-C070988CC255}" type="presParOf" srcId="{EA295110-FEB4-284E-BE02-738AA154FA1C}" destId="{BD6C365E-CE4F-1D45-B6FF-9093F81FAA81}" srcOrd="9" destOrd="0" presId="urn:microsoft.com/office/officeart/2005/8/layout/lProcess2"/>
    <dgm:cxn modelId="{0FAC05F2-F750-9246-BA28-346DE64659C9}" type="presParOf" srcId="{EA295110-FEB4-284E-BE02-738AA154FA1C}" destId="{D1941CAA-8FF1-2F4E-8C50-1D2127C44E63}" srcOrd="10" destOrd="0" presId="urn:microsoft.com/office/officeart/2005/8/layout/lProcess2"/>
    <dgm:cxn modelId="{A963F881-FF55-4349-A40E-B7955BDDEE50}" type="presParOf" srcId="{E545B4E0-F169-BA4B-BE5E-965803316C5A}" destId="{D7CAE2C2-AEE5-8C49-8E9A-5A94A2BB3D3D}" srcOrd="1" destOrd="0" presId="urn:microsoft.com/office/officeart/2005/8/layout/lProcess2"/>
    <dgm:cxn modelId="{60B8F6BD-7A06-2C42-9C85-70164A2EE79F}" type="presParOf" srcId="{E545B4E0-F169-BA4B-BE5E-965803316C5A}" destId="{3BB15951-8914-7C40-A472-18C471A9C031}" srcOrd="2" destOrd="0" presId="urn:microsoft.com/office/officeart/2005/8/layout/lProcess2"/>
    <dgm:cxn modelId="{8C295CC5-1EF4-4A48-A11F-DD7606EACD9E}" type="presParOf" srcId="{3BB15951-8914-7C40-A472-18C471A9C031}" destId="{2DF16EDE-1C45-AD40-BB2D-CDDB367BF8BF}" srcOrd="0" destOrd="0" presId="urn:microsoft.com/office/officeart/2005/8/layout/lProcess2"/>
    <dgm:cxn modelId="{1CF53A60-FBBC-8040-9991-1032A03A1470}" type="presParOf" srcId="{3BB15951-8914-7C40-A472-18C471A9C031}" destId="{75523954-4F5E-4F45-AB00-0DFFA33FFC59}" srcOrd="1" destOrd="0" presId="urn:microsoft.com/office/officeart/2005/8/layout/lProcess2"/>
    <dgm:cxn modelId="{04A098F7-121C-B14D-BAAD-5D79CA389AA1}" type="presParOf" srcId="{3BB15951-8914-7C40-A472-18C471A9C031}" destId="{2BBF5A49-1DB5-694E-BA74-819CCAEC8373}" srcOrd="2" destOrd="0" presId="urn:microsoft.com/office/officeart/2005/8/layout/lProcess2"/>
    <dgm:cxn modelId="{1578A3C5-E103-7F49-921D-A39FB65A7CC0}" type="presParOf" srcId="{2BBF5A49-1DB5-694E-BA74-819CCAEC8373}" destId="{CBD1144B-0ED1-2B4C-A2F8-DFD914E0A509}" srcOrd="0" destOrd="0" presId="urn:microsoft.com/office/officeart/2005/8/layout/lProcess2"/>
    <dgm:cxn modelId="{3B23F7C9-1F05-4A44-970E-8045D21784EC}" type="presParOf" srcId="{CBD1144B-0ED1-2B4C-A2F8-DFD914E0A509}" destId="{5B2D09F5-1FF3-C549-ACB8-52A48F5440B5}" srcOrd="0" destOrd="0" presId="urn:microsoft.com/office/officeart/2005/8/layout/lProcess2"/>
    <dgm:cxn modelId="{0A3F0172-96D8-4F46-9985-F57B3B3B3A31}" type="presParOf" srcId="{CBD1144B-0ED1-2B4C-A2F8-DFD914E0A509}" destId="{25BBE1C0-84C1-2344-AAC9-CCCA1F318625}" srcOrd="1" destOrd="0" presId="urn:microsoft.com/office/officeart/2005/8/layout/lProcess2"/>
    <dgm:cxn modelId="{6B952B01-3775-1642-AB22-07DD545CDCDC}" type="presParOf" srcId="{CBD1144B-0ED1-2B4C-A2F8-DFD914E0A509}" destId="{3BCA932B-AF0E-6C45-AE52-83DF2FEFF9DD}" srcOrd="2" destOrd="0" presId="urn:microsoft.com/office/officeart/2005/8/layout/lProcess2"/>
    <dgm:cxn modelId="{DA39F7CB-6988-D048-BA95-FB20A6350442}" type="presParOf" srcId="{CBD1144B-0ED1-2B4C-A2F8-DFD914E0A509}" destId="{08C71B60-6606-D14B-A676-0DD24EC8CB2E}" srcOrd="3" destOrd="0" presId="urn:microsoft.com/office/officeart/2005/8/layout/lProcess2"/>
    <dgm:cxn modelId="{67C4E498-85BA-2149-86C1-F3496A8A7FD1}" type="presParOf" srcId="{CBD1144B-0ED1-2B4C-A2F8-DFD914E0A509}" destId="{FD8862B4-60ED-384C-B132-9D61E67B13D4}" srcOrd="4" destOrd="0" presId="urn:microsoft.com/office/officeart/2005/8/layout/lProcess2"/>
    <dgm:cxn modelId="{04230926-E04B-E34F-B09F-203D16F0A39E}" type="presParOf" srcId="{CBD1144B-0ED1-2B4C-A2F8-DFD914E0A509}" destId="{F9A9E2AB-75DC-5349-94E2-3EB7343E3171}" srcOrd="5" destOrd="0" presId="urn:microsoft.com/office/officeart/2005/8/layout/lProcess2"/>
    <dgm:cxn modelId="{361073ED-7CEC-F741-ABCE-5A220DCE85CA}" type="presParOf" srcId="{CBD1144B-0ED1-2B4C-A2F8-DFD914E0A509}" destId="{506A6855-64BF-9941-AFD9-61E021D3338F}" srcOrd="6" destOrd="0" presId="urn:microsoft.com/office/officeart/2005/8/layout/lProcess2"/>
    <dgm:cxn modelId="{7C14981D-52E8-E34F-86FA-6F8163AFFC0F}" type="presParOf" srcId="{CBD1144B-0ED1-2B4C-A2F8-DFD914E0A509}" destId="{A2F40C37-22CF-FA4C-9B7E-231BC8DEE628}" srcOrd="7" destOrd="0" presId="urn:microsoft.com/office/officeart/2005/8/layout/lProcess2"/>
    <dgm:cxn modelId="{047B573C-BD21-2C42-8737-8A5BE1A01D29}" type="presParOf" srcId="{CBD1144B-0ED1-2B4C-A2F8-DFD914E0A509}" destId="{2D1298E8-B25D-6B4E-B4E1-046B980D8582}" srcOrd="8" destOrd="0" presId="urn:microsoft.com/office/officeart/2005/8/layout/lProcess2"/>
    <dgm:cxn modelId="{A09D2EFE-CFEE-3849-89B2-0D063DB4F738}" type="presParOf" srcId="{CBD1144B-0ED1-2B4C-A2F8-DFD914E0A509}" destId="{36A9831E-F879-0445-8DE9-1501E6E22CBA}" srcOrd="9" destOrd="0" presId="urn:microsoft.com/office/officeart/2005/8/layout/lProcess2"/>
    <dgm:cxn modelId="{C5F2E65B-388C-9F40-B970-FA693DF1F1D0}" type="presParOf" srcId="{CBD1144B-0ED1-2B4C-A2F8-DFD914E0A509}" destId="{F994C188-F233-6646-8CA1-4359393A90C7}" srcOrd="1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EC7315-0789-C94D-8016-7F838BC8F562}" type="doc">
      <dgm:prSet loTypeId="urn:microsoft.com/office/officeart/2008/layout/IncreasingCircleProcess" loCatId="" qsTypeId="urn:microsoft.com/office/officeart/2005/8/quickstyle/simple4" qsCatId="simple" csTypeId="urn:microsoft.com/office/officeart/2005/8/colors/accent1_2" csCatId="accent1" phldr="1"/>
      <dgm:spPr/>
      <dgm:t>
        <a:bodyPr/>
        <a:lstStyle/>
        <a:p>
          <a:endParaRPr lang="en-US"/>
        </a:p>
      </dgm:t>
    </dgm:pt>
    <dgm:pt modelId="{99B93497-8315-514A-BCDC-75C1C7251E60}">
      <dgm:prSet phldrT="[Text]"/>
      <dgm:spPr/>
      <dgm:t>
        <a:bodyPr/>
        <a:lstStyle/>
        <a:p>
          <a:r>
            <a:rPr lang="en-US" dirty="0" smtClean="0"/>
            <a:t>Real Data</a:t>
          </a:r>
          <a:endParaRPr lang="en-US" dirty="0"/>
        </a:p>
      </dgm:t>
    </dgm:pt>
    <dgm:pt modelId="{849A62C5-79B5-7940-ACCE-C6F9AC6C0D9D}" type="parTrans" cxnId="{8895FD7B-6E80-C84E-948E-550C9B081AD9}">
      <dgm:prSet/>
      <dgm:spPr/>
      <dgm:t>
        <a:bodyPr/>
        <a:lstStyle/>
        <a:p>
          <a:endParaRPr lang="en-US"/>
        </a:p>
      </dgm:t>
    </dgm:pt>
    <dgm:pt modelId="{620F726A-9DAC-0540-A461-DDE46065FEE3}" type="sibTrans" cxnId="{8895FD7B-6E80-C84E-948E-550C9B081AD9}">
      <dgm:prSet/>
      <dgm:spPr/>
      <dgm:t>
        <a:bodyPr/>
        <a:lstStyle/>
        <a:p>
          <a:endParaRPr lang="en-US"/>
        </a:p>
      </dgm:t>
    </dgm:pt>
    <dgm:pt modelId="{4491FD73-1241-B94E-AA22-0B4489A4C4F4}">
      <dgm:prSet phldrT="[Text]"/>
      <dgm:spPr/>
      <dgm:t>
        <a:bodyPr/>
        <a:lstStyle/>
        <a:p>
          <a:r>
            <a:rPr lang="en-US" dirty="0" smtClean="0"/>
            <a:t>Real Problem</a:t>
          </a:r>
          <a:endParaRPr lang="en-US" dirty="0"/>
        </a:p>
      </dgm:t>
    </dgm:pt>
    <dgm:pt modelId="{DAD4CC8C-54C4-2E44-95F3-97FA823F75F5}" type="parTrans" cxnId="{A16DBFFB-3FB8-A547-88CA-F5C7DF5F9E31}">
      <dgm:prSet/>
      <dgm:spPr/>
      <dgm:t>
        <a:bodyPr/>
        <a:lstStyle/>
        <a:p>
          <a:endParaRPr lang="en-US"/>
        </a:p>
      </dgm:t>
    </dgm:pt>
    <dgm:pt modelId="{CCA11BA5-5A77-6646-9068-D68F13B2E095}" type="sibTrans" cxnId="{A16DBFFB-3FB8-A547-88CA-F5C7DF5F9E31}">
      <dgm:prSet/>
      <dgm:spPr/>
      <dgm:t>
        <a:bodyPr/>
        <a:lstStyle/>
        <a:p>
          <a:endParaRPr lang="en-US"/>
        </a:p>
      </dgm:t>
    </dgm:pt>
    <dgm:pt modelId="{902A6925-F0E2-A248-A46F-723CC9987135}">
      <dgm:prSet phldrT="[Text]"/>
      <dgm:spPr/>
      <dgm:t>
        <a:bodyPr/>
        <a:lstStyle/>
        <a:p>
          <a:r>
            <a:rPr lang="en-US" dirty="0" smtClean="0"/>
            <a:t>Clear Scope</a:t>
          </a:r>
          <a:endParaRPr lang="en-US" dirty="0"/>
        </a:p>
      </dgm:t>
    </dgm:pt>
    <dgm:pt modelId="{8AD6D649-931B-ED44-A10C-C46DB0FCC18A}" type="parTrans" cxnId="{CA400FB4-C67E-6F48-A1AC-4964051AAE0E}">
      <dgm:prSet/>
      <dgm:spPr/>
      <dgm:t>
        <a:bodyPr/>
        <a:lstStyle/>
        <a:p>
          <a:endParaRPr lang="en-US"/>
        </a:p>
      </dgm:t>
    </dgm:pt>
    <dgm:pt modelId="{654DDE9B-0C98-144F-8DDB-F3D4DFF08455}" type="sibTrans" cxnId="{CA400FB4-C67E-6F48-A1AC-4964051AAE0E}">
      <dgm:prSet/>
      <dgm:spPr/>
      <dgm:t>
        <a:bodyPr/>
        <a:lstStyle/>
        <a:p>
          <a:endParaRPr lang="en-US"/>
        </a:p>
      </dgm:t>
    </dgm:pt>
    <dgm:pt modelId="{8DDB996E-A3B7-D24A-B562-7A3D048F361A}" type="pres">
      <dgm:prSet presAssocID="{6DEC7315-0789-C94D-8016-7F838BC8F562}" presName="Name0" presStyleCnt="0">
        <dgm:presLayoutVars>
          <dgm:chMax val="7"/>
          <dgm:chPref val="7"/>
          <dgm:dir/>
          <dgm:animOne val="branch"/>
          <dgm:animLvl val="lvl"/>
        </dgm:presLayoutVars>
      </dgm:prSet>
      <dgm:spPr/>
      <dgm:t>
        <a:bodyPr/>
        <a:lstStyle/>
        <a:p>
          <a:endParaRPr lang="en-US"/>
        </a:p>
      </dgm:t>
    </dgm:pt>
    <dgm:pt modelId="{10850AE7-E3D1-D449-B846-0870F5216C09}" type="pres">
      <dgm:prSet presAssocID="{99B93497-8315-514A-BCDC-75C1C7251E60}" presName="composite" presStyleCnt="0"/>
      <dgm:spPr/>
    </dgm:pt>
    <dgm:pt modelId="{C81FF69E-9076-1748-98AA-D71EF9197BB8}" type="pres">
      <dgm:prSet presAssocID="{99B93497-8315-514A-BCDC-75C1C7251E60}" presName="BackAccent" presStyleLbl="bgShp" presStyleIdx="0" presStyleCnt="3"/>
      <dgm:spPr/>
    </dgm:pt>
    <dgm:pt modelId="{CCB8B8EB-9C1D-4247-861D-E9107EAFA058}" type="pres">
      <dgm:prSet presAssocID="{99B93497-8315-514A-BCDC-75C1C7251E60}" presName="Accent" presStyleLbl="alignNode1" presStyleIdx="0" presStyleCnt="3"/>
      <dgm:spPr/>
    </dgm:pt>
    <dgm:pt modelId="{9205E46B-94AF-7A45-97E0-EE534E52B862}" type="pres">
      <dgm:prSet presAssocID="{99B93497-8315-514A-BCDC-75C1C7251E60}" presName="Child" presStyleLbl="revTx" presStyleIdx="0" presStyleCnt="3">
        <dgm:presLayoutVars>
          <dgm:chMax val="0"/>
          <dgm:chPref val="0"/>
          <dgm:bulletEnabled val="1"/>
        </dgm:presLayoutVars>
      </dgm:prSet>
      <dgm:spPr/>
      <dgm:t>
        <a:bodyPr/>
        <a:lstStyle/>
        <a:p>
          <a:endParaRPr lang="en-US"/>
        </a:p>
      </dgm:t>
    </dgm:pt>
    <dgm:pt modelId="{63B2ABA6-82A0-B647-962C-0C7B2BE261EE}" type="pres">
      <dgm:prSet presAssocID="{99B93497-8315-514A-BCDC-75C1C7251E60}" presName="Parent" presStyleLbl="revTx" presStyleIdx="0" presStyleCnt="3">
        <dgm:presLayoutVars>
          <dgm:chMax val="1"/>
          <dgm:chPref val="1"/>
          <dgm:bulletEnabled val="1"/>
        </dgm:presLayoutVars>
      </dgm:prSet>
      <dgm:spPr/>
      <dgm:t>
        <a:bodyPr/>
        <a:lstStyle/>
        <a:p>
          <a:endParaRPr lang="en-US"/>
        </a:p>
      </dgm:t>
    </dgm:pt>
    <dgm:pt modelId="{3F192542-752E-B94B-BB8F-AC9ED9EF0401}" type="pres">
      <dgm:prSet presAssocID="{620F726A-9DAC-0540-A461-DDE46065FEE3}" presName="sibTrans" presStyleCnt="0"/>
      <dgm:spPr/>
    </dgm:pt>
    <dgm:pt modelId="{7AED7C47-D457-7046-A21F-938B195AB1C6}" type="pres">
      <dgm:prSet presAssocID="{4491FD73-1241-B94E-AA22-0B4489A4C4F4}" presName="composite" presStyleCnt="0"/>
      <dgm:spPr/>
    </dgm:pt>
    <dgm:pt modelId="{8514727C-DB56-9848-890E-ACEA04FFC443}" type="pres">
      <dgm:prSet presAssocID="{4491FD73-1241-B94E-AA22-0B4489A4C4F4}" presName="BackAccent" presStyleLbl="bgShp" presStyleIdx="1" presStyleCnt="3"/>
      <dgm:spPr/>
    </dgm:pt>
    <dgm:pt modelId="{69420807-6257-0643-8F95-4D54496259FA}" type="pres">
      <dgm:prSet presAssocID="{4491FD73-1241-B94E-AA22-0B4489A4C4F4}" presName="Accent" presStyleLbl="alignNode1" presStyleIdx="1" presStyleCnt="3"/>
      <dgm:spPr/>
    </dgm:pt>
    <dgm:pt modelId="{55885775-9400-A547-A92E-06DAA3819939}" type="pres">
      <dgm:prSet presAssocID="{4491FD73-1241-B94E-AA22-0B4489A4C4F4}" presName="Child" presStyleLbl="revTx" presStyleIdx="0" presStyleCnt="3">
        <dgm:presLayoutVars>
          <dgm:chMax val="0"/>
          <dgm:chPref val="0"/>
          <dgm:bulletEnabled val="1"/>
        </dgm:presLayoutVars>
      </dgm:prSet>
      <dgm:spPr/>
      <dgm:t>
        <a:bodyPr/>
        <a:lstStyle/>
        <a:p>
          <a:endParaRPr lang="en-US"/>
        </a:p>
      </dgm:t>
    </dgm:pt>
    <dgm:pt modelId="{64E778FD-96E9-9D43-9919-17796675505D}" type="pres">
      <dgm:prSet presAssocID="{4491FD73-1241-B94E-AA22-0B4489A4C4F4}" presName="Parent" presStyleLbl="revTx" presStyleIdx="1" presStyleCnt="3">
        <dgm:presLayoutVars>
          <dgm:chMax val="1"/>
          <dgm:chPref val="1"/>
          <dgm:bulletEnabled val="1"/>
        </dgm:presLayoutVars>
      </dgm:prSet>
      <dgm:spPr/>
      <dgm:t>
        <a:bodyPr/>
        <a:lstStyle/>
        <a:p>
          <a:endParaRPr lang="en-US"/>
        </a:p>
      </dgm:t>
    </dgm:pt>
    <dgm:pt modelId="{016B6C27-C940-6744-ADF9-DC62B34E9B6D}" type="pres">
      <dgm:prSet presAssocID="{CCA11BA5-5A77-6646-9068-D68F13B2E095}" presName="sibTrans" presStyleCnt="0"/>
      <dgm:spPr/>
    </dgm:pt>
    <dgm:pt modelId="{647D0796-2E89-ED40-A2CD-72D91DC7C8FB}" type="pres">
      <dgm:prSet presAssocID="{902A6925-F0E2-A248-A46F-723CC9987135}" presName="composite" presStyleCnt="0"/>
      <dgm:spPr/>
    </dgm:pt>
    <dgm:pt modelId="{9D0981EF-B7C6-B04E-85AB-922F802AC5D4}" type="pres">
      <dgm:prSet presAssocID="{902A6925-F0E2-A248-A46F-723CC9987135}" presName="BackAccent" presStyleLbl="bgShp" presStyleIdx="2" presStyleCnt="3"/>
      <dgm:spPr/>
    </dgm:pt>
    <dgm:pt modelId="{D135DC49-F773-CB40-9465-7DD4F56D57A7}" type="pres">
      <dgm:prSet presAssocID="{902A6925-F0E2-A248-A46F-723CC9987135}" presName="Accent" presStyleLbl="alignNode1" presStyleIdx="2" presStyleCnt="3"/>
      <dgm:spPr/>
    </dgm:pt>
    <dgm:pt modelId="{C86918F7-220A-094F-A2FC-4796A2EE5EF3}" type="pres">
      <dgm:prSet presAssocID="{902A6925-F0E2-A248-A46F-723CC9987135}" presName="Child" presStyleLbl="revTx" presStyleIdx="1" presStyleCnt="3">
        <dgm:presLayoutVars>
          <dgm:chMax val="0"/>
          <dgm:chPref val="0"/>
          <dgm:bulletEnabled val="1"/>
        </dgm:presLayoutVars>
      </dgm:prSet>
      <dgm:spPr/>
      <dgm:t>
        <a:bodyPr/>
        <a:lstStyle/>
        <a:p>
          <a:endParaRPr lang="en-US"/>
        </a:p>
      </dgm:t>
    </dgm:pt>
    <dgm:pt modelId="{13FE929A-BEFF-8F4F-A792-F766831EB396}" type="pres">
      <dgm:prSet presAssocID="{902A6925-F0E2-A248-A46F-723CC9987135}" presName="Parent" presStyleLbl="revTx" presStyleIdx="2" presStyleCnt="3">
        <dgm:presLayoutVars>
          <dgm:chMax val="1"/>
          <dgm:chPref val="1"/>
          <dgm:bulletEnabled val="1"/>
        </dgm:presLayoutVars>
      </dgm:prSet>
      <dgm:spPr/>
      <dgm:t>
        <a:bodyPr/>
        <a:lstStyle/>
        <a:p>
          <a:endParaRPr lang="en-US"/>
        </a:p>
      </dgm:t>
    </dgm:pt>
  </dgm:ptLst>
  <dgm:cxnLst>
    <dgm:cxn modelId="{1C1821DB-AB1D-F346-97AE-C532127FC3C3}" type="presOf" srcId="{99B93497-8315-514A-BCDC-75C1C7251E60}" destId="{63B2ABA6-82A0-B647-962C-0C7B2BE261EE}" srcOrd="0" destOrd="0" presId="urn:microsoft.com/office/officeart/2008/layout/IncreasingCircleProcess"/>
    <dgm:cxn modelId="{CA400FB4-C67E-6F48-A1AC-4964051AAE0E}" srcId="{6DEC7315-0789-C94D-8016-7F838BC8F562}" destId="{902A6925-F0E2-A248-A46F-723CC9987135}" srcOrd="2" destOrd="0" parTransId="{8AD6D649-931B-ED44-A10C-C46DB0FCC18A}" sibTransId="{654DDE9B-0C98-144F-8DDB-F3D4DFF08455}"/>
    <dgm:cxn modelId="{9AC134AF-9F6D-554B-9255-74037693637D}" type="presOf" srcId="{6DEC7315-0789-C94D-8016-7F838BC8F562}" destId="{8DDB996E-A3B7-D24A-B562-7A3D048F361A}" srcOrd="0" destOrd="0" presId="urn:microsoft.com/office/officeart/2008/layout/IncreasingCircleProcess"/>
    <dgm:cxn modelId="{E39792FA-1E42-DD47-BC13-DAE76E4CA68A}" type="presOf" srcId="{902A6925-F0E2-A248-A46F-723CC9987135}" destId="{13FE929A-BEFF-8F4F-A792-F766831EB396}" srcOrd="0" destOrd="0" presId="urn:microsoft.com/office/officeart/2008/layout/IncreasingCircleProcess"/>
    <dgm:cxn modelId="{A16DBFFB-3FB8-A547-88CA-F5C7DF5F9E31}" srcId="{6DEC7315-0789-C94D-8016-7F838BC8F562}" destId="{4491FD73-1241-B94E-AA22-0B4489A4C4F4}" srcOrd="1" destOrd="0" parTransId="{DAD4CC8C-54C4-2E44-95F3-97FA823F75F5}" sibTransId="{CCA11BA5-5A77-6646-9068-D68F13B2E095}"/>
    <dgm:cxn modelId="{8895FD7B-6E80-C84E-948E-550C9B081AD9}" srcId="{6DEC7315-0789-C94D-8016-7F838BC8F562}" destId="{99B93497-8315-514A-BCDC-75C1C7251E60}" srcOrd="0" destOrd="0" parTransId="{849A62C5-79B5-7940-ACCE-C6F9AC6C0D9D}" sibTransId="{620F726A-9DAC-0540-A461-DDE46065FEE3}"/>
    <dgm:cxn modelId="{44976547-894E-6E47-9EAE-7BF45A3FA514}" type="presOf" srcId="{4491FD73-1241-B94E-AA22-0B4489A4C4F4}" destId="{64E778FD-96E9-9D43-9919-17796675505D}" srcOrd="0" destOrd="0" presId="urn:microsoft.com/office/officeart/2008/layout/IncreasingCircleProcess"/>
    <dgm:cxn modelId="{9767B32B-83F8-B347-B495-9A330C6B5F5F}" type="presParOf" srcId="{8DDB996E-A3B7-D24A-B562-7A3D048F361A}" destId="{10850AE7-E3D1-D449-B846-0870F5216C09}" srcOrd="0" destOrd="0" presId="urn:microsoft.com/office/officeart/2008/layout/IncreasingCircleProcess"/>
    <dgm:cxn modelId="{8048DBF7-4CBE-184E-9082-133FE1693676}" type="presParOf" srcId="{10850AE7-E3D1-D449-B846-0870F5216C09}" destId="{C81FF69E-9076-1748-98AA-D71EF9197BB8}" srcOrd="0" destOrd="0" presId="urn:microsoft.com/office/officeart/2008/layout/IncreasingCircleProcess"/>
    <dgm:cxn modelId="{EA5C2B39-0FB6-9C45-A3D8-CE0A66D8DF8C}" type="presParOf" srcId="{10850AE7-E3D1-D449-B846-0870F5216C09}" destId="{CCB8B8EB-9C1D-4247-861D-E9107EAFA058}" srcOrd="1" destOrd="0" presId="urn:microsoft.com/office/officeart/2008/layout/IncreasingCircleProcess"/>
    <dgm:cxn modelId="{65D1C8F7-27C4-AA4E-B907-D788C7C12C54}" type="presParOf" srcId="{10850AE7-E3D1-D449-B846-0870F5216C09}" destId="{9205E46B-94AF-7A45-97E0-EE534E52B862}" srcOrd="2" destOrd="0" presId="urn:microsoft.com/office/officeart/2008/layout/IncreasingCircleProcess"/>
    <dgm:cxn modelId="{9D067690-3F99-1641-A814-33A377B410D8}" type="presParOf" srcId="{10850AE7-E3D1-D449-B846-0870F5216C09}" destId="{63B2ABA6-82A0-B647-962C-0C7B2BE261EE}" srcOrd="3" destOrd="0" presId="urn:microsoft.com/office/officeart/2008/layout/IncreasingCircleProcess"/>
    <dgm:cxn modelId="{F3EB5B6E-142B-8042-9224-4CB8E947C0AD}" type="presParOf" srcId="{8DDB996E-A3B7-D24A-B562-7A3D048F361A}" destId="{3F192542-752E-B94B-BB8F-AC9ED9EF0401}" srcOrd="1" destOrd="0" presId="urn:microsoft.com/office/officeart/2008/layout/IncreasingCircleProcess"/>
    <dgm:cxn modelId="{38F001DB-BFB3-8345-B6B6-1A0DBFADDBD6}" type="presParOf" srcId="{8DDB996E-A3B7-D24A-B562-7A3D048F361A}" destId="{7AED7C47-D457-7046-A21F-938B195AB1C6}" srcOrd="2" destOrd="0" presId="urn:microsoft.com/office/officeart/2008/layout/IncreasingCircleProcess"/>
    <dgm:cxn modelId="{55D496A8-D0E7-1242-AC6E-35266D16D279}" type="presParOf" srcId="{7AED7C47-D457-7046-A21F-938B195AB1C6}" destId="{8514727C-DB56-9848-890E-ACEA04FFC443}" srcOrd="0" destOrd="0" presId="urn:microsoft.com/office/officeart/2008/layout/IncreasingCircleProcess"/>
    <dgm:cxn modelId="{8295054E-5D25-8A47-A360-6DB151E30FCF}" type="presParOf" srcId="{7AED7C47-D457-7046-A21F-938B195AB1C6}" destId="{69420807-6257-0643-8F95-4D54496259FA}" srcOrd="1" destOrd="0" presId="urn:microsoft.com/office/officeart/2008/layout/IncreasingCircleProcess"/>
    <dgm:cxn modelId="{2DE635A3-9EE4-E341-81D1-1956C4B5F742}" type="presParOf" srcId="{7AED7C47-D457-7046-A21F-938B195AB1C6}" destId="{55885775-9400-A547-A92E-06DAA3819939}" srcOrd="2" destOrd="0" presId="urn:microsoft.com/office/officeart/2008/layout/IncreasingCircleProcess"/>
    <dgm:cxn modelId="{756D5B0F-13E8-764F-A6B4-CDEDEB679804}" type="presParOf" srcId="{7AED7C47-D457-7046-A21F-938B195AB1C6}" destId="{64E778FD-96E9-9D43-9919-17796675505D}" srcOrd="3" destOrd="0" presId="urn:microsoft.com/office/officeart/2008/layout/IncreasingCircleProcess"/>
    <dgm:cxn modelId="{FC14B435-D72D-3C45-AA82-2C4F472221CE}" type="presParOf" srcId="{8DDB996E-A3B7-D24A-B562-7A3D048F361A}" destId="{016B6C27-C940-6744-ADF9-DC62B34E9B6D}" srcOrd="3" destOrd="0" presId="urn:microsoft.com/office/officeart/2008/layout/IncreasingCircleProcess"/>
    <dgm:cxn modelId="{A16AB82D-5DA7-2A43-A762-51E437741734}" type="presParOf" srcId="{8DDB996E-A3B7-D24A-B562-7A3D048F361A}" destId="{647D0796-2E89-ED40-A2CD-72D91DC7C8FB}" srcOrd="4" destOrd="0" presId="urn:microsoft.com/office/officeart/2008/layout/IncreasingCircleProcess"/>
    <dgm:cxn modelId="{3930CCD7-1FFF-614E-8CB2-44A82839FEB3}" type="presParOf" srcId="{647D0796-2E89-ED40-A2CD-72D91DC7C8FB}" destId="{9D0981EF-B7C6-B04E-85AB-922F802AC5D4}" srcOrd="0" destOrd="0" presId="urn:microsoft.com/office/officeart/2008/layout/IncreasingCircleProcess"/>
    <dgm:cxn modelId="{C29D4463-4FF9-F742-A6AF-3A63D652E73C}" type="presParOf" srcId="{647D0796-2E89-ED40-A2CD-72D91DC7C8FB}" destId="{D135DC49-F773-CB40-9465-7DD4F56D57A7}" srcOrd="1" destOrd="0" presId="urn:microsoft.com/office/officeart/2008/layout/IncreasingCircleProcess"/>
    <dgm:cxn modelId="{88F40E29-BD1B-DA42-A826-7F9B4DDB1192}" type="presParOf" srcId="{647D0796-2E89-ED40-A2CD-72D91DC7C8FB}" destId="{C86918F7-220A-094F-A2FC-4796A2EE5EF3}" srcOrd="2" destOrd="0" presId="urn:microsoft.com/office/officeart/2008/layout/IncreasingCircleProcess"/>
    <dgm:cxn modelId="{9F0AFDED-6E93-2549-8BF1-FC8E99526289}" type="presParOf" srcId="{647D0796-2E89-ED40-A2CD-72D91DC7C8FB}" destId="{13FE929A-BEFF-8F4F-A792-F766831EB396}"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1CBA5-A171-174E-A2B5-D1DCB283CE5A}">
      <dsp:nvSpPr>
        <dsp:cNvPr id="0" name=""/>
        <dsp:cNvSpPr/>
      </dsp:nvSpPr>
      <dsp:spPr>
        <a:xfrm>
          <a:off x="4000" y="0"/>
          <a:ext cx="3848138" cy="475252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Benefits</a:t>
          </a:r>
          <a:endParaRPr lang="en-US" sz="4400" kern="1200" dirty="0"/>
        </a:p>
      </dsp:txBody>
      <dsp:txXfrm>
        <a:off x="4000" y="0"/>
        <a:ext cx="3848138" cy="1425758"/>
      </dsp:txXfrm>
    </dsp:sp>
    <dsp:sp modelId="{1B77FF3E-FF89-5C49-A192-371FBCD9606C}">
      <dsp:nvSpPr>
        <dsp:cNvPr id="0" name=""/>
        <dsp:cNvSpPr/>
      </dsp:nvSpPr>
      <dsp:spPr>
        <a:xfrm>
          <a:off x="388814" y="1425990"/>
          <a:ext cx="3078510" cy="4562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Realize existing investment</a:t>
          </a:r>
          <a:endParaRPr lang="en-US" sz="1700" kern="1200" dirty="0"/>
        </a:p>
      </dsp:txBody>
      <dsp:txXfrm>
        <a:off x="402178" y="1439354"/>
        <a:ext cx="3051782" cy="429554"/>
      </dsp:txXfrm>
    </dsp:sp>
    <dsp:sp modelId="{A6E134F3-903D-FD41-9A0B-DAD8C84599B7}">
      <dsp:nvSpPr>
        <dsp:cNvPr id="0" name=""/>
        <dsp:cNvSpPr/>
      </dsp:nvSpPr>
      <dsp:spPr>
        <a:xfrm>
          <a:off x="388814" y="1952469"/>
          <a:ext cx="3078510" cy="4562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Short development timescales</a:t>
          </a:r>
          <a:endParaRPr lang="en-US" sz="1700" kern="1200" dirty="0"/>
        </a:p>
      </dsp:txBody>
      <dsp:txXfrm>
        <a:off x="402178" y="1965833"/>
        <a:ext cx="3051782" cy="429554"/>
      </dsp:txXfrm>
    </dsp:sp>
    <dsp:sp modelId="{56520F50-F78B-704C-9281-F8B5D900639A}">
      <dsp:nvSpPr>
        <dsp:cNvPr id="0" name=""/>
        <dsp:cNvSpPr/>
      </dsp:nvSpPr>
      <dsp:spPr>
        <a:xfrm>
          <a:off x="388814" y="2478949"/>
          <a:ext cx="3078510" cy="4562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Support any XML standard</a:t>
          </a:r>
          <a:endParaRPr lang="en-US" sz="1700" kern="1200" dirty="0"/>
        </a:p>
      </dsp:txBody>
      <dsp:txXfrm>
        <a:off x="402178" y="2492313"/>
        <a:ext cx="3051782" cy="429554"/>
      </dsp:txXfrm>
    </dsp:sp>
    <dsp:sp modelId="{AA0CADB4-481D-644C-8627-AB9C7D009C63}">
      <dsp:nvSpPr>
        <dsp:cNvPr id="0" name=""/>
        <dsp:cNvSpPr/>
      </dsp:nvSpPr>
      <dsp:spPr>
        <a:xfrm>
          <a:off x="388814" y="3005428"/>
          <a:ext cx="3078510" cy="4562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smtClean="0"/>
            <a:t>Support multiple versions</a:t>
          </a:r>
          <a:endParaRPr lang="en-US" sz="1700" kern="1200" dirty="0"/>
        </a:p>
      </dsp:txBody>
      <dsp:txXfrm>
        <a:off x="402178" y="3018792"/>
        <a:ext cx="3051782" cy="429554"/>
      </dsp:txXfrm>
    </dsp:sp>
    <dsp:sp modelId="{9F14C056-3F2F-5F4C-BEC8-B40C0FD44065}">
      <dsp:nvSpPr>
        <dsp:cNvPr id="0" name=""/>
        <dsp:cNvSpPr/>
      </dsp:nvSpPr>
      <dsp:spPr>
        <a:xfrm>
          <a:off x="388814" y="3531908"/>
          <a:ext cx="3078510" cy="4562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Standards-based</a:t>
          </a:r>
        </a:p>
      </dsp:txBody>
      <dsp:txXfrm>
        <a:off x="402178" y="3545272"/>
        <a:ext cx="3051782" cy="429554"/>
      </dsp:txXfrm>
    </dsp:sp>
    <dsp:sp modelId="{D1941CAA-8FF1-2F4E-8C50-1D2127C44E63}">
      <dsp:nvSpPr>
        <dsp:cNvPr id="0" name=""/>
        <dsp:cNvSpPr/>
      </dsp:nvSpPr>
      <dsp:spPr>
        <a:xfrm>
          <a:off x="388814" y="4058387"/>
          <a:ext cx="3078510" cy="4562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Open approach</a:t>
          </a:r>
        </a:p>
      </dsp:txBody>
      <dsp:txXfrm>
        <a:off x="402178" y="4071751"/>
        <a:ext cx="3051782" cy="429554"/>
      </dsp:txXfrm>
    </dsp:sp>
    <dsp:sp modelId="{2DF16EDE-1C45-AD40-BB2D-CDDB367BF8BF}">
      <dsp:nvSpPr>
        <dsp:cNvPr id="0" name=""/>
        <dsp:cNvSpPr/>
      </dsp:nvSpPr>
      <dsp:spPr>
        <a:xfrm>
          <a:off x="4140749" y="0"/>
          <a:ext cx="3848138" cy="475252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Features</a:t>
          </a:r>
          <a:endParaRPr lang="en-US" sz="6300" kern="1200" dirty="0"/>
        </a:p>
      </dsp:txBody>
      <dsp:txXfrm>
        <a:off x="4140749" y="0"/>
        <a:ext cx="3848138" cy="1425758"/>
      </dsp:txXfrm>
    </dsp:sp>
    <dsp:sp modelId="{5B2D09F5-1FF3-C549-ACB8-52A48F5440B5}">
      <dsp:nvSpPr>
        <dsp:cNvPr id="0" name=""/>
        <dsp:cNvSpPr/>
      </dsp:nvSpPr>
      <dsp:spPr>
        <a:xfrm>
          <a:off x="4525563" y="1425990"/>
          <a:ext cx="3078510" cy="4562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Service wrapping</a:t>
          </a:r>
          <a:endParaRPr lang="en-US" sz="1700" kern="1200" dirty="0"/>
        </a:p>
      </dsp:txBody>
      <dsp:txXfrm>
        <a:off x="4538927" y="1439354"/>
        <a:ext cx="3051782" cy="429554"/>
      </dsp:txXfrm>
    </dsp:sp>
    <dsp:sp modelId="{3BCA932B-AF0E-6C45-AE52-83DF2FEFF9DD}">
      <dsp:nvSpPr>
        <dsp:cNvPr id="0" name=""/>
        <dsp:cNvSpPr/>
      </dsp:nvSpPr>
      <dsp:spPr>
        <a:xfrm>
          <a:off x="4525563" y="1952469"/>
          <a:ext cx="3078510" cy="4562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GUI and model-driven interfaces</a:t>
          </a:r>
          <a:endParaRPr lang="en-US" sz="1700" kern="1200" dirty="0"/>
        </a:p>
      </dsp:txBody>
      <dsp:txXfrm>
        <a:off x="4538927" y="1965833"/>
        <a:ext cx="3051782" cy="429554"/>
      </dsp:txXfrm>
    </dsp:sp>
    <dsp:sp modelId="{FD8862B4-60ED-384C-B132-9D61E67B13D4}">
      <dsp:nvSpPr>
        <dsp:cNvPr id="0" name=""/>
        <dsp:cNvSpPr/>
      </dsp:nvSpPr>
      <dsp:spPr>
        <a:xfrm>
          <a:off x="4525563" y="2478949"/>
          <a:ext cx="3078510" cy="4562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Schema mapping</a:t>
          </a:r>
          <a:endParaRPr lang="en-US" sz="1700" kern="1200" dirty="0"/>
        </a:p>
      </dsp:txBody>
      <dsp:txXfrm>
        <a:off x="4538927" y="2492313"/>
        <a:ext cx="3051782" cy="429554"/>
      </dsp:txXfrm>
    </dsp:sp>
    <dsp:sp modelId="{506A6855-64BF-9941-AFD9-61E021D3338F}">
      <dsp:nvSpPr>
        <dsp:cNvPr id="0" name=""/>
        <dsp:cNvSpPr/>
      </dsp:nvSpPr>
      <dsp:spPr>
        <a:xfrm>
          <a:off x="4525563" y="3005428"/>
          <a:ext cx="3078510" cy="4562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Schema Aware</a:t>
          </a:r>
          <a:endParaRPr lang="en-US" sz="1700" kern="1200" dirty="0"/>
        </a:p>
      </dsp:txBody>
      <dsp:txXfrm>
        <a:off x="4538927" y="3018792"/>
        <a:ext cx="3051782" cy="429554"/>
      </dsp:txXfrm>
    </dsp:sp>
    <dsp:sp modelId="{2D1298E8-B25D-6B4E-B4E1-046B980D8582}">
      <dsp:nvSpPr>
        <dsp:cNvPr id="0" name=""/>
        <dsp:cNvSpPr/>
      </dsp:nvSpPr>
      <dsp:spPr>
        <a:xfrm>
          <a:off x="4525563" y="3531908"/>
          <a:ext cx="3078510" cy="4562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OGC &amp; SWIM standards</a:t>
          </a:r>
          <a:endParaRPr lang="en-US" sz="1700" kern="1200" dirty="0"/>
        </a:p>
      </dsp:txBody>
      <dsp:txXfrm>
        <a:off x="4538927" y="3545272"/>
        <a:ext cx="3051782" cy="429554"/>
      </dsp:txXfrm>
    </dsp:sp>
    <dsp:sp modelId="{F994C188-F233-6646-8CA1-4359393A90C7}">
      <dsp:nvSpPr>
        <dsp:cNvPr id="0" name=""/>
        <dsp:cNvSpPr/>
      </dsp:nvSpPr>
      <dsp:spPr>
        <a:xfrm>
          <a:off x="4525563" y="4058387"/>
          <a:ext cx="3078510" cy="4562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Mainstream technology</a:t>
          </a:r>
          <a:endParaRPr lang="en-US" sz="1700" kern="1200" dirty="0"/>
        </a:p>
      </dsp:txBody>
      <dsp:txXfrm>
        <a:off x="4538927" y="4071751"/>
        <a:ext cx="3051782" cy="429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FF69E-9076-1748-98AA-D71EF9197BB8}">
      <dsp:nvSpPr>
        <dsp:cNvPr id="0" name=""/>
        <dsp:cNvSpPr/>
      </dsp:nvSpPr>
      <dsp:spPr>
        <a:xfrm>
          <a:off x="1746" y="0"/>
          <a:ext cx="471678" cy="471678"/>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CB8B8EB-9C1D-4247-861D-E9107EAFA058}">
      <dsp:nvSpPr>
        <dsp:cNvPr id="0" name=""/>
        <dsp:cNvSpPr/>
      </dsp:nvSpPr>
      <dsp:spPr>
        <a:xfrm>
          <a:off x="48914" y="47167"/>
          <a:ext cx="377342" cy="377342"/>
        </a:xfrm>
        <a:prstGeom prst="chord">
          <a:avLst>
            <a:gd name="adj1" fmla="val 1168272"/>
            <a:gd name="adj2" fmla="val 9631728"/>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3B2ABA6-82A0-B647-962C-0C7B2BE261EE}">
      <dsp:nvSpPr>
        <dsp:cNvPr id="0" name=""/>
        <dsp:cNvSpPr/>
      </dsp:nvSpPr>
      <dsp:spPr>
        <a:xfrm>
          <a:off x="571690" y="0"/>
          <a:ext cx="1395380" cy="47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en-US" sz="1800" kern="1200" dirty="0" smtClean="0"/>
            <a:t>Real Data</a:t>
          </a:r>
          <a:endParaRPr lang="en-US" sz="1800" kern="1200" dirty="0"/>
        </a:p>
      </dsp:txBody>
      <dsp:txXfrm>
        <a:off x="571690" y="0"/>
        <a:ext cx="1395380" cy="471678"/>
      </dsp:txXfrm>
    </dsp:sp>
    <dsp:sp modelId="{8514727C-DB56-9848-890E-ACEA04FFC443}">
      <dsp:nvSpPr>
        <dsp:cNvPr id="0" name=""/>
        <dsp:cNvSpPr/>
      </dsp:nvSpPr>
      <dsp:spPr>
        <a:xfrm>
          <a:off x="2065337" y="0"/>
          <a:ext cx="471678" cy="471678"/>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9420807-6257-0643-8F95-4D54496259FA}">
      <dsp:nvSpPr>
        <dsp:cNvPr id="0" name=""/>
        <dsp:cNvSpPr/>
      </dsp:nvSpPr>
      <dsp:spPr>
        <a:xfrm>
          <a:off x="2112505" y="47167"/>
          <a:ext cx="377342" cy="377342"/>
        </a:xfrm>
        <a:prstGeom prst="chord">
          <a:avLst>
            <a:gd name="adj1" fmla="val 20431728"/>
            <a:gd name="adj2" fmla="val 11968272"/>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4E778FD-96E9-9D43-9919-17796675505D}">
      <dsp:nvSpPr>
        <dsp:cNvPr id="0" name=""/>
        <dsp:cNvSpPr/>
      </dsp:nvSpPr>
      <dsp:spPr>
        <a:xfrm>
          <a:off x="2635281" y="0"/>
          <a:ext cx="1395380" cy="47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en-US" sz="1800" kern="1200" dirty="0" smtClean="0"/>
            <a:t>Real Problem</a:t>
          </a:r>
          <a:endParaRPr lang="en-US" sz="1800" kern="1200" dirty="0"/>
        </a:p>
      </dsp:txBody>
      <dsp:txXfrm>
        <a:off x="2635281" y="0"/>
        <a:ext cx="1395380" cy="471678"/>
      </dsp:txXfrm>
    </dsp:sp>
    <dsp:sp modelId="{9D0981EF-B7C6-B04E-85AB-922F802AC5D4}">
      <dsp:nvSpPr>
        <dsp:cNvPr id="0" name=""/>
        <dsp:cNvSpPr/>
      </dsp:nvSpPr>
      <dsp:spPr>
        <a:xfrm>
          <a:off x="4128928" y="0"/>
          <a:ext cx="471678" cy="471678"/>
        </a:xfrm>
        <a:prstGeom prst="ellipse">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135DC49-F773-CB40-9465-7DD4F56D57A7}">
      <dsp:nvSpPr>
        <dsp:cNvPr id="0" name=""/>
        <dsp:cNvSpPr/>
      </dsp:nvSpPr>
      <dsp:spPr>
        <a:xfrm>
          <a:off x="4176096" y="47167"/>
          <a:ext cx="377342" cy="377342"/>
        </a:xfrm>
        <a:prstGeom prst="chord">
          <a:avLst>
            <a:gd name="adj1" fmla="val 162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3FE929A-BEFF-8F4F-A792-F766831EB396}">
      <dsp:nvSpPr>
        <dsp:cNvPr id="0" name=""/>
        <dsp:cNvSpPr/>
      </dsp:nvSpPr>
      <dsp:spPr>
        <a:xfrm>
          <a:off x="4698873" y="0"/>
          <a:ext cx="1395380" cy="471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800100">
            <a:lnSpc>
              <a:spcPct val="90000"/>
            </a:lnSpc>
            <a:spcBef>
              <a:spcPct val="0"/>
            </a:spcBef>
            <a:spcAft>
              <a:spcPct val="35000"/>
            </a:spcAft>
          </a:pPr>
          <a:r>
            <a:rPr lang="en-US" sz="1800" kern="1200" dirty="0" smtClean="0"/>
            <a:t>Clear Scope</a:t>
          </a:r>
          <a:endParaRPr lang="en-US" sz="1800" kern="1200" dirty="0"/>
        </a:p>
      </dsp:txBody>
      <dsp:txXfrm>
        <a:off x="4698873" y="0"/>
        <a:ext cx="1395380" cy="47167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93FDBB-4EFA-4846-B34C-3723C2A9BA49}" type="datetimeFigureOut">
              <a:rPr lang="en-US" smtClean="0"/>
              <a:pPr/>
              <a:t>8/26/2014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7D7FC2-F6B6-054C-8B5C-A6808A2F67E7}" type="slidenum">
              <a:rPr lang="en-US" smtClean="0"/>
              <a:pPr/>
              <a:t>‹#›</a:t>
            </a:fld>
            <a:endParaRPr lang="en-US"/>
          </a:p>
        </p:txBody>
      </p:sp>
    </p:spTree>
    <p:extLst>
      <p:ext uri="{BB962C8B-B14F-4D97-AF65-F5344CB8AC3E}">
        <p14:creationId xmlns:p14="http://schemas.microsoft.com/office/powerpoint/2010/main" val="30356238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D7FC2-F6B6-054C-8B5C-A6808A2F67E7}" type="slidenum">
              <a:rPr lang="en-US" smtClean="0"/>
              <a:pPr/>
              <a:t>1</a:t>
            </a:fld>
            <a:endParaRPr lang="en-US"/>
          </a:p>
        </p:txBody>
      </p:sp>
    </p:spTree>
    <p:extLst>
      <p:ext uri="{BB962C8B-B14F-4D97-AF65-F5344CB8AC3E}">
        <p14:creationId xmlns:p14="http://schemas.microsoft.com/office/powerpoint/2010/main" val="415636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43000" y="685800"/>
            <a:ext cx="4572000" cy="3429000"/>
          </a:xfrm>
          <a:ln/>
        </p:spPr>
      </p:sp>
      <p:sp>
        <p:nvSpPr>
          <p:cNvPr id="33795" name="Notes Placeholder 2"/>
          <p:cNvSpPr>
            <a:spLocks noGrp="1"/>
          </p:cNvSpPr>
          <p:nvPr>
            <p:ph type="body" idx="1"/>
          </p:nvPr>
        </p:nvSpPr>
        <p:spPr>
          <a:noFill/>
          <a:ln/>
        </p:spPr>
        <p:txBody>
          <a:bodyPr/>
          <a:lstStyle/>
          <a:p>
            <a:pPr eaLnBrk="1" hangingPunct="1"/>
            <a:r>
              <a:rPr lang="en-GB" dirty="0"/>
              <a:t>Snowflake Software are a self-financed, profitable company based in Southampton, UK. We were establishing in 2001 and have 10 years operational experience providing software, consultancy and training to develop Open data exchange solutions within Europe, North America and Asia.</a:t>
            </a:r>
          </a:p>
          <a:p>
            <a:pPr eaLnBrk="1" hangingPunct="1"/>
            <a:endParaRPr lang="en-GB" dirty="0"/>
          </a:p>
          <a:p>
            <a:pPr eaLnBrk="1" hangingPunct="1"/>
            <a:r>
              <a:rPr lang="en-GB" dirty="0"/>
              <a:t>We have experienced year on year growth and are expanding and aiming to establish a network of global partnerships with service providers to extend use of our solutions within our 4 target markets:</a:t>
            </a:r>
          </a:p>
          <a:p>
            <a:pPr marL="655044" lvl="1" indent="-218348">
              <a:buFontTx/>
              <a:buChar char="•"/>
            </a:pPr>
            <a:r>
              <a:rPr lang="en-GB" dirty="0"/>
              <a:t>Aviation</a:t>
            </a:r>
          </a:p>
          <a:p>
            <a:pPr marL="655044" lvl="1" indent="-218348">
              <a:buFontTx/>
              <a:buChar char="•"/>
            </a:pPr>
            <a:r>
              <a:rPr lang="en-GB" dirty="0"/>
              <a:t>Defence and Security</a:t>
            </a:r>
          </a:p>
          <a:p>
            <a:pPr marL="655044" lvl="1" indent="-218348">
              <a:buFontTx/>
              <a:buChar char="•"/>
            </a:pPr>
            <a:r>
              <a:rPr lang="en-GB" dirty="0"/>
              <a:t>Data Providers</a:t>
            </a:r>
          </a:p>
          <a:p>
            <a:pPr marL="655044" lvl="1" indent="-218348">
              <a:buFontTx/>
              <a:buChar char="•"/>
            </a:pPr>
            <a:r>
              <a:rPr lang="en-GB" dirty="0"/>
              <a:t>INSPIRE</a:t>
            </a:r>
          </a:p>
        </p:txBody>
      </p:sp>
      <p:sp>
        <p:nvSpPr>
          <p:cNvPr id="33796" name="Slide Number Placeholder 3"/>
          <p:cNvSpPr>
            <a:spLocks noGrp="1"/>
          </p:cNvSpPr>
          <p:nvPr>
            <p:ph type="sldNum" sz="quarter" idx="5"/>
          </p:nvPr>
        </p:nvSpPr>
        <p:spPr>
          <a:noFill/>
        </p:spPr>
        <p:txBody>
          <a:bodyPr/>
          <a:lstStyle/>
          <a:p>
            <a:pPr defTabSz="912958"/>
            <a:fld id="{5A2362CF-A59E-2E42-9262-94ED59EDB85D}" type="slidenum">
              <a:rPr lang="en-GB"/>
              <a:pPr defTabSz="912958"/>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xfrm>
            <a:off x="1143000" y="685800"/>
            <a:ext cx="4572000" cy="3429000"/>
          </a:xfrm>
          <a:ln/>
        </p:spPr>
      </p:sp>
      <p:sp>
        <p:nvSpPr>
          <p:cNvPr id="17410" name="Notes Placeholder 2"/>
          <p:cNvSpPr>
            <a:spLocks noGrp="1"/>
          </p:cNvSpPr>
          <p:nvPr>
            <p:ph type="body" idx="1"/>
          </p:nvPr>
        </p:nvSpPr>
        <p:spPr>
          <a:noFill/>
          <a:ln/>
        </p:spPr>
        <p:txBody>
          <a:bodyPr/>
          <a:lstStyle/>
          <a:p>
            <a:pPr eaLnBrk="1" hangingPunct="1"/>
            <a:r>
              <a:rPr lang="en-US" dirty="0" smtClean="0">
                <a:ea typeface="ＭＳ Ｐゴシック" charset="-128"/>
                <a:cs typeface="ＭＳ Ｐゴシック" charset="-128"/>
              </a:rPr>
              <a:t>Obstacle data example; replicated across systems; using …</a:t>
            </a:r>
            <a:endParaRPr lang="en-US" dirty="0">
              <a:ea typeface="ＭＳ Ｐゴシック" charset="-128"/>
              <a:cs typeface="ＭＳ Ｐゴシック" charset="-128"/>
            </a:endParaRPr>
          </a:p>
        </p:txBody>
      </p:sp>
      <p:sp>
        <p:nvSpPr>
          <p:cNvPr id="17411" name="Slide Number Placeholder 3"/>
          <p:cNvSpPr>
            <a:spLocks noGrp="1"/>
          </p:cNvSpPr>
          <p:nvPr>
            <p:ph type="sldNum" sz="quarter" idx="5"/>
          </p:nvPr>
        </p:nvSpPr>
        <p:spPr>
          <a:noFill/>
        </p:spPr>
        <p:txBody>
          <a:bodyPr/>
          <a:lstStyle/>
          <a:p>
            <a:pPr defTabSz="912958"/>
            <a:fld id="{747FDE3E-2936-A347-931A-A20317D88CD3}" type="slidenum">
              <a:rPr lang="en-GB"/>
              <a:pPr defTabSz="912958"/>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xfrm>
            <a:off x="1143000" y="685800"/>
            <a:ext cx="4572000" cy="3429000"/>
          </a:xfrm>
          <a:ln/>
        </p:spPr>
      </p:sp>
      <p:sp>
        <p:nvSpPr>
          <p:cNvPr id="19458" name="Notes Placeholder 2"/>
          <p:cNvSpPr>
            <a:spLocks noGrp="1"/>
          </p:cNvSpPr>
          <p:nvPr>
            <p:ph type="body" idx="1"/>
          </p:nvPr>
        </p:nvSpPr>
        <p:spPr>
          <a:noFill/>
          <a:ln/>
        </p:spPr>
        <p:txBody>
          <a:bodyPr/>
          <a:lstStyle/>
          <a:p>
            <a:pPr eaLnBrk="1" hangingPunct="1"/>
            <a:endParaRPr lang="en-US">
              <a:ea typeface="ＭＳ Ｐゴシック" charset="-128"/>
              <a:cs typeface="ＭＳ Ｐゴシック" charset="-128"/>
            </a:endParaRPr>
          </a:p>
        </p:txBody>
      </p:sp>
      <p:sp>
        <p:nvSpPr>
          <p:cNvPr id="19459" name="Slide Number Placeholder 3"/>
          <p:cNvSpPr>
            <a:spLocks noGrp="1"/>
          </p:cNvSpPr>
          <p:nvPr>
            <p:ph type="sldNum" sz="quarter" idx="5"/>
          </p:nvPr>
        </p:nvSpPr>
        <p:spPr>
          <a:noFill/>
        </p:spPr>
        <p:txBody>
          <a:bodyPr/>
          <a:lstStyle/>
          <a:p>
            <a:pPr defTabSz="912958"/>
            <a:fld id="{C4F6EE81-92D6-DB4F-861B-BB9BED52C579}" type="slidenum">
              <a:rPr lang="en-GB"/>
              <a:pPr defTabSz="912958"/>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baseline="0" dirty="0" smtClean="0"/>
              <a:t>(Click) The FAA has lots of data, stored in lots of database</a:t>
            </a:r>
          </a:p>
          <a:p>
            <a:pPr marL="228600" indent="-228600">
              <a:buAutoNum type="arabicParenR"/>
            </a:pPr>
            <a:r>
              <a:rPr lang="en-US" baseline="0" dirty="0" smtClean="0"/>
              <a:t>(Click) It also has lots of systems and users updating those databases on a daily basis</a:t>
            </a:r>
          </a:p>
          <a:p>
            <a:pPr marL="228600" indent="-228600">
              <a:buAutoNum type="arabicParenR"/>
            </a:pPr>
            <a:r>
              <a:rPr lang="en-US" baseline="0" dirty="0" smtClean="0"/>
              <a:t>(Click) It also has lots of stakeholders and other system connected into those database</a:t>
            </a:r>
          </a:p>
          <a:p>
            <a:pPr marL="228600" indent="-228600">
              <a:buAutoNum type="arabicParenR"/>
            </a:pPr>
            <a:r>
              <a:rPr lang="en-US" baseline="0" dirty="0" smtClean="0"/>
              <a:t>But the data is locked up and only available these tightly coupled systems. </a:t>
            </a:r>
          </a:p>
          <a:p>
            <a:pPr marL="228600" indent="-228600">
              <a:buAutoNum type="arabicParenR"/>
            </a:pPr>
            <a:r>
              <a:rPr lang="en-US" baseline="0" dirty="0" smtClean="0"/>
              <a:t>To free that data up data and move to the net-centric vision of </a:t>
            </a:r>
            <a:r>
              <a:rPr lang="en-US" baseline="0" dirty="0" err="1" smtClean="0"/>
              <a:t>NextGen</a:t>
            </a:r>
            <a:r>
              <a:rPr lang="en-US" baseline="0" dirty="0" smtClean="0"/>
              <a:t> data must be made available and freely exchanged</a:t>
            </a:r>
          </a:p>
          <a:p>
            <a:pPr marL="228600" indent="-228600">
              <a:buAutoNum type="arabicParenR"/>
            </a:pPr>
            <a:r>
              <a:rPr lang="en-US" baseline="0" dirty="0" smtClean="0"/>
              <a:t>But to make data available is often a large software engineering exercise</a:t>
            </a:r>
          </a:p>
          <a:p>
            <a:pPr marL="228600" indent="-228600">
              <a:buAutoNum type="arabicParenR"/>
            </a:pPr>
            <a:r>
              <a:rPr lang="en-US" baseline="0" dirty="0" smtClean="0"/>
              <a:t>Here at Snowflake we take a ‘Service Wrapping’ approach where we facilitate </a:t>
            </a:r>
            <a:r>
              <a:rPr lang="en-US" baseline="0" dirty="0" err="1" smtClean="0"/>
              <a:t>NextGen</a:t>
            </a:r>
            <a:r>
              <a:rPr lang="en-US" baseline="0" dirty="0" smtClean="0"/>
              <a:t> data exchange without impacting existing systems</a:t>
            </a:r>
          </a:p>
          <a:p>
            <a:pPr marL="228600" indent="-228600">
              <a:buAutoNum type="arabicParenR"/>
            </a:pPr>
            <a:r>
              <a:rPr lang="en-US" baseline="0" dirty="0" smtClean="0"/>
              <a:t>(Click) Data can be loaded into an existing from SWIM using our GO Loader product</a:t>
            </a:r>
          </a:p>
          <a:p>
            <a:pPr marL="228600" indent="-228600">
              <a:buAutoNum type="arabicParenR"/>
            </a:pPr>
            <a:r>
              <a:rPr lang="en-US" baseline="0" dirty="0" smtClean="0"/>
              <a:t>(Click) Data can be published out to SWIM using our GO Publisher product</a:t>
            </a:r>
          </a:p>
          <a:p>
            <a:pPr marL="228600" indent="-228600">
              <a:buAutoNum type="arabicParenR"/>
            </a:pPr>
            <a:r>
              <a:rPr lang="en-US" baseline="0" dirty="0" smtClean="0"/>
              <a:t>(Click) … talk through the bullets on the right</a:t>
            </a:r>
          </a:p>
          <a:p>
            <a:pPr marL="228600" indent="-228600">
              <a:buNone/>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CE7D7FC2-F6B6-054C-8B5C-A6808A2F67E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minute holding at </a:t>
            </a:r>
            <a:r>
              <a:rPr lang="en-US" dirty="0" err="1" smtClean="0"/>
              <a:t>heathrow</a:t>
            </a:r>
            <a:r>
              <a:rPr lang="en-US" baseline="0" dirty="0" smtClean="0"/>
              <a:t> is the target</a:t>
            </a:r>
            <a:endParaRPr lang="en-US" dirty="0"/>
          </a:p>
        </p:txBody>
      </p:sp>
      <p:sp>
        <p:nvSpPr>
          <p:cNvPr id="4" name="Slide Number Placeholder 3"/>
          <p:cNvSpPr>
            <a:spLocks noGrp="1"/>
          </p:cNvSpPr>
          <p:nvPr>
            <p:ph type="sldNum" sz="quarter" idx="10"/>
          </p:nvPr>
        </p:nvSpPr>
        <p:spPr/>
        <p:txBody>
          <a:bodyPr/>
          <a:lstStyle/>
          <a:p>
            <a:fld id="{CE7D7FC2-F6B6-054C-8B5C-A6808A2F67E7}" type="slidenum">
              <a:rPr lang="en-US" smtClean="0"/>
              <a:pPr/>
              <a:t>7</a:t>
            </a:fld>
            <a:endParaRPr lang="en-US"/>
          </a:p>
        </p:txBody>
      </p:sp>
    </p:spTree>
    <p:extLst>
      <p:ext uri="{BB962C8B-B14F-4D97-AF65-F5344CB8AC3E}">
        <p14:creationId xmlns:p14="http://schemas.microsoft.com/office/powerpoint/2010/main" val="100651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792088"/>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628800"/>
            <a:ext cx="3008313" cy="44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980728"/>
            <a:ext cx="5486400" cy="374684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36613"/>
            <a:ext cx="8229600" cy="581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t>Click to edit Master title style</a:t>
            </a:r>
            <a:endParaRPr lang="en-GB"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028" name="Group 6"/>
          <p:cNvGrpSpPr>
            <a:grpSpLocks/>
          </p:cNvGrpSpPr>
          <p:nvPr/>
        </p:nvGrpSpPr>
        <p:grpSpPr bwMode="auto">
          <a:xfrm>
            <a:off x="-107950" y="-139700"/>
            <a:ext cx="10980738" cy="6997700"/>
            <a:chOff x="-107950" y="-139700"/>
            <a:chExt cx="10980738" cy="6997700"/>
          </a:xfrm>
        </p:grpSpPr>
        <p:sp>
          <p:nvSpPr>
            <p:cNvPr id="8" name="Rectangle 7"/>
            <p:cNvSpPr/>
            <p:nvPr/>
          </p:nvSpPr>
          <p:spPr>
            <a:xfrm>
              <a:off x="0" y="-68263"/>
              <a:ext cx="9144000" cy="904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30" name="Picture 4" descr="S:\Marketing\BRANDING AND IMAGERY\Snowflake Software\Corporate Logo 2013\Corporate Logo\RGB\Snowflake_Logo_WO.png"/>
            <p:cNvPicPr>
              <a:picLocks noChangeAspect="1" noChangeArrowheads="1"/>
            </p:cNvPicPr>
            <p:nvPr/>
          </p:nvPicPr>
          <p:blipFill>
            <a:blip r:embed="rId11" cstate="print"/>
            <a:srcRect/>
            <a:stretch>
              <a:fillRect/>
            </a:stretch>
          </p:blipFill>
          <p:spPr bwMode="auto">
            <a:xfrm>
              <a:off x="-107950" y="-139700"/>
              <a:ext cx="2519363" cy="1079500"/>
            </a:xfrm>
            <a:prstGeom prst="rect">
              <a:avLst/>
            </a:prstGeom>
            <a:noFill/>
            <a:ln w="9525">
              <a:noFill/>
              <a:miter lim="800000"/>
              <a:headEnd/>
              <a:tailEnd/>
            </a:ln>
          </p:spPr>
        </p:pic>
        <p:sp>
          <p:nvSpPr>
            <p:cNvPr id="10" name="Rectangle 9"/>
            <p:cNvSpPr/>
            <p:nvPr/>
          </p:nvSpPr>
          <p:spPr>
            <a:xfrm>
              <a:off x="0" y="6453188"/>
              <a:ext cx="9144000" cy="404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TextBox 6"/>
            <p:cNvSpPr txBox="1">
              <a:spLocks noChangeArrowheads="1"/>
            </p:cNvSpPr>
            <p:nvPr/>
          </p:nvSpPr>
          <p:spPr bwMode="auto">
            <a:xfrm>
              <a:off x="7019925" y="6505575"/>
              <a:ext cx="3852863" cy="277813"/>
            </a:xfrm>
            <a:prstGeom prst="rect">
              <a:avLst/>
            </a:prstGeom>
            <a:noFill/>
            <a:ln w="9525">
              <a:noFill/>
              <a:miter lim="800000"/>
              <a:headEnd/>
              <a:tailEnd/>
            </a:ln>
          </p:spPr>
          <p:txBody>
            <a:bodyPr>
              <a:spAutoFit/>
            </a:bodyPr>
            <a:lstStyle/>
            <a:p>
              <a:pPr fontAlgn="auto">
                <a:spcBef>
                  <a:spcPts val="0"/>
                </a:spcBef>
                <a:spcAft>
                  <a:spcPts val="0"/>
                </a:spcAft>
                <a:defRPr/>
              </a:pPr>
              <a:r>
                <a:rPr lang="en-GB" sz="1200" dirty="0">
                  <a:solidFill>
                    <a:schemeClr val="bg1"/>
                  </a:solidFill>
                  <a:latin typeface="+mn-lt"/>
                  <a:ea typeface="+mn-ea"/>
                  <a:cs typeface="+mn-cs"/>
                </a:rPr>
                <a:t>www.snowflakesoftware.com</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rtl="0" eaLnBrk="0" fontAlgn="base" hangingPunct="0">
        <a:spcBef>
          <a:spcPct val="0"/>
        </a:spcBef>
        <a:spcAft>
          <a:spcPct val="0"/>
        </a:spcAft>
        <a:defRPr kumimoji="0" lang="en-GB" sz="2800" b="1" i="0" u="none" strike="noStrike" kern="1200" cap="none" spc="0" normalizeH="0" baseline="0" noProof="0" dirty="0">
          <a:ln>
            <a:noFill/>
          </a:ln>
          <a:solidFill>
            <a:srgbClr val="2B80C3"/>
          </a:solidFill>
          <a:effectLst/>
          <a:uLnTx/>
          <a:uFillTx/>
          <a:latin typeface="Arial" charset="0"/>
          <a:ea typeface="Arial" charset="0"/>
          <a:cs typeface="Arial" charset="0"/>
        </a:defRPr>
      </a:lvl1pPr>
      <a:lvl2pPr algn="ctr" rtl="0" eaLnBrk="0" fontAlgn="base" hangingPunct="0">
        <a:spcBef>
          <a:spcPct val="0"/>
        </a:spcBef>
        <a:spcAft>
          <a:spcPct val="0"/>
        </a:spcAft>
        <a:defRPr sz="4400">
          <a:solidFill>
            <a:schemeClr val="tx1"/>
          </a:solidFill>
          <a:latin typeface="Arial" charset="0"/>
          <a:ea typeface="Arial" charset="0"/>
          <a:cs typeface="Arial" charset="0"/>
        </a:defRPr>
      </a:lvl2pPr>
      <a:lvl3pPr algn="ctr" rtl="0" eaLnBrk="0" fontAlgn="base" hangingPunct="0">
        <a:spcBef>
          <a:spcPct val="0"/>
        </a:spcBef>
        <a:spcAft>
          <a:spcPct val="0"/>
        </a:spcAft>
        <a:defRPr sz="4400">
          <a:solidFill>
            <a:schemeClr val="tx1"/>
          </a:solidFill>
          <a:latin typeface="Arial" charset="0"/>
          <a:ea typeface="Arial" charset="0"/>
          <a:cs typeface="Arial" charset="0"/>
        </a:defRPr>
      </a:lvl3pPr>
      <a:lvl4pPr algn="ctr" rtl="0" eaLnBrk="0" fontAlgn="base" hangingPunct="0">
        <a:spcBef>
          <a:spcPct val="0"/>
        </a:spcBef>
        <a:spcAft>
          <a:spcPct val="0"/>
        </a:spcAft>
        <a:defRPr sz="4400">
          <a:solidFill>
            <a:schemeClr val="tx1"/>
          </a:solidFill>
          <a:latin typeface="Arial" charset="0"/>
          <a:ea typeface="Arial" charset="0"/>
          <a:cs typeface="Arial" charset="0"/>
        </a:defRPr>
      </a:lvl4pPr>
      <a:lvl5pPr algn="ctr" rtl="0" eaLnBrk="0" fontAlgn="base" hangingPunct="0">
        <a:spcBef>
          <a:spcPct val="0"/>
        </a:spcBef>
        <a:spcAft>
          <a:spcPct val="0"/>
        </a:spcAft>
        <a:defRPr sz="4400">
          <a:solidFill>
            <a:schemeClr val="tx1"/>
          </a:solidFill>
          <a:latin typeface="Arial" charset="0"/>
          <a:ea typeface="Arial" charset="0"/>
          <a:cs typeface="Arial" charset="0"/>
        </a:defRPr>
      </a:lvl5pPr>
      <a:lvl6pPr marL="457200" algn="ctr" rtl="0" fontAlgn="base">
        <a:spcBef>
          <a:spcPct val="0"/>
        </a:spcBef>
        <a:spcAft>
          <a:spcPct val="0"/>
        </a:spcAft>
        <a:defRPr sz="4400">
          <a:solidFill>
            <a:schemeClr val="tx1"/>
          </a:solidFill>
          <a:latin typeface="Arial" charset="0"/>
          <a:ea typeface="Arial" charset="0"/>
          <a:cs typeface="Arial" charset="0"/>
        </a:defRPr>
      </a:lvl6pPr>
      <a:lvl7pPr marL="914400" algn="ctr" rtl="0" fontAlgn="base">
        <a:spcBef>
          <a:spcPct val="0"/>
        </a:spcBef>
        <a:spcAft>
          <a:spcPct val="0"/>
        </a:spcAft>
        <a:defRPr sz="4400">
          <a:solidFill>
            <a:schemeClr val="tx1"/>
          </a:solidFill>
          <a:latin typeface="Arial" charset="0"/>
          <a:ea typeface="Arial" charset="0"/>
          <a:cs typeface="Arial" charset="0"/>
        </a:defRPr>
      </a:lvl7pPr>
      <a:lvl8pPr marL="1371600" algn="ctr" rtl="0" fontAlgn="base">
        <a:spcBef>
          <a:spcPct val="0"/>
        </a:spcBef>
        <a:spcAft>
          <a:spcPct val="0"/>
        </a:spcAft>
        <a:defRPr sz="4400">
          <a:solidFill>
            <a:schemeClr val="tx1"/>
          </a:solidFill>
          <a:latin typeface="Arial" charset="0"/>
          <a:ea typeface="Arial" charset="0"/>
          <a:cs typeface="Arial" charset="0"/>
        </a:defRPr>
      </a:lvl8pPr>
      <a:lvl9pPr marL="1828800" algn="ctr" rtl="0" fontAlgn="base">
        <a:spcBef>
          <a:spcPct val="0"/>
        </a:spcBef>
        <a:spcAft>
          <a:spcPct val="0"/>
        </a:spcAft>
        <a:defRPr sz="4400">
          <a:solidFill>
            <a:schemeClr val="tx1"/>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tx1">
            <a:lumMod val="50000"/>
            <a:lumOff val="50000"/>
          </a:schemeClr>
        </a:buClr>
        <a:buFont typeface="Arial" charset="0"/>
        <a:buChar char="•"/>
        <a:defRPr sz="3200" kern="1200">
          <a:solidFill>
            <a:schemeClr val="tx1">
              <a:lumMod val="65000"/>
              <a:lumOff val="35000"/>
            </a:schemeClr>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Clr>
          <a:schemeClr val="tx1">
            <a:lumMod val="50000"/>
            <a:lumOff val="50000"/>
          </a:schemeClr>
        </a:buClr>
        <a:buFont typeface="Arial" charset="0"/>
        <a:buChar char="–"/>
        <a:defRPr sz="2800" kern="1200">
          <a:solidFill>
            <a:schemeClr val="tx1">
              <a:lumMod val="65000"/>
              <a:lumOff val="35000"/>
            </a:schemeClr>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1">
            <a:lumMod val="50000"/>
            <a:lumOff val="50000"/>
          </a:schemeClr>
        </a:buClr>
        <a:buFont typeface="Arial" charset="0"/>
        <a:buChar char="•"/>
        <a:defRPr sz="2400" kern="1200">
          <a:solidFill>
            <a:schemeClr val="tx1">
              <a:lumMod val="65000"/>
              <a:lumOff val="35000"/>
            </a:schemeClr>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1">
            <a:lumMod val="50000"/>
            <a:lumOff val="50000"/>
          </a:schemeClr>
        </a:buClr>
        <a:buFont typeface="Arial" charset="0"/>
        <a:buChar char="–"/>
        <a:defRPr sz="2000" kern="1200">
          <a:solidFill>
            <a:schemeClr val="tx1">
              <a:lumMod val="65000"/>
              <a:lumOff val="35000"/>
            </a:schemeClr>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chemeClr val="tx1">
            <a:lumMod val="50000"/>
            <a:lumOff val="50000"/>
          </a:schemeClr>
        </a:buClr>
        <a:buFont typeface="Arial" charset="0"/>
        <a:buChar char="»"/>
        <a:defRPr sz="2000" kern="1200">
          <a:solidFill>
            <a:schemeClr val="tx1">
              <a:lumMod val="65000"/>
              <a:lumOff val="3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nadine.alameh@snowflakesoftware.com" TargetMode="External"/><Relationship Id="rId2" Type="http://schemas.openxmlformats.org/officeDocument/2006/relationships/hyperlink" Target="http://www.snowflakesoftware.com" TargetMode="Externa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hyperlink" Target="http://www.snowflakesoftware.com/2014/08/faa-atiec/" TargetMode="External"/><Relationship Id="rId3" Type="http://schemas.openxmlformats.org/officeDocument/2006/relationships/diagramLayout" Target="../diagrams/layout2.xml"/><Relationship Id="rId7" Type="http://schemas.openxmlformats.org/officeDocument/2006/relationships/image" Target="../media/image3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stormont.SMALLBUSINESS\AppData\Local\Temp\wzb699\14180_Snowflake PPT Slide.jpg"/>
          <p:cNvPicPr>
            <a:picLocks noChangeAspect="1" noChangeArrowheads="1"/>
          </p:cNvPicPr>
          <p:nvPr/>
        </p:nvPicPr>
        <p:blipFill>
          <a:blip r:embed="rId3" cstate="print"/>
          <a:srcRect t="18455"/>
          <a:stretch>
            <a:fillRect/>
          </a:stretch>
        </p:blipFill>
        <p:spPr bwMode="auto">
          <a:xfrm>
            <a:off x="0" y="838200"/>
            <a:ext cx="9144000" cy="5638800"/>
          </a:xfrm>
          <a:prstGeom prst="rect">
            <a:avLst/>
          </a:prstGeom>
          <a:noFill/>
          <a:ln w="9525">
            <a:noFill/>
            <a:miter lim="800000"/>
            <a:headEnd/>
            <a:tailEnd/>
          </a:ln>
        </p:spPr>
      </p:pic>
      <p:sp>
        <p:nvSpPr>
          <p:cNvPr id="11266" name="Title 1"/>
          <p:cNvSpPr>
            <a:spLocks noGrp="1"/>
          </p:cNvSpPr>
          <p:nvPr>
            <p:ph type="ctrTitle"/>
          </p:nvPr>
        </p:nvSpPr>
        <p:spPr>
          <a:xfrm>
            <a:off x="685800" y="1219200"/>
            <a:ext cx="7772400" cy="1470025"/>
          </a:xfrm>
        </p:spPr>
        <p:txBody>
          <a:bodyPr/>
          <a:lstStyle/>
          <a:p>
            <a:pPr eaLnBrk="1" hangingPunct="1"/>
            <a:r>
              <a:rPr lang="en-GB" smtClean="0"/>
              <a:t>Snowflake</a:t>
            </a:r>
            <a:r>
              <a:rPr lang="en-GB"/>
              <a:t> </a:t>
            </a:r>
            <a:r>
              <a:rPr lang="en-GB" smtClean="0"/>
              <a:t>Software</a:t>
            </a:r>
            <a:br>
              <a:rPr lang="en-GB" smtClean="0"/>
            </a:br>
            <a:r>
              <a:rPr lang="en-GB" dirty="0" smtClean="0"/>
              <a:t/>
            </a:r>
            <a:br>
              <a:rPr lang="en-GB" dirty="0" smtClean="0"/>
            </a:br>
            <a:r>
              <a:rPr lang="en-GB" dirty="0" smtClean="0"/>
              <a:t>Helping </a:t>
            </a:r>
            <a:r>
              <a:rPr lang="en-GB" smtClean="0"/>
              <a:t>you “SWIM” </a:t>
            </a:r>
            <a:r>
              <a:rPr lang="en-GB" dirty="0" smtClean="0"/>
              <a:t>into the future</a:t>
            </a:r>
            <a:endParaRPr lang="en-GB" dirty="0">
              <a:latin typeface="Arial" charset="0"/>
              <a:cs typeface="Arial" charset="0"/>
            </a:endParaRPr>
          </a:p>
        </p:txBody>
      </p:sp>
      <p:sp>
        <p:nvSpPr>
          <p:cNvPr id="3" name="Subtitle 2"/>
          <p:cNvSpPr>
            <a:spLocks noGrp="1"/>
          </p:cNvSpPr>
          <p:nvPr>
            <p:ph type="subTitle" idx="1"/>
          </p:nvPr>
        </p:nvSpPr>
        <p:spPr>
          <a:xfrm>
            <a:off x="1371600" y="2590800"/>
            <a:ext cx="6400800" cy="1752600"/>
          </a:xfrm>
        </p:spPr>
        <p:txBody>
          <a:bodyPr rtlCol="0">
            <a:normAutofit/>
          </a:bodyPr>
          <a:lstStyle/>
          <a:p>
            <a:pPr eaLnBrk="1" fontAlgn="auto" hangingPunct="1">
              <a:spcAft>
                <a:spcPts val="0"/>
              </a:spcAft>
              <a:buFont typeface="Arial" pitchFamily="34" charset="0"/>
              <a:buNone/>
              <a:defRPr/>
            </a:pPr>
            <a:endParaRPr lang="en-GB" dirty="0" smtClean="0">
              <a:ea typeface="+mn-ea"/>
            </a:endParaRPr>
          </a:p>
          <a:p>
            <a:pPr eaLnBrk="1" fontAlgn="auto" hangingPunct="1">
              <a:spcAft>
                <a:spcPts val="0"/>
              </a:spcAft>
              <a:buFont typeface="Arial" pitchFamily="34" charset="0"/>
              <a:buNone/>
              <a:defRPr/>
            </a:pPr>
            <a:r>
              <a:rPr lang="en-GB" dirty="0" smtClean="0">
                <a:ea typeface="+mn-ea"/>
              </a:rPr>
              <a:t>Nadine Alameh</a:t>
            </a:r>
          </a:p>
          <a:p>
            <a:pPr eaLnBrk="1" fontAlgn="auto" hangingPunct="1">
              <a:spcAft>
                <a:spcPts val="0"/>
              </a:spcAft>
              <a:buFont typeface="Arial" pitchFamily="34" charset="0"/>
              <a:buNone/>
              <a:defRPr/>
            </a:pPr>
            <a:endParaRPr lang="en-GB" dirty="0">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endParaRPr lang="en-GB" dirty="0">
              <a:latin typeface="Arial" charset="0"/>
              <a:cs typeface="Arial" charset="0"/>
            </a:endParaRPr>
          </a:p>
          <a:p>
            <a:endParaRPr lang="en-GB" dirty="0">
              <a:latin typeface="Arial" charset="0"/>
              <a:cs typeface="Arial" charset="0"/>
            </a:endParaRPr>
          </a:p>
          <a:p>
            <a:endParaRPr lang="en-GB" dirty="0">
              <a:latin typeface="Arial" charset="0"/>
              <a:cs typeface="Arial" charset="0"/>
            </a:endParaRPr>
          </a:p>
          <a:p>
            <a:endParaRPr lang="en-GB" dirty="0">
              <a:latin typeface="Arial" charset="0"/>
              <a:cs typeface="Arial" charset="0"/>
            </a:endParaRPr>
          </a:p>
          <a:p>
            <a:pPr algn="ctr">
              <a:buFont typeface="Arial" charset="0"/>
              <a:buNone/>
            </a:pPr>
            <a:endParaRPr lang="en-GB" sz="2400" dirty="0">
              <a:latin typeface="Arial" charset="0"/>
              <a:cs typeface="Arial" charset="0"/>
            </a:endParaRPr>
          </a:p>
          <a:p>
            <a:pPr algn="ctr">
              <a:buFont typeface="Arial" charset="0"/>
              <a:buNone/>
            </a:pPr>
            <a:endParaRPr lang="en-GB" sz="2400" dirty="0" smtClean="0">
              <a:latin typeface="Arial" charset="0"/>
              <a:cs typeface="Arial" charset="0"/>
              <a:hlinkClick r:id="rId2"/>
            </a:endParaRPr>
          </a:p>
          <a:p>
            <a:pPr algn="ctr">
              <a:buFont typeface="Arial" charset="0"/>
              <a:buNone/>
            </a:pPr>
            <a:r>
              <a:rPr lang="en-GB" sz="2400" dirty="0" smtClean="0">
                <a:latin typeface="Arial" charset="0"/>
                <a:cs typeface="Arial" charset="0"/>
                <a:hlinkClick r:id="rId2"/>
              </a:rPr>
              <a:t>www.snowflakesoftware.com</a:t>
            </a:r>
            <a:endParaRPr lang="en-GB" sz="2400" dirty="0">
              <a:latin typeface="Arial" charset="0"/>
              <a:cs typeface="Arial" charset="0"/>
            </a:endParaRPr>
          </a:p>
          <a:p>
            <a:pPr algn="ctr">
              <a:buFont typeface="Arial" charset="0"/>
              <a:buNone/>
            </a:pPr>
            <a:r>
              <a:rPr lang="en-GB" sz="2400" dirty="0" smtClean="0">
                <a:latin typeface="Arial" charset="0"/>
                <a:cs typeface="Arial" charset="0"/>
                <a:hlinkClick r:id="rId3"/>
              </a:rPr>
              <a:t>nadine.alameh</a:t>
            </a:r>
            <a:r>
              <a:rPr lang="en-GB" sz="2400" dirty="0">
                <a:latin typeface="Arial" charset="0"/>
                <a:cs typeface="Arial" charset="0"/>
                <a:hlinkClick r:id="rId3"/>
              </a:rPr>
              <a:t>@</a:t>
            </a:r>
            <a:r>
              <a:rPr lang="en-GB" sz="2400" dirty="0" smtClean="0">
                <a:latin typeface="Arial" charset="0"/>
                <a:cs typeface="Arial" charset="0"/>
                <a:hlinkClick r:id="rId3"/>
              </a:rPr>
              <a:t>snowflakesoftware.com</a:t>
            </a:r>
            <a:r>
              <a:rPr lang="en-GB" sz="2400" dirty="0" smtClean="0">
                <a:latin typeface="Arial" charset="0"/>
                <a:cs typeface="Arial" charset="0"/>
              </a:rPr>
              <a:t> </a:t>
            </a:r>
            <a:endParaRPr lang="en-GB" sz="2400" dirty="0">
              <a:latin typeface="Arial" charset="0"/>
              <a:cs typeface="Arial" charset="0"/>
            </a:endParaRPr>
          </a:p>
          <a:p>
            <a:pPr algn="ctr">
              <a:buFont typeface="Arial" charset="0"/>
              <a:buNone/>
            </a:pPr>
            <a:r>
              <a:rPr lang="en-GB" sz="2400" dirty="0">
                <a:latin typeface="Arial" charset="0"/>
                <a:cs typeface="Arial" charset="0"/>
              </a:rPr>
              <a:t>@</a:t>
            </a:r>
            <a:r>
              <a:rPr lang="en-GB" sz="2400" dirty="0" err="1">
                <a:latin typeface="Arial" charset="0"/>
                <a:cs typeface="Arial" charset="0"/>
              </a:rPr>
              <a:t>sflakesoftware</a:t>
            </a:r>
            <a:endParaRPr lang="en-GB" sz="2400" dirty="0">
              <a:latin typeface="Arial" charset="0"/>
              <a:cs typeface="Arial" charset="0"/>
            </a:endParaRPr>
          </a:p>
          <a:p>
            <a:pPr algn="ctr">
              <a:buFont typeface="Arial" charset="0"/>
              <a:buNone/>
            </a:pPr>
            <a:endParaRPr lang="en-GB" sz="2400" dirty="0">
              <a:latin typeface="Arial" charset="0"/>
              <a:cs typeface="Arial" charset="0"/>
            </a:endParaRPr>
          </a:p>
        </p:txBody>
      </p:sp>
      <p:pic>
        <p:nvPicPr>
          <p:cNvPr id="2051" name="Picture 2" descr="S:\Marketing\BRANDING AND IMAGERY\Website\New Web Assets 2012\MISC\Contact glob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2138" y="1141462"/>
            <a:ext cx="29432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AutoShape 4"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053" name="Picture 8" descr="http://aweebitirish.com/wp-content/uploads/2014/04/twitter-logo-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5714454"/>
            <a:ext cx="4508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030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dirty="0" smtClean="0"/>
              <a:t>Company Overview</a:t>
            </a:r>
          </a:p>
        </p:txBody>
      </p:sp>
      <p:sp>
        <p:nvSpPr>
          <p:cNvPr id="5124" name="Content Placeholder 2"/>
          <p:cNvSpPr>
            <a:spLocks noGrp="1"/>
          </p:cNvSpPr>
          <p:nvPr>
            <p:ph idx="1"/>
          </p:nvPr>
        </p:nvSpPr>
        <p:spPr>
          <a:xfrm>
            <a:off x="395536" y="1844824"/>
            <a:ext cx="7128792" cy="2088232"/>
          </a:xfrm>
        </p:spPr>
        <p:txBody>
          <a:bodyPr>
            <a:noAutofit/>
          </a:bodyPr>
          <a:lstStyle/>
          <a:p>
            <a:pPr>
              <a:spcBef>
                <a:spcPts val="400"/>
              </a:spcBef>
              <a:spcAft>
                <a:spcPts val="1000"/>
              </a:spcAft>
            </a:pPr>
            <a:r>
              <a:rPr lang="en-GB" sz="1900" dirty="0">
                <a:latin typeface="Arial" charset="0"/>
                <a:cs typeface="Arial" charset="0"/>
              </a:rPr>
              <a:t>Self-financed, private company</a:t>
            </a:r>
            <a:r>
              <a:rPr lang="en-GB" sz="1900" dirty="0" smtClean="0">
                <a:latin typeface="Arial" charset="0"/>
                <a:cs typeface="Arial" charset="0"/>
              </a:rPr>
              <a:t> </a:t>
            </a:r>
          </a:p>
          <a:p>
            <a:pPr>
              <a:spcBef>
                <a:spcPts val="400"/>
              </a:spcBef>
              <a:spcAft>
                <a:spcPts val="1000"/>
              </a:spcAft>
            </a:pPr>
            <a:r>
              <a:rPr lang="en-GB" sz="1900" dirty="0" smtClean="0">
                <a:latin typeface="Arial" charset="0"/>
                <a:cs typeface="Arial" charset="0"/>
              </a:rPr>
              <a:t>Working with Enterprise data providers and users since 2001</a:t>
            </a:r>
          </a:p>
          <a:p>
            <a:pPr>
              <a:spcBef>
                <a:spcPts val="400"/>
              </a:spcBef>
              <a:spcAft>
                <a:spcPts val="1000"/>
              </a:spcAft>
            </a:pPr>
            <a:r>
              <a:rPr lang="en-GB" sz="1900" dirty="0" smtClean="0">
                <a:latin typeface="Arial" charset="0"/>
                <a:cs typeface="Arial" charset="0"/>
              </a:rPr>
              <a:t>Scalable</a:t>
            </a:r>
            <a:r>
              <a:rPr lang="en-GB" sz="1900" dirty="0">
                <a:latin typeface="Arial" charset="0"/>
                <a:cs typeface="Arial" charset="0"/>
              </a:rPr>
              <a:t>,</a:t>
            </a:r>
            <a:r>
              <a:rPr lang="en-GB" sz="1900" dirty="0" smtClean="0">
                <a:latin typeface="Arial" charset="0"/>
                <a:cs typeface="Arial" charset="0"/>
              </a:rPr>
              <a:t> Open, Data Exchange solutions</a:t>
            </a:r>
          </a:p>
          <a:p>
            <a:pPr>
              <a:spcBef>
                <a:spcPts val="400"/>
              </a:spcBef>
              <a:spcAft>
                <a:spcPts val="1000"/>
              </a:spcAft>
            </a:pPr>
            <a:r>
              <a:rPr lang="en-US" sz="1900" dirty="0"/>
              <a:t>Enabling legacy and new systems to be good SWIM citizens</a:t>
            </a:r>
            <a:endParaRPr lang="en-GB" sz="1900" dirty="0">
              <a:latin typeface="Arial" charset="0"/>
              <a:cs typeface="Arial" charset="0"/>
            </a:endParaRPr>
          </a:p>
          <a:p>
            <a:pPr>
              <a:spcBef>
                <a:spcPts val="400"/>
              </a:spcBef>
              <a:spcAft>
                <a:spcPts val="1000"/>
              </a:spcAft>
            </a:pPr>
            <a:endParaRPr lang="en-GB" sz="1900" dirty="0" smtClean="0">
              <a:latin typeface="Arial" charset="0"/>
              <a:cs typeface="Arial" charset="0"/>
            </a:endParaRPr>
          </a:p>
        </p:txBody>
      </p:sp>
      <p:pic>
        <p:nvPicPr>
          <p:cNvPr id="13" name="Picture 12" descr="swim_best_in_class-award-20121016.jpg"/>
          <p:cNvPicPr>
            <a:picLocks noChangeAspect="1"/>
          </p:cNvPicPr>
          <p:nvPr/>
        </p:nvPicPr>
        <p:blipFill>
          <a:blip r:embed="rId3" cstate="print"/>
          <a:stretch>
            <a:fillRect/>
          </a:stretch>
        </p:blipFill>
        <p:spPr>
          <a:xfrm>
            <a:off x="7543800" y="2895600"/>
            <a:ext cx="1342671" cy="1584176"/>
          </a:xfrm>
          <a:prstGeom prst="roundRect">
            <a:avLst>
              <a:gd name="adj" fmla="val 8594"/>
            </a:avLst>
          </a:prstGeom>
          <a:solidFill>
            <a:srgbClr val="FFFFFF">
              <a:shade val="85000"/>
            </a:srgbClr>
          </a:solidFill>
          <a:ln>
            <a:noFill/>
          </a:ln>
          <a:effectLst/>
        </p:spPr>
      </p:pic>
      <p:pic>
        <p:nvPicPr>
          <p:cNvPr id="14" name="Picture 13" descr="6557.jpg"/>
          <p:cNvPicPr>
            <a:picLocks noChangeAspect="1"/>
          </p:cNvPicPr>
          <p:nvPr/>
        </p:nvPicPr>
        <p:blipFill>
          <a:blip r:embed="rId4" cstate="print"/>
          <a:stretch>
            <a:fillRect/>
          </a:stretch>
        </p:blipFill>
        <p:spPr>
          <a:xfrm>
            <a:off x="7524328" y="1075688"/>
            <a:ext cx="1371600" cy="1743712"/>
          </a:xfrm>
          <a:prstGeom prst="roundRect">
            <a:avLst>
              <a:gd name="adj" fmla="val 8594"/>
            </a:avLst>
          </a:prstGeom>
          <a:solidFill>
            <a:srgbClr val="FFFFFF">
              <a:shade val="85000"/>
            </a:srgbClr>
          </a:solidFill>
          <a:ln>
            <a:noFill/>
          </a:ln>
          <a:effectLst/>
        </p:spPr>
      </p:pic>
      <p:pic>
        <p:nvPicPr>
          <p:cNvPr id="3" name="Picture 2"/>
          <p:cNvPicPr>
            <a:picLocks noChangeAspect="1"/>
          </p:cNvPicPr>
          <p:nvPr/>
        </p:nvPicPr>
        <p:blipFill>
          <a:blip r:embed="rId5" cstate="print"/>
          <a:srcRect t="2362"/>
          <a:stretch>
            <a:fillRect/>
          </a:stretch>
        </p:blipFill>
        <p:spPr>
          <a:xfrm>
            <a:off x="7543800" y="4572000"/>
            <a:ext cx="1296144" cy="1687373"/>
          </a:xfrm>
          <a:prstGeom prst="roundRect">
            <a:avLst>
              <a:gd name="adj" fmla="val 8594"/>
            </a:avLst>
          </a:prstGeom>
          <a:solidFill>
            <a:srgbClr val="FFFFFF">
              <a:shade val="85000"/>
            </a:srgbClr>
          </a:solidFill>
          <a:ln>
            <a:noFill/>
          </a:ln>
          <a:effectLst/>
        </p:spPr>
      </p:pic>
      <p:pic>
        <p:nvPicPr>
          <p:cNvPr id="2" name="Picture 1"/>
          <p:cNvPicPr>
            <a:picLocks noChangeAspect="1"/>
          </p:cNvPicPr>
          <p:nvPr/>
        </p:nvPicPr>
        <p:blipFill>
          <a:blip r:embed="rId6"/>
          <a:stretch>
            <a:fillRect/>
          </a:stretch>
        </p:blipFill>
        <p:spPr>
          <a:xfrm>
            <a:off x="899592" y="3650354"/>
            <a:ext cx="6120680" cy="270221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8600" y="981100"/>
            <a:ext cx="8156575" cy="647700"/>
          </a:xfrm>
        </p:spPr>
        <p:txBody>
          <a:bodyPr/>
          <a:lstStyle/>
          <a:p>
            <a:pPr eaLnBrk="1" hangingPunct="1"/>
            <a:r>
              <a:rPr lang="en-GB" dirty="0" smtClean="0">
                <a:ea typeface="ＭＳ Ｐゴシック" charset="-128"/>
                <a:cs typeface="ＭＳ Ｐゴシック" charset="-128"/>
              </a:rPr>
              <a:t>Get Ready/Set/Go</a:t>
            </a:r>
            <a:br>
              <a:rPr lang="en-GB" dirty="0" smtClean="0">
                <a:ea typeface="ＭＳ Ｐゴシック" charset="-128"/>
                <a:cs typeface="ＭＳ Ｐゴシック" charset="-128"/>
              </a:rPr>
            </a:br>
            <a:r>
              <a:rPr lang="en-GB" sz="2400" dirty="0" smtClean="0">
                <a:ea typeface="ＭＳ Ｐゴシック" charset="-128"/>
                <a:cs typeface="ＭＳ Ｐゴシック" charset="-128"/>
              </a:rPr>
              <a:t>Product </a:t>
            </a:r>
            <a:r>
              <a:rPr lang="en-GB" sz="2400" dirty="0">
                <a:ea typeface="ＭＳ Ｐゴシック" charset="-128"/>
                <a:cs typeface="ＭＳ Ｐゴシック" charset="-128"/>
              </a:rPr>
              <a:t>Centric</a:t>
            </a:r>
            <a:r>
              <a:rPr lang="en-GB" sz="2400" dirty="0" smtClean="0">
                <a:ea typeface="ＭＳ Ｐゴシック" charset="-128"/>
                <a:cs typeface="ＭＳ Ｐゴシック" charset="-128"/>
              </a:rPr>
              <a:t> Architecture (Existing)</a:t>
            </a:r>
            <a:endParaRPr lang="en-GB" sz="2400" dirty="0">
              <a:ea typeface="ＭＳ Ｐゴシック" charset="-128"/>
              <a:cs typeface="ＭＳ Ｐゴシック" charset="-128"/>
            </a:endParaRPr>
          </a:p>
        </p:txBody>
      </p:sp>
      <p:grpSp>
        <p:nvGrpSpPr>
          <p:cNvPr id="42" name="Group 41"/>
          <p:cNvGrpSpPr/>
          <p:nvPr/>
        </p:nvGrpSpPr>
        <p:grpSpPr>
          <a:xfrm>
            <a:off x="323528" y="2112863"/>
            <a:ext cx="6537647" cy="2663825"/>
            <a:chOff x="323528" y="1752600"/>
            <a:chExt cx="6537647" cy="2663825"/>
          </a:xfrm>
        </p:grpSpPr>
        <p:grpSp>
          <p:nvGrpSpPr>
            <p:cNvPr id="2" name="Group 39"/>
            <p:cNvGrpSpPr>
              <a:grpSpLocks/>
            </p:cNvGrpSpPr>
            <p:nvPr/>
          </p:nvGrpSpPr>
          <p:grpSpPr bwMode="auto">
            <a:xfrm>
              <a:off x="323528" y="1752600"/>
              <a:ext cx="945842" cy="2663825"/>
              <a:chOff x="323533" y="1752600"/>
              <a:chExt cx="945752" cy="2664296"/>
            </a:xfrm>
          </p:grpSpPr>
          <p:sp>
            <p:nvSpPr>
              <p:cNvPr id="8" name="Rounded Rectangle 7"/>
              <p:cNvSpPr/>
              <p:nvPr/>
            </p:nvSpPr>
            <p:spPr>
              <a:xfrm>
                <a:off x="381000" y="1752600"/>
                <a:ext cx="792088" cy="2664296"/>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Can 8"/>
              <p:cNvSpPr/>
              <p:nvPr/>
            </p:nvSpPr>
            <p:spPr>
              <a:xfrm>
                <a:off x="452431" y="3696044"/>
                <a:ext cx="649226" cy="576365"/>
              </a:xfrm>
              <a:prstGeom prst="can">
                <a:avLst>
                  <a:gd name="adj" fmla="val 17726"/>
                </a:avLst>
              </a:prstGeom>
              <a:solidFill>
                <a:srgbClr val="A0A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ctr">
                  <a:lnSpc>
                    <a:spcPct val="90000"/>
                  </a:lnSpc>
                  <a:defRPr/>
                </a:pPr>
                <a:endParaRPr lang="en-GB" sz="1400" dirty="0">
                  <a:solidFill>
                    <a:schemeClr val="bg1"/>
                  </a:solidFill>
                  <a:cs typeface="Arial" pitchFamily="34" charset="0"/>
                </a:endParaRPr>
              </a:p>
            </p:txBody>
          </p:sp>
          <p:pic>
            <p:nvPicPr>
              <p:cNvPr id="16423" name="Picture 4"/>
              <p:cNvPicPr>
                <a:picLocks noChangeAspect="1" noChangeArrowheads="1"/>
              </p:cNvPicPr>
              <p:nvPr/>
            </p:nvPicPr>
            <p:blipFill>
              <a:blip r:embed="rId3" cstate="print"/>
              <a:srcRect/>
              <a:stretch>
                <a:fillRect/>
              </a:stretch>
            </p:blipFill>
            <p:spPr bwMode="auto">
              <a:xfrm>
                <a:off x="434742" y="1922099"/>
                <a:ext cx="686593" cy="622589"/>
              </a:xfrm>
              <a:prstGeom prst="rect">
                <a:avLst/>
              </a:prstGeom>
              <a:noFill/>
              <a:ln w="9525">
                <a:noFill/>
                <a:miter lim="800000"/>
                <a:headEnd/>
                <a:tailEnd/>
              </a:ln>
            </p:spPr>
          </p:pic>
          <p:sp>
            <p:nvSpPr>
              <p:cNvPr id="16424" name="TextBox 18"/>
              <p:cNvSpPr txBox="1">
                <a:spLocks noChangeArrowheads="1"/>
              </p:cNvSpPr>
              <p:nvPr/>
            </p:nvSpPr>
            <p:spPr bwMode="auto">
              <a:xfrm>
                <a:off x="323533" y="2555721"/>
                <a:ext cx="945752" cy="461747"/>
              </a:xfrm>
              <a:prstGeom prst="rect">
                <a:avLst/>
              </a:prstGeom>
              <a:noFill/>
              <a:ln w="9525">
                <a:noFill/>
                <a:miter lim="800000"/>
                <a:headEnd/>
                <a:tailEnd/>
              </a:ln>
            </p:spPr>
            <p:txBody>
              <a:bodyPr wrap="none">
                <a:prstTxWarp prst="textNoShape">
                  <a:avLst/>
                </a:prstTxWarp>
                <a:spAutoFit/>
              </a:bodyPr>
              <a:lstStyle/>
              <a:p>
                <a:r>
                  <a:rPr lang="en-GB" sz="1200" b="1" dirty="0" smtClean="0"/>
                  <a:t>Procedure</a:t>
                </a:r>
              </a:p>
              <a:p>
                <a:r>
                  <a:rPr lang="en-GB" sz="1200" b="1" dirty="0" smtClean="0">
                    <a:ea typeface="Arial" charset="0"/>
                    <a:cs typeface="Arial" charset="0"/>
                  </a:rPr>
                  <a:t>Design</a:t>
                </a:r>
                <a:endParaRPr lang="en-GB" sz="1200" b="1" dirty="0">
                  <a:ea typeface="Arial" charset="0"/>
                  <a:cs typeface="Arial" charset="0"/>
                </a:endParaRPr>
              </a:p>
            </p:txBody>
          </p:sp>
        </p:grpSp>
        <p:grpSp>
          <p:nvGrpSpPr>
            <p:cNvPr id="3" name="Group 46"/>
            <p:cNvGrpSpPr>
              <a:grpSpLocks/>
            </p:cNvGrpSpPr>
            <p:nvPr/>
          </p:nvGrpSpPr>
          <p:grpSpPr bwMode="auto">
            <a:xfrm>
              <a:off x="1011238" y="1752600"/>
              <a:ext cx="1295400" cy="2663825"/>
              <a:chOff x="1010806" y="1752600"/>
              <a:chExt cx="1296144" cy="2664296"/>
            </a:xfrm>
          </p:grpSpPr>
          <p:sp>
            <p:nvSpPr>
              <p:cNvPr id="16417" name="TextBox 20"/>
              <p:cNvSpPr txBox="1">
                <a:spLocks noChangeArrowheads="1"/>
              </p:cNvSpPr>
              <p:nvPr/>
            </p:nvSpPr>
            <p:spPr bwMode="auto">
              <a:xfrm>
                <a:off x="1010806" y="2544688"/>
                <a:ext cx="1296144" cy="276999"/>
              </a:xfrm>
              <a:prstGeom prst="rect">
                <a:avLst/>
              </a:prstGeom>
              <a:noFill/>
              <a:ln w="9525">
                <a:noFill/>
                <a:miter lim="800000"/>
                <a:headEnd/>
                <a:tailEnd/>
              </a:ln>
            </p:spPr>
            <p:txBody>
              <a:bodyPr>
                <a:prstTxWarp prst="textNoShape">
                  <a:avLst/>
                </a:prstTxWarp>
                <a:spAutoFit/>
              </a:bodyPr>
              <a:lstStyle/>
              <a:p>
                <a:pPr algn="ctr"/>
                <a:r>
                  <a:rPr lang="en-GB" sz="1200" b="1">
                    <a:ea typeface="Arial" charset="0"/>
                    <a:cs typeface="Arial" charset="0"/>
                  </a:rPr>
                  <a:t>NOTAM</a:t>
                </a:r>
              </a:p>
            </p:txBody>
          </p:sp>
          <p:pic>
            <p:nvPicPr>
              <p:cNvPr id="16418" name="Picture 9" descr="http://suebrooks.com.au/wp-content/uploads/2008/12/notam2.gif"/>
              <p:cNvPicPr>
                <a:picLocks noChangeAspect="1" noChangeArrowheads="1"/>
              </p:cNvPicPr>
              <p:nvPr/>
            </p:nvPicPr>
            <p:blipFill>
              <a:blip r:embed="rId4" cstate="print"/>
              <a:srcRect/>
              <a:stretch>
                <a:fillRect/>
              </a:stretch>
            </p:blipFill>
            <p:spPr bwMode="auto">
              <a:xfrm>
                <a:off x="1330222" y="1910864"/>
                <a:ext cx="688696" cy="633600"/>
              </a:xfrm>
              <a:prstGeom prst="rect">
                <a:avLst/>
              </a:prstGeom>
              <a:noFill/>
              <a:ln w="9525">
                <a:noFill/>
                <a:miter lim="800000"/>
                <a:headEnd/>
                <a:tailEnd/>
              </a:ln>
            </p:spPr>
          </p:pic>
          <p:sp>
            <p:nvSpPr>
              <p:cNvPr id="24" name="Can 23"/>
              <p:cNvSpPr/>
              <p:nvPr/>
            </p:nvSpPr>
            <p:spPr>
              <a:xfrm>
                <a:off x="1388848" y="3696044"/>
                <a:ext cx="648072" cy="576365"/>
              </a:xfrm>
              <a:prstGeom prst="can">
                <a:avLst>
                  <a:gd name="adj" fmla="val 17726"/>
                </a:avLst>
              </a:prstGeom>
              <a:solidFill>
                <a:srgbClr val="A0A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ctr">
                  <a:lnSpc>
                    <a:spcPct val="90000"/>
                  </a:lnSpc>
                  <a:defRPr/>
                </a:pPr>
                <a:endParaRPr lang="en-GB" sz="1400" dirty="0">
                  <a:solidFill>
                    <a:schemeClr val="bg1"/>
                  </a:solidFill>
                  <a:cs typeface="Arial" pitchFamily="34" charset="0"/>
                </a:endParaRPr>
              </a:p>
            </p:txBody>
          </p:sp>
          <p:sp>
            <p:nvSpPr>
              <p:cNvPr id="30" name="Rounded Rectangle 29"/>
              <p:cNvSpPr/>
              <p:nvPr/>
            </p:nvSpPr>
            <p:spPr>
              <a:xfrm>
                <a:off x="1317369" y="1752600"/>
                <a:ext cx="791029" cy="2664296"/>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 name="Group 41"/>
            <p:cNvGrpSpPr>
              <a:grpSpLocks/>
            </p:cNvGrpSpPr>
            <p:nvPr/>
          </p:nvGrpSpPr>
          <p:grpSpPr bwMode="auto">
            <a:xfrm>
              <a:off x="2195736" y="1752600"/>
              <a:ext cx="920294" cy="2663825"/>
              <a:chOff x="2196286" y="1752600"/>
              <a:chExt cx="920208" cy="2664296"/>
            </a:xfrm>
          </p:grpSpPr>
          <p:sp>
            <p:nvSpPr>
              <p:cNvPr id="16413" name="TextBox 11"/>
              <p:cNvSpPr txBox="1">
                <a:spLocks noChangeArrowheads="1"/>
              </p:cNvSpPr>
              <p:nvPr/>
            </p:nvSpPr>
            <p:spPr bwMode="auto">
              <a:xfrm>
                <a:off x="2196286" y="2555721"/>
                <a:ext cx="920208" cy="277048"/>
              </a:xfrm>
              <a:prstGeom prst="rect">
                <a:avLst/>
              </a:prstGeom>
              <a:noFill/>
              <a:ln w="9525">
                <a:noFill/>
                <a:miter lim="800000"/>
                <a:headEnd/>
                <a:tailEnd/>
              </a:ln>
            </p:spPr>
            <p:txBody>
              <a:bodyPr wrap="none">
                <a:prstTxWarp prst="textNoShape">
                  <a:avLst/>
                </a:prstTxWarp>
                <a:spAutoFit/>
              </a:bodyPr>
              <a:lstStyle/>
              <a:p>
                <a:r>
                  <a:rPr lang="en-GB" sz="1200" b="1" dirty="0" smtClean="0">
                    <a:ea typeface="Arial" charset="0"/>
                    <a:cs typeface="Arial" charset="0"/>
                  </a:rPr>
                  <a:t>Obstacles</a:t>
                </a:r>
                <a:endParaRPr lang="en-GB" sz="1200" b="1" dirty="0">
                  <a:ea typeface="Arial" charset="0"/>
                  <a:cs typeface="Arial" charset="0"/>
                </a:endParaRPr>
              </a:p>
            </p:txBody>
          </p:sp>
          <p:pic>
            <p:nvPicPr>
              <p:cNvPr id="16414" name="Content Placeholder 3" descr="Screen shot 2010-06-11 at 09.03.34.png"/>
              <p:cNvPicPr>
                <a:picLocks noChangeAspect="1"/>
              </p:cNvPicPr>
              <p:nvPr/>
            </p:nvPicPr>
            <p:blipFill>
              <a:blip r:embed="rId5" cstate="print"/>
              <a:srcRect/>
              <a:stretch>
                <a:fillRect/>
              </a:stretch>
            </p:blipFill>
            <p:spPr bwMode="auto">
              <a:xfrm>
                <a:off x="2325216" y="1968624"/>
                <a:ext cx="650009" cy="550783"/>
              </a:xfrm>
              <a:prstGeom prst="rect">
                <a:avLst/>
              </a:prstGeom>
              <a:noFill/>
              <a:ln w="9525">
                <a:noFill/>
                <a:miter lim="800000"/>
                <a:headEnd/>
                <a:tailEnd/>
              </a:ln>
            </p:spPr>
          </p:pic>
          <p:sp>
            <p:nvSpPr>
              <p:cNvPr id="25" name="Can 24"/>
              <p:cNvSpPr/>
              <p:nvPr/>
            </p:nvSpPr>
            <p:spPr>
              <a:xfrm>
                <a:off x="2324638" y="3696044"/>
                <a:ext cx="649227" cy="576365"/>
              </a:xfrm>
              <a:prstGeom prst="can">
                <a:avLst>
                  <a:gd name="adj" fmla="val 17726"/>
                </a:avLst>
              </a:prstGeom>
              <a:solidFill>
                <a:srgbClr val="A0A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ctr">
                  <a:lnSpc>
                    <a:spcPct val="90000"/>
                  </a:lnSpc>
                  <a:defRPr/>
                </a:pPr>
                <a:endParaRPr lang="en-GB" sz="1400" dirty="0">
                  <a:solidFill>
                    <a:schemeClr val="bg1"/>
                  </a:solidFill>
                  <a:cs typeface="Arial" pitchFamily="34" charset="0"/>
                </a:endParaRPr>
              </a:p>
            </p:txBody>
          </p:sp>
          <p:sp>
            <p:nvSpPr>
              <p:cNvPr id="31" name="Rounded Rectangle 30"/>
              <p:cNvSpPr/>
              <p:nvPr/>
            </p:nvSpPr>
            <p:spPr>
              <a:xfrm>
                <a:off x="2253208" y="1752600"/>
                <a:ext cx="792088" cy="2664296"/>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 name="Group 45"/>
            <p:cNvGrpSpPr>
              <a:grpSpLocks/>
            </p:cNvGrpSpPr>
            <p:nvPr/>
          </p:nvGrpSpPr>
          <p:grpSpPr bwMode="auto">
            <a:xfrm>
              <a:off x="5926138" y="1752600"/>
              <a:ext cx="935037" cy="2663825"/>
              <a:chOff x="5925616" y="1752600"/>
              <a:chExt cx="936104" cy="2664296"/>
            </a:xfrm>
          </p:grpSpPr>
          <p:sp>
            <p:nvSpPr>
              <p:cNvPr id="16409" name="TextBox 19"/>
              <p:cNvSpPr txBox="1">
                <a:spLocks noChangeArrowheads="1"/>
              </p:cNvSpPr>
              <p:nvPr/>
            </p:nvSpPr>
            <p:spPr bwMode="auto">
              <a:xfrm>
                <a:off x="5925616" y="2565048"/>
                <a:ext cx="936104" cy="277048"/>
              </a:xfrm>
              <a:prstGeom prst="rect">
                <a:avLst/>
              </a:prstGeom>
              <a:noFill/>
              <a:ln w="9525">
                <a:noFill/>
                <a:miter lim="800000"/>
                <a:headEnd/>
                <a:tailEnd/>
              </a:ln>
            </p:spPr>
            <p:txBody>
              <a:bodyPr>
                <a:prstTxWarp prst="textNoShape">
                  <a:avLst/>
                </a:prstTxWarp>
                <a:spAutoFit/>
              </a:bodyPr>
              <a:lstStyle/>
              <a:p>
                <a:pPr algn="ctr"/>
                <a:r>
                  <a:rPr lang="en-GB" sz="1200" b="1" dirty="0" smtClean="0">
                    <a:ea typeface="Arial" charset="0"/>
                    <a:cs typeface="Arial" charset="0"/>
                  </a:rPr>
                  <a:t>Airspace</a:t>
                </a:r>
                <a:endParaRPr lang="en-GB" sz="1200" b="1" dirty="0">
                  <a:ea typeface="Arial" charset="0"/>
                  <a:cs typeface="Arial" charset="0"/>
                </a:endParaRPr>
              </a:p>
            </p:txBody>
          </p:sp>
          <p:pic>
            <p:nvPicPr>
              <p:cNvPr id="16410" name="Picture 7"/>
              <p:cNvPicPr>
                <a:picLocks noChangeAspect="1" noChangeArrowheads="1"/>
              </p:cNvPicPr>
              <p:nvPr/>
            </p:nvPicPr>
            <p:blipFill>
              <a:blip r:embed="rId6" cstate="print"/>
              <a:srcRect/>
              <a:stretch>
                <a:fillRect/>
              </a:stretch>
            </p:blipFill>
            <p:spPr bwMode="auto">
              <a:xfrm>
                <a:off x="6069632" y="1896616"/>
                <a:ext cx="638163" cy="504056"/>
              </a:xfrm>
              <a:prstGeom prst="rect">
                <a:avLst/>
              </a:prstGeom>
              <a:noFill/>
              <a:ln w="9525">
                <a:noFill/>
                <a:miter lim="800000"/>
                <a:headEnd/>
                <a:tailEnd/>
              </a:ln>
            </p:spPr>
          </p:pic>
          <p:sp>
            <p:nvSpPr>
              <p:cNvPr id="29" name="Can 28"/>
              <p:cNvSpPr/>
              <p:nvPr/>
            </p:nvSpPr>
            <p:spPr>
              <a:xfrm>
                <a:off x="6070243" y="3696044"/>
                <a:ext cx="646850" cy="576365"/>
              </a:xfrm>
              <a:prstGeom prst="can">
                <a:avLst>
                  <a:gd name="adj" fmla="val 17726"/>
                </a:avLst>
              </a:prstGeom>
              <a:solidFill>
                <a:srgbClr val="A0A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ctr">
                  <a:lnSpc>
                    <a:spcPct val="90000"/>
                  </a:lnSpc>
                  <a:defRPr/>
                </a:pPr>
                <a:endParaRPr lang="en-GB" sz="1400" dirty="0">
                  <a:solidFill>
                    <a:schemeClr val="bg1"/>
                  </a:solidFill>
                  <a:cs typeface="Arial" pitchFamily="34" charset="0"/>
                </a:endParaRPr>
              </a:p>
            </p:txBody>
          </p:sp>
          <p:sp>
            <p:nvSpPr>
              <p:cNvPr id="32" name="Rounded Rectangle 31"/>
              <p:cNvSpPr/>
              <p:nvPr/>
            </p:nvSpPr>
            <p:spPr>
              <a:xfrm>
                <a:off x="5997135" y="1752600"/>
                <a:ext cx="793067" cy="2664296"/>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 name="Group 43"/>
            <p:cNvGrpSpPr>
              <a:grpSpLocks/>
            </p:cNvGrpSpPr>
            <p:nvPr/>
          </p:nvGrpSpPr>
          <p:grpSpPr bwMode="auto">
            <a:xfrm>
              <a:off x="4125913" y="1752600"/>
              <a:ext cx="792162" cy="2663825"/>
              <a:chOff x="4125416" y="1752600"/>
              <a:chExt cx="792088" cy="2664296"/>
            </a:xfrm>
          </p:grpSpPr>
          <p:sp>
            <p:nvSpPr>
              <p:cNvPr id="16405" name="TextBox 10"/>
              <p:cNvSpPr txBox="1">
                <a:spLocks noChangeArrowheads="1"/>
              </p:cNvSpPr>
              <p:nvPr/>
            </p:nvSpPr>
            <p:spPr bwMode="auto">
              <a:xfrm>
                <a:off x="4323801" y="2555721"/>
                <a:ext cx="449687" cy="276999"/>
              </a:xfrm>
              <a:prstGeom prst="rect">
                <a:avLst/>
              </a:prstGeom>
              <a:noFill/>
              <a:ln w="9525">
                <a:noFill/>
                <a:miter lim="800000"/>
                <a:headEnd/>
                <a:tailEnd/>
              </a:ln>
            </p:spPr>
            <p:txBody>
              <a:bodyPr wrap="none">
                <a:prstTxWarp prst="textNoShape">
                  <a:avLst/>
                </a:prstTxWarp>
                <a:spAutoFit/>
              </a:bodyPr>
              <a:lstStyle/>
              <a:p>
                <a:r>
                  <a:rPr lang="en-GB" sz="1200" b="1">
                    <a:ea typeface="Arial" charset="0"/>
                    <a:cs typeface="Arial" charset="0"/>
                  </a:rPr>
                  <a:t>Met</a:t>
                </a:r>
              </a:p>
            </p:txBody>
          </p:sp>
          <p:pic>
            <p:nvPicPr>
              <p:cNvPr id="16406" name="Picture 14"/>
              <p:cNvPicPr>
                <a:picLocks noChangeAspect="1"/>
              </p:cNvPicPr>
              <p:nvPr/>
            </p:nvPicPr>
            <p:blipFill>
              <a:blip r:embed="rId7" cstate="print"/>
              <a:srcRect/>
              <a:stretch>
                <a:fillRect/>
              </a:stretch>
            </p:blipFill>
            <p:spPr bwMode="auto">
              <a:xfrm>
                <a:off x="4199620" y="1968624"/>
                <a:ext cx="642581" cy="550783"/>
              </a:xfrm>
              <a:prstGeom prst="rect">
                <a:avLst/>
              </a:prstGeom>
              <a:noFill/>
              <a:ln w="9525">
                <a:noFill/>
                <a:miter lim="800000"/>
                <a:headEnd/>
                <a:tailEnd/>
              </a:ln>
            </p:spPr>
          </p:pic>
          <p:sp>
            <p:nvSpPr>
              <p:cNvPr id="27" name="Can 26"/>
              <p:cNvSpPr/>
              <p:nvPr/>
            </p:nvSpPr>
            <p:spPr>
              <a:xfrm>
                <a:off x="4196846" y="3696044"/>
                <a:ext cx="649227" cy="576365"/>
              </a:xfrm>
              <a:prstGeom prst="can">
                <a:avLst>
                  <a:gd name="adj" fmla="val 17726"/>
                </a:avLst>
              </a:prstGeom>
              <a:solidFill>
                <a:srgbClr val="A0A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ctr">
                  <a:lnSpc>
                    <a:spcPct val="90000"/>
                  </a:lnSpc>
                  <a:defRPr/>
                </a:pPr>
                <a:endParaRPr lang="en-GB" sz="1400" dirty="0">
                  <a:solidFill>
                    <a:schemeClr val="bg1"/>
                  </a:solidFill>
                  <a:cs typeface="Arial" pitchFamily="34" charset="0"/>
                </a:endParaRPr>
              </a:p>
            </p:txBody>
          </p:sp>
          <p:sp>
            <p:nvSpPr>
              <p:cNvPr id="33" name="Rounded Rectangle 32"/>
              <p:cNvSpPr/>
              <p:nvPr/>
            </p:nvSpPr>
            <p:spPr>
              <a:xfrm>
                <a:off x="4125416" y="1752600"/>
                <a:ext cx="792088" cy="2664296"/>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7" name="Group 44"/>
            <p:cNvGrpSpPr>
              <a:grpSpLocks/>
            </p:cNvGrpSpPr>
            <p:nvPr/>
          </p:nvGrpSpPr>
          <p:grpSpPr bwMode="auto">
            <a:xfrm>
              <a:off x="4808538" y="1752600"/>
              <a:ext cx="1189037" cy="2663825"/>
              <a:chOff x="4808700" y="1752600"/>
              <a:chExt cx="1188924" cy="2664296"/>
            </a:xfrm>
          </p:grpSpPr>
          <p:sp>
            <p:nvSpPr>
              <p:cNvPr id="16401" name="TextBox 12"/>
              <p:cNvSpPr txBox="1">
                <a:spLocks noChangeArrowheads="1"/>
              </p:cNvSpPr>
              <p:nvPr/>
            </p:nvSpPr>
            <p:spPr bwMode="auto">
              <a:xfrm>
                <a:off x="4808700" y="2555721"/>
                <a:ext cx="1188924" cy="461665"/>
              </a:xfrm>
              <a:prstGeom prst="rect">
                <a:avLst/>
              </a:prstGeom>
              <a:noFill/>
              <a:ln w="9525">
                <a:noFill/>
                <a:miter lim="800000"/>
                <a:headEnd/>
                <a:tailEnd/>
              </a:ln>
            </p:spPr>
            <p:txBody>
              <a:bodyPr>
                <a:prstTxWarp prst="textNoShape">
                  <a:avLst/>
                </a:prstTxWarp>
                <a:spAutoFit/>
              </a:bodyPr>
              <a:lstStyle/>
              <a:p>
                <a:pPr algn="ctr"/>
                <a:r>
                  <a:rPr lang="en-GB" sz="1200" b="1">
                    <a:ea typeface="Arial" charset="0"/>
                    <a:cs typeface="Arial" charset="0"/>
                  </a:rPr>
                  <a:t>Flight  </a:t>
                </a:r>
              </a:p>
              <a:p>
                <a:pPr algn="ctr"/>
                <a:r>
                  <a:rPr lang="en-GB" sz="1200" b="1">
                    <a:ea typeface="Arial" charset="0"/>
                    <a:cs typeface="Arial" charset="0"/>
                  </a:rPr>
                  <a:t>Man</a:t>
                </a:r>
              </a:p>
            </p:txBody>
          </p:sp>
          <p:pic>
            <p:nvPicPr>
              <p:cNvPr id="16402" name="Picture 2"/>
              <p:cNvPicPr>
                <a:picLocks noChangeAspect="1" noChangeArrowheads="1"/>
              </p:cNvPicPr>
              <p:nvPr/>
            </p:nvPicPr>
            <p:blipFill>
              <a:blip r:embed="rId8" cstate="print"/>
              <a:srcRect/>
              <a:stretch>
                <a:fillRect/>
              </a:stretch>
            </p:blipFill>
            <p:spPr bwMode="auto">
              <a:xfrm>
                <a:off x="5136094" y="1896616"/>
                <a:ext cx="645241" cy="620837"/>
              </a:xfrm>
              <a:prstGeom prst="rect">
                <a:avLst/>
              </a:prstGeom>
              <a:noFill/>
              <a:ln w="9525">
                <a:noFill/>
                <a:miter lim="800000"/>
                <a:headEnd/>
                <a:tailEnd/>
              </a:ln>
            </p:spPr>
          </p:pic>
          <p:sp>
            <p:nvSpPr>
              <p:cNvPr id="28" name="Can 27"/>
              <p:cNvSpPr/>
              <p:nvPr/>
            </p:nvSpPr>
            <p:spPr>
              <a:xfrm>
                <a:off x="5132519" y="3696044"/>
                <a:ext cx="649225" cy="576365"/>
              </a:xfrm>
              <a:prstGeom prst="can">
                <a:avLst>
                  <a:gd name="adj" fmla="val 17726"/>
                </a:avLst>
              </a:prstGeom>
              <a:solidFill>
                <a:srgbClr val="A0A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ctr">
                  <a:lnSpc>
                    <a:spcPct val="90000"/>
                  </a:lnSpc>
                  <a:defRPr/>
                </a:pPr>
                <a:endParaRPr lang="en-GB" sz="1400" dirty="0">
                  <a:solidFill>
                    <a:schemeClr val="bg1"/>
                  </a:solidFill>
                  <a:cs typeface="Arial" pitchFamily="34" charset="0"/>
                </a:endParaRPr>
              </a:p>
            </p:txBody>
          </p:sp>
          <p:sp>
            <p:nvSpPr>
              <p:cNvPr id="34" name="Rounded Rectangle 33"/>
              <p:cNvSpPr/>
              <p:nvPr/>
            </p:nvSpPr>
            <p:spPr>
              <a:xfrm>
                <a:off x="5061088" y="1752600"/>
                <a:ext cx="792088" cy="2664296"/>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 name="Group 42"/>
            <p:cNvGrpSpPr>
              <a:grpSpLocks/>
            </p:cNvGrpSpPr>
            <p:nvPr/>
          </p:nvGrpSpPr>
          <p:grpSpPr bwMode="auto">
            <a:xfrm>
              <a:off x="3189288" y="1752600"/>
              <a:ext cx="817562" cy="2663825"/>
              <a:chOff x="3189312" y="1752600"/>
              <a:chExt cx="817853" cy="2664296"/>
            </a:xfrm>
          </p:grpSpPr>
          <p:sp>
            <p:nvSpPr>
              <p:cNvPr id="16397" name="TextBox 9"/>
              <p:cNvSpPr txBox="1">
                <a:spLocks noChangeArrowheads="1"/>
              </p:cNvSpPr>
              <p:nvPr/>
            </p:nvSpPr>
            <p:spPr bwMode="auto">
              <a:xfrm>
                <a:off x="3189312" y="2555721"/>
                <a:ext cx="817853" cy="276999"/>
              </a:xfrm>
              <a:prstGeom prst="rect">
                <a:avLst/>
              </a:prstGeom>
              <a:noFill/>
              <a:ln w="9525">
                <a:noFill/>
                <a:miter lim="800000"/>
                <a:headEnd/>
                <a:tailEnd/>
              </a:ln>
            </p:spPr>
            <p:txBody>
              <a:bodyPr wrap="none">
                <a:prstTxWarp prst="textNoShape">
                  <a:avLst/>
                </a:prstTxWarp>
                <a:spAutoFit/>
              </a:bodyPr>
              <a:lstStyle/>
              <a:p>
                <a:r>
                  <a:rPr lang="en-GB" sz="1200" b="1">
                    <a:ea typeface="Arial" charset="0"/>
                    <a:cs typeface="Arial" charset="0"/>
                  </a:rPr>
                  <a:t>Charting</a:t>
                </a:r>
              </a:p>
            </p:txBody>
          </p:sp>
          <p:pic>
            <p:nvPicPr>
              <p:cNvPr id="16398" name="Picture 3"/>
              <p:cNvPicPr>
                <a:picLocks noChangeAspect="1" noChangeArrowheads="1"/>
              </p:cNvPicPr>
              <p:nvPr/>
            </p:nvPicPr>
            <p:blipFill>
              <a:blip r:embed="rId9" cstate="print"/>
              <a:srcRect/>
              <a:stretch>
                <a:fillRect/>
              </a:stretch>
            </p:blipFill>
            <p:spPr bwMode="auto">
              <a:xfrm>
                <a:off x="3261320" y="1968624"/>
                <a:ext cx="647943" cy="622589"/>
              </a:xfrm>
              <a:prstGeom prst="rect">
                <a:avLst/>
              </a:prstGeom>
              <a:noFill/>
              <a:ln w="9525">
                <a:noFill/>
                <a:miter lim="800000"/>
                <a:headEnd/>
                <a:tailEnd/>
              </a:ln>
            </p:spPr>
          </p:pic>
          <p:sp>
            <p:nvSpPr>
              <p:cNvPr id="26" name="Can 25"/>
              <p:cNvSpPr/>
              <p:nvPr/>
            </p:nvSpPr>
            <p:spPr>
              <a:xfrm>
                <a:off x="3260774" y="3696044"/>
                <a:ext cx="647931" cy="576365"/>
              </a:xfrm>
              <a:prstGeom prst="can">
                <a:avLst>
                  <a:gd name="adj" fmla="val 17726"/>
                </a:avLst>
              </a:prstGeom>
              <a:solidFill>
                <a:srgbClr val="A0A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ctr">
                  <a:lnSpc>
                    <a:spcPct val="90000"/>
                  </a:lnSpc>
                  <a:defRPr/>
                </a:pPr>
                <a:endParaRPr lang="en-GB" sz="1400" dirty="0">
                  <a:solidFill>
                    <a:schemeClr val="bg1"/>
                  </a:solidFill>
                  <a:cs typeface="Arial" pitchFamily="34" charset="0"/>
                </a:endParaRPr>
              </a:p>
            </p:txBody>
          </p:sp>
          <p:sp>
            <p:nvSpPr>
              <p:cNvPr id="35" name="Rounded Rectangle 34"/>
              <p:cNvSpPr/>
              <p:nvPr/>
            </p:nvSpPr>
            <p:spPr>
              <a:xfrm>
                <a:off x="3189312" y="1752600"/>
                <a:ext cx="792444" cy="2664296"/>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sp>
        <p:nvSpPr>
          <p:cNvPr id="36" name="Rounded Rectangular Callout 35"/>
          <p:cNvSpPr/>
          <p:nvPr/>
        </p:nvSpPr>
        <p:spPr>
          <a:xfrm>
            <a:off x="7005638" y="3984526"/>
            <a:ext cx="1871662" cy="1176337"/>
          </a:xfrm>
          <a:prstGeom prst="wedgeRoundRectCallout">
            <a:avLst>
              <a:gd name="adj1" fmla="val -68845"/>
              <a:gd name="adj2" fmla="val -9857"/>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600" dirty="0" err="1"/>
              <a:t>Datastores</a:t>
            </a:r>
            <a:r>
              <a:rPr lang="en-US" sz="1600" dirty="0"/>
              <a:t> vendor and application specific</a:t>
            </a:r>
          </a:p>
        </p:txBody>
      </p:sp>
      <p:sp>
        <p:nvSpPr>
          <p:cNvPr id="37" name="Rounded Rectangular Callout 36"/>
          <p:cNvSpPr/>
          <p:nvPr/>
        </p:nvSpPr>
        <p:spPr>
          <a:xfrm>
            <a:off x="7005638" y="2184301"/>
            <a:ext cx="1871662" cy="936625"/>
          </a:xfrm>
          <a:prstGeom prst="wedgeRoundRectCallout">
            <a:avLst>
              <a:gd name="adj1" fmla="val -68845"/>
              <a:gd name="adj2" fmla="val -9857"/>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600" dirty="0"/>
              <a:t>Applications coupled to </a:t>
            </a:r>
            <a:r>
              <a:rPr lang="en-US" sz="1600" dirty="0" err="1"/>
              <a:t>datastores</a:t>
            </a:r>
            <a:endParaRPr lang="en-US" sz="1600" dirty="0"/>
          </a:p>
        </p:txBody>
      </p:sp>
      <p:sp>
        <p:nvSpPr>
          <p:cNvPr id="38" name="Rounded Rectangular Callout 37"/>
          <p:cNvSpPr/>
          <p:nvPr/>
        </p:nvSpPr>
        <p:spPr>
          <a:xfrm>
            <a:off x="3581400" y="5084663"/>
            <a:ext cx="2879725" cy="936625"/>
          </a:xfrm>
          <a:prstGeom prst="wedgeRoundRectCallout">
            <a:avLst>
              <a:gd name="adj1" fmla="val 31261"/>
              <a:gd name="adj2" fmla="val -94876"/>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600" dirty="0"/>
              <a:t>Integration between applications is often bespoke and custom engineered</a:t>
            </a:r>
          </a:p>
        </p:txBody>
      </p:sp>
      <p:sp>
        <p:nvSpPr>
          <p:cNvPr id="39" name="Rounded Rectangular Callout 38"/>
          <p:cNvSpPr/>
          <p:nvPr/>
        </p:nvSpPr>
        <p:spPr>
          <a:xfrm>
            <a:off x="741363" y="5065613"/>
            <a:ext cx="1871662" cy="935038"/>
          </a:xfrm>
          <a:prstGeom prst="wedgeRoundRectCallout">
            <a:avLst>
              <a:gd name="adj1" fmla="val 41498"/>
              <a:gd name="adj2" fmla="val -107538"/>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600" dirty="0"/>
              <a:t>Data extensively duplicated across applications</a:t>
            </a:r>
          </a:p>
        </p:txBody>
      </p:sp>
    </p:spTree>
    <p:extLst>
      <p:ext uri="{BB962C8B-B14F-4D97-AF65-F5344CB8AC3E}">
        <p14:creationId xmlns:p14="http://schemas.microsoft.com/office/powerpoint/2010/main" val="364850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28600" y="909092"/>
            <a:ext cx="8156575" cy="647700"/>
          </a:xfrm>
        </p:spPr>
        <p:txBody>
          <a:bodyPr/>
          <a:lstStyle/>
          <a:p>
            <a:pPr eaLnBrk="1" hangingPunct="1"/>
            <a:r>
              <a:rPr lang="en-GB" dirty="0" smtClean="0">
                <a:ea typeface="ＭＳ Ｐゴシック" charset="-128"/>
                <a:cs typeface="ＭＳ Ｐゴシック" charset="-128"/>
              </a:rPr>
              <a:t>The End Zone</a:t>
            </a:r>
            <a:br>
              <a:rPr lang="en-GB" dirty="0" smtClean="0">
                <a:ea typeface="ＭＳ Ｐゴシック" charset="-128"/>
                <a:cs typeface="ＭＳ Ｐゴシック" charset="-128"/>
              </a:rPr>
            </a:br>
            <a:r>
              <a:rPr lang="en-GB" sz="2400" dirty="0" smtClean="0">
                <a:ea typeface="ＭＳ Ｐゴシック" charset="-128"/>
                <a:cs typeface="ＭＳ Ｐゴシック" charset="-128"/>
              </a:rPr>
              <a:t>Net Centric Architecture (</a:t>
            </a:r>
            <a:r>
              <a:rPr lang="en-GB" sz="2400" dirty="0" err="1" smtClean="0">
                <a:ea typeface="ＭＳ Ｐゴシック" charset="-128"/>
                <a:cs typeface="ＭＳ Ｐゴシック" charset="-128"/>
              </a:rPr>
              <a:t>NextGen</a:t>
            </a:r>
            <a:r>
              <a:rPr lang="en-GB" sz="2400" dirty="0" smtClean="0">
                <a:ea typeface="ＭＳ Ｐゴシック" charset="-128"/>
                <a:cs typeface="ＭＳ Ｐゴシック" charset="-128"/>
              </a:rPr>
              <a:t>)</a:t>
            </a:r>
            <a:endParaRPr lang="en-GB" sz="2400" dirty="0">
              <a:ea typeface="ＭＳ Ｐゴシック" charset="-128"/>
              <a:cs typeface="ＭＳ Ｐゴシック" charset="-128"/>
            </a:endParaRPr>
          </a:p>
        </p:txBody>
      </p:sp>
      <p:sp>
        <p:nvSpPr>
          <p:cNvPr id="36" name="Rounded Rectangular Callout 35"/>
          <p:cNvSpPr/>
          <p:nvPr/>
        </p:nvSpPr>
        <p:spPr>
          <a:xfrm>
            <a:off x="5651500" y="4581525"/>
            <a:ext cx="1871663" cy="1176338"/>
          </a:xfrm>
          <a:prstGeom prst="wedgeRoundRectCallout">
            <a:avLst>
              <a:gd name="adj1" fmla="val -68845"/>
              <a:gd name="adj2" fmla="val -9857"/>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600" dirty="0" err="1"/>
              <a:t>Datastores</a:t>
            </a:r>
            <a:r>
              <a:rPr lang="en-US" sz="1600" dirty="0"/>
              <a:t> vendor and application agnostic</a:t>
            </a:r>
          </a:p>
        </p:txBody>
      </p:sp>
      <p:sp>
        <p:nvSpPr>
          <p:cNvPr id="37" name="Rounded Rectangular Callout 36"/>
          <p:cNvSpPr/>
          <p:nvPr/>
        </p:nvSpPr>
        <p:spPr>
          <a:xfrm>
            <a:off x="6948488" y="3141663"/>
            <a:ext cx="1871662" cy="936625"/>
          </a:xfrm>
          <a:prstGeom prst="wedgeRoundRectCallout">
            <a:avLst>
              <a:gd name="adj1" fmla="val -68845"/>
              <a:gd name="adj2" fmla="val -9857"/>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600" dirty="0"/>
              <a:t>Applications decoupled from </a:t>
            </a:r>
            <a:r>
              <a:rPr lang="en-US" sz="1600" dirty="0" err="1"/>
              <a:t>datastores</a:t>
            </a:r>
            <a:endParaRPr lang="en-US" sz="1600" dirty="0"/>
          </a:p>
        </p:txBody>
      </p:sp>
      <p:grpSp>
        <p:nvGrpSpPr>
          <p:cNvPr id="2" name="Group 1"/>
          <p:cNvGrpSpPr>
            <a:grpSpLocks/>
          </p:cNvGrpSpPr>
          <p:nvPr/>
        </p:nvGrpSpPr>
        <p:grpSpPr bwMode="auto">
          <a:xfrm>
            <a:off x="323528" y="1752600"/>
            <a:ext cx="6537647" cy="3476625"/>
            <a:chOff x="323528" y="1752600"/>
            <a:chExt cx="6537647" cy="3476625"/>
          </a:xfrm>
        </p:grpSpPr>
        <p:sp>
          <p:nvSpPr>
            <p:cNvPr id="8" name="Rounded Rectangle 7"/>
            <p:cNvSpPr/>
            <p:nvPr/>
          </p:nvSpPr>
          <p:spPr bwMode="auto">
            <a:xfrm>
              <a:off x="381000" y="1752600"/>
              <a:ext cx="792163" cy="1389063"/>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9" name="Picture 4"/>
            <p:cNvPicPr>
              <a:picLocks noChangeAspect="1" noChangeArrowheads="1"/>
            </p:cNvPicPr>
            <p:nvPr/>
          </p:nvPicPr>
          <p:blipFill>
            <a:blip r:embed="rId3" cstate="print"/>
            <a:srcRect/>
            <a:stretch>
              <a:fillRect/>
            </a:stretch>
          </p:blipFill>
          <p:spPr bwMode="auto">
            <a:xfrm>
              <a:off x="434975" y="1922463"/>
              <a:ext cx="685800" cy="622300"/>
            </a:xfrm>
            <a:prstGeom prst="rect">
              <a:avLst/>
            </a:prstGeom>
            <a:noFill/>
            <a:ln w="9525">
              <a:noFill/>
              <a:miter lim="800000"/>
              <a:headEnd/>
              <a:tailEnd/>
            </a:ln>
          </p:spPr>
        </p:pic>
        <p:sp>
          <p:nvSpPr>
            <p:cNvPr id="18440" name="TextBox 18"/>
            <p:cNvSpPr txBox="1">
              <a:spLocks noChangeArrowheads="1"/>
            </p:cNvSpPr>
            <p:nvPr/>
          </p:nvSpPr>
          <p:spPr bwMode="auto">
            <a:xfrm>
              <a:off x="323528" y="2555875"/>
              <a:ext cx="945842" cy="461665"/>
            </a:xfrm>
            <a:prstGeom prst="rect">
              <a:avLst/>
            </a:prstGeom>
            <a:noFill/>
            <a:ln w="9525">
              <a:noFill/>
              <a:miter lim="800000"/>
              <a:headEnd/>
              <a:tailEnd/>
            </a:ln>
          </p:spPr>
          <p:txBody>
            <a:bodyPr wrap="none">
              <a:prstTxWarp prst="textNoShape">
                <a:avLst/>
              </a:prstTxWarp>
              <a:spAutoFit/>
            </a:bodyPr>
            <a:lstStyle/>
            <a:p>
              <a:r>
                <a:rPr lang="en-GB" sz="1200" b="1" dirty="0" smtClean="0">
                  <a:ea typeface="Arial" charset="0"/>
                  <a:cs typeface="Arial" charset="0"/>
                </a:rPr>
                <a:t>Procedure</a:t>
              </a:r>
            </a:p>
            <a:p>
              <a:r>
                <a:rPr lang="en-GB" sz="1200" b="1" dirty="0" smtClean="0"/>
                <a:t>Design</a:t>
              </a:r>
              <a:endParaRPr lang="en-GB" sz="1200" b="1" dirty="0">
                <a:ea typeface="Arial" charset="0"/>
                <a:cs typeface="Arial" charset="0"/>
              </a:endParaRPr>
            </a:p>
          </p:txBody>
        </p:sp>
        <p:sp>
          <p:nvSpPr>
            <p:cNvPr id="18441" name="TextBox 20"/>
            <p:cNvSpPr txBox="1">
              <a:spLocks noChangeArrowheads="1"/>
            </p:cNvSpPr>
            <p:nvPr/>
          </p:nvSpPr>
          <p:spPr bwMode="auto">
            <a:xfrm>
              <a:off x="1011238" y="2544763"/>
              <a:ext cx="1295400" cy="276225"/>
            </a:xfrm>
            <a:prstGeom prst="rect">
              <a:avLst/>
            </a:prstGeom>
            <a:noFill/>
            <a:ln w="9525">
              <a:noFill/>
              <a:miter lim="800000"/>
              <a:headEnd/>
              <a:tailEnd/>
            </a:ln>
          </p:spPr>
          <p:txBody>
            <a:bodyPr>
              <a:prstTxWarp prst="textNoShape">
                <a:avLst/>
              </a:prstTxWarp>
              <a:spAutoFit/>
            </a:bodyPr>
            <a:lstStyle/>
            <a:p>
              <a:pPr algn="ctr"/>
              <a:r>
                <a:rPr lang="en-GB" sz="1200" b="1">
                  <a:ea typeface="Arial" charset="0"/>
                  <a:cs typeface="Arial" charset="0"/>
                </a:rPr>
                <a:t>NOTAM</a:t>
              </a:r>
            </a:p>
          </p:txBody>
        </p:sp>
        <p:pic>
          <p:nvPicPr>
            <p:cNvPr id="18442" name="Picture 9" descr="http://suebrooks.com.au/wp-content/uploads/2008/12/notam2.gif"/>
            <p:cNvPicPr>
              <a:picLocks noChangeAspect="1" noChangeArrowheads="1"/>
            </p:cNvPicPr>
            <p:nvPr/>
          </p:nvPicPr>
          <p:blipFill>
            <a:blip r:embed="rId4" cstate="print"/>
            <a:srcRect/>
            <a:stretch>
              <a:fillRect/>
            </a:stretch>
          </p:blipFill>
          <p:spPr bwMode="auto">
            <a:xfrm>
              <a:off x="1330325" y="1911350"/>
              <a:ext cx="688975" cy="633413"/>
            </a:xfrm>
            <a:prstGeom prst="rect">
              <a:avLst/>
            </a:prstGeom>
            <a:noFill/>
            <a:ln w="9525">
              <a:noFill/>
              <a:miter lim="800000"/>
              <a:headEnd/>
              <a:tailEnd/>
            </a:ln>
          </p:spPr>
        </p:pic>
        <p:sp>
          <p:nvSpPr>
            <p:cNvPr id="24" name="Can 23"/>
            <p:cNvSpPr/>
            <p:nvPr/>
          </p:nvSpPr>
          <p:spPr bwMode="auto">
            <a:xfrm>
              <a:off x="1835150" y="4652963"/>
              <a:ext cx="647700" cy="576262"/>
            </a:xfrm>
            <a:prstGeom prst="can">
              <a:avLst>
                <a:gd name="adj" fmla="val 17726"/>
              </a:avLst>
            </a:prstGeom>
            <a:solidFill>
              <a:srgbClr val="A0A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ctr">
                <a:lnSpc>
                  <a:spcPct val="90000"/>
                </a:lnSpc>
                <a:defRPr/>
              </a:pPr>
              <a:endParaRPr lang="en-GB" sz="1400" dirty="0">
                <a:solidFill>
                  <a:schemeClr val="bg1"/>
                </a:solidFill>
                <a:cs typeface="Arial" pitchFamily="34" charset="0"/>
              </a:endParaRPr>
            </a:p>
          </p:txBody>
        </p:sp>
        <p:sp>
          <p:nvSpPr>
            <p:cNvPr id="30" name="Rounded Rectangle 29"/>
            <p:cNvSpPr/>
            <p:nvPr/>
          </p:nvSpPr>
          <p:spPr bwMode="auto">
            <a:xfrm>
              <a:off x="1317625" y="1752600"/>
              <a:ext cx="790575" cy="1389063"/>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45" name="TextBox 11"/>
            <p:cNvSpPr txBox="1">
              <a:spLocks noChangeArrowheads="1"/>
            </p:cNvSpPr>
            <p:nvPr/>
          </p:nvSpPr>
          <p:spPr bwMode="auto">
            <a:xfrm>
              <a:off x="2252663" y="2555875"/>
              <a:ext cx="920294" cy="276999"/>
            </a:xfrm>
            <a:prstGeom prst="rect">
              <a:avLst/>
            </a:prstGeom>
            <a:noFill/>
            <a:ln w="9525">
              <a:noFill/>
              <a:miter lim="800000"/>
              <a:headEnd/>
              <a:tailEnd/>
            </a:ln>
          </p:spPr>
          <p:txBody>
            <a:bodyPr wrap="none">
              <a:prstTxWarp prst="textNoShape">
                <a:avLst/>
              </a:prstTxWarp>
              <a:spAutoFit/>
            </a:bodyPr>
            <a:lstStyle/>
            <a:p>
              <a:r>
                <a:rPr lang="en-GB" sz="1200" b="1" dirty="0" smtClean="0">
                  <a:ea typeface="Arial" charset="0"/>
                  <a:cs typeface="Arial" charset="0"/>
                </a:rPr>
                <a:t>Obstacles</a:t>
              </a:r>
              <a:endParaRPr lang="en-GB" sz="1200" b="1" dirty="0">
                <a:ea typeface="Arial" charset="0"/>
                <a:cs typeface="Arial" charset="0"/>
              </a:endParaRPr>
            </a:p>
          </p:txBody>
        </p:sp>
        <p:pic>
          <p:nvPicPr>
            <p:cNvPr id="18446" name="Content Placeholder 3" descr="Screen shot 2010-06-11 at 09.03.34.png"/>
            <p:cNvPicPr>
              <a:picLocks noChangeAspect="1"/>
            </p:cNvPicPr>
            <p:nvPr/>
          </p:nvPicPr>
          <p:blipFill>
            <a:blip r:embed="rId5" cstate="print"/>
            <a:srcRect/>
            <a:stretch>
              <a:fillRect/>
            </a:stretch>
          </p:blipFill>
          <p:spPr bwMode="auto">
            <a:xfrm>
              <a:off x="2324100" y="1968500"/>
              <a:ext cx="650875" cy="550863"/>
            </a:xfrm>
            <a:prstGeom prst="rect">
              <a:avLst/>
            </a:prstGeom>
            <a:noFill/>
            <a:ln w="9525">
              <a:noFill/>
              <a:miter lim="800000"/>
              <a:headEnd/>
              <a:tailEnd/>
            </a:ln>
          </p:spPr>
        </p:pic>
        <p:sp>
          <p:nvSpPr>
            <p:cNvPr id="25" name="Can 24"/>
            <p:cNvSpPr/>
            <p:nvPr/>
          </p:nvSpPr>
          <p:spPr bwMode="auto">
            <a:xfrm>
              <a:off x="2770188" y="4652963"/>
              <a:ext cx="649287" cy="576262"/>
            </a:xfrm>
            <a:prstGeom prst="can">
              <a:avLst>
                <a:gd name="adj" fmla="val 17726"/>
              </a:avLst>
            </a:prstGeom>
            <a:solidFill>
              <a:srgbClr val="A0A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ctr">
                <a:lnSpc>
                  <a:spcPct val="90000"/>
                </a:lnSpc>
                <a:defRPr/>
              </a:pPr>
              <a:endParaRPr lang="en-GB" sz="1400" dirty="0">
                <a:solidFill>
                  <a:schemeClr val="bg1"/>
                </a:solidFill>
                <a:cs typeface="Arial" pitchFamily="34" charset="0"/>
              </a:endParaRPr>
            </a:p>
          </p:txBody>
        </p:sp>
        <p:sp>
          <p:nvSpPr>
            <p:cNvPr id="31" name="Rounded Rectangle 30"/>
            <p:cNvSpPr/>
            <p:nvPr/>
          </p:nvSpPr>
          <p:spPr bwMode="auto">
            <a:xfrm>
              <a:off x="2252663" y="1752600"/>
              <a:ext cx="792162" cy="1389063"/>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49" name="TextBox 19"/>
            <p:cNvSpPr txBox="1">
              <a:spLocks noChangeArrowheads="1"/>
            </p:cNvSpPr>
            <p:nvPr/>
          </p:nvSpPr>
          <p:spPr bwMode="auto">
            <a:xfrm>
              <a:off x="5926138" y="2473325"/>
              <a:ext cx="935037" cy="276999"/>
            </a:xfrm>
            <a:prstGeom prst="rect">
              <a:avLst/>
            </a:prstGeom>
            <a:noFill/>
            <a:ln w="9525">
              <a:noFill/>
              <a:miter lim="800000"/>
              <a:headEnd/>
              <a:tailEnd/>
            </a:ln>
          </p:spPr>
          <p:txBody>
            <a:bodyPr>
              <a:prstTxWarp prst="textNoShape">
                <a:avLst/>
              </a:prstTxWarp>
              <a:spAutoFit/>
            </a:bodyPr>
            <a:lstStyle/>
            <a:p>
              <a:pPr algn="ctr"/>
              <a:r>
                <a:rPr lang="en-GB" sz="1200" b="1" dirty="0" smtClean="0">
                  <a:ea typeface="Arial" charset="0"/>
                  <a:cs typeface="Arial" charset="0"/>
                </a:rPr>
                <a:t>Airspace</a:t>
              </a:r>
              <a:endParaRPr lang="en-GB" sz="1200" b="1" dirty="0">
                <a:ea typeface="Arial" charset="0"/>
                <a:cs typeface="Arial" charset="0"/>
              </a:endParaRPr>
            </a:p>
          </p:txBody>
        </p:sp>
        <p:pic>
          <p:nvPicPr>
            <p:cNvPr id="18450" name="Picture 7"/>
            <p:cNvPicPr>
              <a:picLocks noChangeAspect="1" noChangeArrowheads="1"/>
            </p:cNvPicPr>
            <p:nvPr/>
          </p:nvPicPr>
          <p:blipFill>
            <a:blip r:embed="rId6" cstate="print"/>
            <a:srcRect/>
            <a:stretch>
              <a:fillRect/>
            </a:stretch>
          </p:blipFill>
          <p:spPr bwMode="auto">
            <a:xfrm>
              <a:off x="6070600" y="1897063"/>
              <a:ext cx="636588" cy="503237"/>
            </a:xfrm>
            <a:prstGeom prst="rect">
              <a:avLst/>
            </a:prstGeom>
            <a:noFill/>
            <a:ln w="9525">
              <a:noFill/>
              <a:miter lim="800000"/>
              <a:headEnd/>
              <a:tailEnd/>
            </a:ln>
          </p:spPr>
        </p:pic>
        <p:sp>
          <p:nvSpPr>
            <p:cNvPr id="32" name="Rounded Rectangle 31"/>
            <p:cNvSpPr/>
            <p:nvPr/>
          </p:nvSpPr>
          <p:spPr bwMode="auto">
            <a:xfrm>
              <a:off x="5997575" y="1752600"/>
              <a:ext cx="792163" cy="1389063"/>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52" name="TextBox 10"/>
            <p:cNvSpPr txBox="1">
              <a:spLocks noChangeArrowheads="1"/>
            </p:cNvSpPr>
            <p:nvPr/>
          </p:nvSpPr>
          <p:spPr bwMode="auto">
            <a:xfrm>
              <a:off x="4324350" y="2555875"/>
              <a:ext cx="449263" cy="276225"/>
            </a:xfrm>
            <a:prstGeom prst="rect">
              <a:avLst/>
            </a:prstGeom>
            <a:noFill/>
            <a:ln w="9525">
              <a:noFill/>
              <a:miter lim="800000"/>
              <a:headEnd/>
              <a:tailEnd/>
            </a:ln>
          </p:spPr>
          <p:txBody>
            <a:bodyPr wrap="none">
              <a:prstTxWarp prst="textNoShape">
                <a:avLst/>
              </a:prstTxWarp>
              <a:spAutoFit/>
            </a:bodyPr>
            <a:lstStyle/>
            <a:p>
              <a:r>
                <a:rPr lang="en-GB" sz="1200" b="1">
                  <a:ea typeface="Arial" charset="0"/>
                  <a:cs typeface="Arial" charset="0"/>
                </a:rPr>
                <a:t>Met</a:t>
              </a:r>
            </a:p>
          </p:txBody>
        </p:sp>
        <p:pic>
          <p:nvPicPr>
            <p:cNvPr id="18453" name="Picture 14"/>
            <p:cNvPicPr>
              <a:picLocks noChangeAspect="1"/>
            </p:cNvPicPr>
            <p:nvPr/>
          </p:nvPicPr>
          <p:blipFill>
            <a:blip r:embed="rId7" cstate="print"/>
            <a:srcRect/>
            <a:stretch>
              <a:fillRect/>
            </a:stretch>
          </p:blipFill>
          <p:spPr bwMode="auto">
            <a:xfrm>
              <a:off x="4200525" y="1968500"/>
              <a:ext cx="642938" cy="550863"/>
            </a:xfrm>
            <a:prstGeom prst="rect">
              <a:avLst/>
            </a:prstGeom>
            <a:noFill/>
            <a:ln w="9525">
              <a:noFill/>
              <a:miter lim="800000"/>
              <a:headEnd/>
              <a:tailEnd/>
            </a:ln>
          </p:spPr>
        </p:pic>
        <p:sp>
          <p:nvSpPr>
            <p:cNvPr id="33" name="Rounded Rectangle 32"/>
            <p:cNvSpPr/>
            <p:nvPr/>
          </p:nvSpPr>
          <p:spPr bwMode="auto">
            <a:xfrm>
              <a:off x="4125913" y="1752600"/>
              <a:ext cx="792162" cy="1389063"/>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55" name="TextBox 12"/>
            <p:cNvSpPr txBox="1">
              <a:spLocks noChangeArrowheads="1"/>
            </p:cNvSpPr>
            <p:nvPr/>
          </p:nvSpPr>
          <p:spPr bwMode="auto">
            <a:xfrm>
              <a:off x="4808538" y="2555875"/>
              <a:ext cx="1189037" cy="461963"/>
            </a:xfrm>
            <a:prstGeom prst="rect">
              <a:avLst/>
            </a:prstGeom>
            <a:noFill/>
            <a:ln w="9525">
              <a:noFill/>
              <a:miter lim="800000"/>
              <a:headEnd/>
              <a:tailEnd/>
            </a:ln>
          </p:spPr>
          <p:txBody>
            <a:bodyPr>
              <a:prstTxWarp prst="textNoShape">
                <a:avLst/>
              </a:prstTxWarp>
              <a:spAutoFit/>
            </a:bodyPr>
            <a:lstStyle/>
            <a:p>
              <a:pPr algn="ctr"/>
              <a:r>
                <a:rPr lang="en-GB" sz="1200" b="1">
                  <a:ea typeface="Arial" charset="0"/>
                  <a:cs typeface="Arial" charset="0"/>
                </a:rPr>
                <a:t>Flight  </a:t>
              </a:r>
            </a:p>
            <a:p>
              <a:pPr algn="ctr"/>
              <a:r>
                <a:rPr lang="en-GB" sz="1200" b="1">
                  <a:ea typeface="Arial" charset="0"/>
                  <a:cs typeface="Arial" charset="0"/>
                </a:rPr>
                <a:t>Man</a:t>
              </a:r>
            </a:p>
          </p:txBody>
        </p:sp>
        <p:pic>
          <p:nvPicPr>
            <p:cNvPr id="18456" name="Picture 2"/>
            <p:cNvPicPr>
              <a:picLocks noChangeAspect="1" noChangeArrowheads="1"/>
            </p:cNvPicPr>
            <p:nvPr/>
          </p:nvPicPr>
          <p:blipFill>
            <a:blip r:embed="rId8" cstate="print"/>
            <a:srcRect/>
            <a:stretch>
              <a:fillRect/>
            </a:stretch>
          </p:blipFill>
          <p:spPr bwMode="auto">
            <a:xfrm>
              <a:off x="5135563" y="1897063"/>
              <a:ext cx="646112" cy="620712"/>
            </a:xfrm>
            <a:prstGeom prst="rect">
              <a:avLst/>
            </a:prstGeom>
            <a:noFill/>
            <a:ln w="9525">
              <a:noFill/>
              <a:miter lim="800000"/>
              <a:headEnd/>
              <a:tailEnd/>
            </a:ln>
          </p:spPr>
        </p:pic>
        <p:sp>
          <p:nvSpPr>
            <p:cNvPr id="28" name="Can 27"/>
            <p:cNvSpPr/>
            <p:nvPr/>
          </p:nvSpPr>
          <p:spPr bwMode="auto">
            <a:xfrm>
              <a:off x="4659313" y="4652963"/>
              <a:ext cx="649287" cy="576262"/>
            </a:xfrm>
            <a:prstGeom prst="can">
              <a:avLst>
                <a:gd name="adj" fmla="val 17726"/>
              </a:avLst>
            </a:prstGeom>
            <a:solidFill>
              <a:srgbClr val="A0A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ctr">
                <a:lnSpc>
                  <a:spcPct val="90000"/>
                </a:lnSpc>
                <a:defRPr/>
              </a:pPr>
              <a:endParaRPr lang="en-GB" sz="1400" dirty="0">
                <a:solidFill>
                  <a:schemeClr val="bg1"/>
                </a:solidFill>
                <a:cs typeface="Arial" pitchFamily="34" charset="0"/>
              </a:endParaRPr>
            </a:p>
          </p:txBody>
        </p:sp>
        <p:sp>
          <p:nvSpPr>
            <p:cNvPr id="34" name="Rounded Rectangle 33"/>
            <p:cNvSpPr/>
            <p:nvPr/>
          </p:nvSpPr>
          <p:spPr bwMode="auto">
            <a:xfrm>
              <a:off x="5060950" y="1752600"/>
              <a:ext cx="792163" cy="1389063"/>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59" name="TextBox 9"/>
            <p:cNvSpPr txBox="1">
              <a:spLocks noChangeArrowheads="1"/>
            </p:cNvSpPr>
            <p:nvPr/>
          </p:nvSpPr>
          <p:spPr bwMode="auto">
            <a:xfrm>
              <a:off x="3189288" y="2555875"/>
              <a:ext cx="817562" cy="276225"/>
            </a:xfrm>
            <a:prstGeom prst="rect">
              <a:avLst/>
            </a:prstGeom>
            <a:noFill/>
            <a:ln w="9525">
              <a:noFill/>
              <a:miter lim="800000"/>
              <a:headEnd/>
              <a:tailEnd/>
            </a:ln>
          </p:spPr>
          <p:txBody>
            <a:bodyPr wrap="none">
              <a:prstTxWarp prst="textNoShape">
                <a:avLst/>
              </a:prstTxWarp>
              <a:spAutoFit/>
            </a:bodyPr>
            <a:lstStyle/>
            <a:p>
              <a:r>
                <a:rPr lang="en-GB" sz="1200" b="1">
                  <a:ea typeface="Arial" charset="0"/>
                  <a:cs typeface="Arial" charset="0"/>
                </a:rPr>
                <a:t>Charting</a:t>
              </a:r>
            </a:p>
          </p:txBody>
        </p:sp>
        <p:pic>
          <p:nvPicPr>
            <p:cNvPr id="18460" name="Picture 3"/>
            <p:cNvPicPr>
              <a:picLocks noChangeAspect="1" noChangeArrowheads="1"/>
            </p:cNvPicPr>
            <p:nvPr/>
          </p:nvPicPr>
          <p:blipFill>
            <a:blip r:embed="rId9" cstate="print"/>
            <a:srcRect/>
            <a:stretch>
              <a:fillRect/>
            </a:stretch>
          </p:blipFill>
          <p:spPr bwMode="auto">
            <a:xfrm>
              <a:off x="3260725" y="1968500"/>
              <a:ext cx="647700" cy="622300"/>
            </a:xfrm>
            <a:prstGeom prst="rect">
              <a:avLst/>
            </a:prstGeom>
            <a:noFill/>
            <a:ln w="9525">
              <a:noFill/>
              <a:miter lim="800000"/>
              <a:headEnd/>
              <a:tailEnd/>
            </a:ln>
          </p:spPr>
        </p:pic>
        <p:sp>
          <p:nvSpPr>
            <p:cNvPr id="26" name="Can 25"/>
            <p:cNvSpPr/>
            <p:nvPr/>
          </p:nvSpPr>
          <p:spPr bwMode="auto">
            <a:xfrm>
              <a:off x="3706813" y="4652963"/>
              <a:ext cx="647700" cy="576262"/>
            </a:xfrm>
            <a:prstGeom prst="can">
              <a:avLst>
                <a:gd name="adj" fmla="val 17726"/>
              </a:avLst>
            </a:prstGeom>
            <a:solidFill>
              <a:srgbClr val="A0A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ctr">
                <a:lnSpc>
                  <a:spcPct val="90000"/>
                </a:lnSpc>
                <a:defRPr/>
              </a:pPr>
              <a:endParaRPr lang="en-GB" sz="1400" dirty="0">
                <a:solidFill>
                  <a:schemeClr val="bg1"/>
                </a:solidFill>
                <a:cs typeface="Arial" pitchFamily="34" charset="0"/>
              </a:endParaRPr>
            </a:p>
          </p:txBody>
        </p:sp>
        <p:sp>
          <p:nvSpPr>
            <p:cNvPr id="35" name="Rounded Rectangle 34"/>
            <p:cNvSpPr/>
            <p:nvPr/>
          </p:nvSpPr>
          <p:spPr bwMode="auto">
            <a:xfrm>
              <a:off x="3189288" y="1752600"/>
              <a:ext cx="792162" cy="1389063"/>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95288" y="3860800"/>
              <a:ext cx="6408737" cy="431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System Wide Information Management</a:t>
              </a:r>
            </a:p>
          </p:txBody>
        </p:sp>
        <p:sp>
          <p:nvSpPr>
            <p:cNvPr id="12" name="Up-Down Arrow 11"/>
            <p:cNvSpPr/>
            <p:nvPr/>
          </p:nvSpPr>
          <p:spPr>
            <a:xfrm>
              <a:off x="611188" y="3141663"/>
              <a:ext cx="360362" cy="719137"/>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Up-Down Arrow 44"/>
            <p:cNvSpPr/>
            <p:nvPr/>
          </p:nvSpPr>
          <p:spPr>
            <a:xfrm>
              <a:off x="1547813" y="3141663"/>
              <a:ext cx="360362" cy="719137"/>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Up-Down Arrow 45"/>
            <p:cNvSpPr/>
            <p:nvPr/>
          </p:nvSpPr>
          <p:spPr>
            <a:xfrm>
              <a:off x="2484438" y="3141663"/>
              <a:ext cx="358775" cy="719137"/>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Up-Down Arrow 46"/>
            <p:cNvSpPr/>
            <p:nvPr/>
          </p:nvSpPr>
          <p:spPr>
            <a:xfrm>
              <a:off x="3419475" y="3141663"/>
              <a:ext cx="360363" cy="719137"/>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 name="Up-Down Arrow 47"/>
            <p:cNvSpPr/>
            <p:nvPr/>
          </p:nvSpPr>
          <p:spPr>
            <a:xfrm>
              <a:off x="4356100" y="3141663"/>
              <a:ext cx="360363" cy="719137"/>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Up-Down Arrow 48"/>
            <p:cNvSpPr/>
            <p:nvPr/>
          </p:nvSpPr>
          <p:spPr>
            <a:xfrm>
              <a:off x="5292725" y="3141663"/>
              <a:ext cx="358775" cy="719137"/>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Up-Down Arrow 49"/>
            <p:cNvSpPr/>
            <p:nvPr/>
          </p:nvSpPr>
          <p:spPr>
            <a:xfrm>
              <a:off x="6227763" y="3141663"/>
              <a:ext cx="360362" cy="719137"/>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 name="Up-Down Arrow 50"/>
            <p:cNvSpPr/>
            <p:nvPr/>
          </p:nvSpPr>
          <p:spPr>
            <a:xfrm>
              <a:off x="2051050" y="4292600"/>
              <a:ext cx="217488" cy="360363"/>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Up-Down Arrow 51"/>
            <p:cNvSpPr/>
            <p:nvPr/>
          </p:nvSpPr>
          <p:spPr>
            <a:xfrm>
              <a:off x="2987675" y="4292600"/>
              <a:ext cx="215900" cy="360363"/>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Up-Down Arrow 52"/>
            <p:cNvSpPr/>
            <p:nvPr/>
          </p:nvSpPr>
          <p:spPr>
            <a:xfrm>
              <a:off x="3924300" y="4292600"/>
              <a:ext cx="215900" cy="360363"/>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 name="Up-Down Arrow 53"/>
            <p:cNvSpPr/>
            <p:nvPr/>
          </p:nvSpPr>
          <p:spPr>
            <a:xfrm>
              <a:off x="4859338" y="4292600"/>
              <a:ext cx="217487" cy="360363"/>
            </a:xfrm>
            <a:prstGeom prst="up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9" name="Rounded Rectangular Callout 38"/>
          <p:cNvSpPr/>
          <p:nvPr/>
        </p:nvSpPr>
        <p:spPr>
          <a:xfrm>
            <a:off x="1187450" y="5661025"/>
            <a:ext cx="1871663" cy="935038"/>
          </a:xfrm>
          <a:prstGeom prst="wedgeRoundRectCallout">
            <a:avLst>
              <a:gd name="adj1" fmla="val 41498"/>
              <a:gd name="adj2" fmla="val -107538"/>
              <a:gd name="adj3" fmla="val 16667"/>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600" dirty="0"/>
              <a:t>Data stored once used many times</a:t>
            </a:r>
          </a:p>
        </p:txBody>
      </p:sp>
    </p:spTree>
    <p:extLst>
      <p:ext uri="{BB962C8B-B14F-4D97-AF65-F5344CB8AC3E}">
        <p14:creationId xmlns:p14="http://schemas.microsoft.com/office/powerpoint/2010/main" val="1326514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Service Wrapping Approach</a:t>
            </a:r>
            <a:endParaRPr lang="en-US" dirty="0"/>
          </a:p>
        </p:txBody>
      </p:sp>
      <p:sp>
        <p:nvSpPr>
          <p:cNvPr id="11" name="Content Placeholder 2"/>
          <p:cNvSpPr>
            <a:spLocks noGrp="1"/>
          </p:cNvSpPr>
          <p:nvPr>
            <p:ph idx="1"/>
          </p:nvPr>
        </p:nvSpPr>
        <p:spPr>
          <a:xfrm>
            <a:off x="5638800" y="1905000"/>
            <a:ext cx="3887416" cy="3672408"/>
          </a:xfrm>
        </p:spPr>
        <p:txBody>
          <a:bodyPr/>
          <a:lstStyle/>
          <a:p>
            <a:pPr marL="466344" lvl="1"/>
            <a:r>
              <a:rPr lang="en-US" sz="1800" dirty="0" smtClean="0"/>
              <a:t>Wraps existing systems</a:t>
            </a:r>
          </a:p>
          <a:p>
            <a:pPr marL="466344" lvl="1"/>
            <a:r>
              <a:rPr lang="en-US" sz="1800" dirty="0" smtClean="0"/>
              <a:t>Graphical configuration</a:t>
            </a:r>
          </a:p>
          <a:p>
            <a:pPr marL="466344" lvl="1"/>
            <a:r>
              <a:rPr lang="en-US" sz="1800" dirty="0"/>
              <a:t>Flexible transformations</a:t>
            </a:r>
          </a:p>
          <a:p>
            <a:pPr marL="466344" lvl="1"/>
            <a:r>
              <a:rPr lang="en-US" sz="1800" dirty="0" smtClean="0"/>
              <a:t>Generic approach/Schema-aware</a:t>
            </a:r>
          </a:p>
          <a:p>
            <a:pPr marL="866394" lvl="2"/>
            <a:r>
              <a:rPr lang="en-US" sz="1600" dirty="0" smtClean="0"/>
              <a:t>Any data exchange models</a:t>
            </a:r>
          </a:p>
          <a:p>
            <a:pPr marL="866394" lvl="2"/>
            <a:r>
              <a:rPr lang="en-US" sz="1600" dirty="0" smtClean="0"/>
              <a:t>Multiple extensions</a:t>
            </a:r>
          </a:p>
          <a:p>
            <a:pPr marL="866394" lvl="2"/>
            <a:r>
              <a:rPr lang="en-US" sz="1600" dirty="0" smtClean="0"/>
              <a:t>Multiple versions</a:t>
            </a:r>
            <a:endParaRPr lang="en-US" sz="1600" dirty="0"/>
          </a:p>
          <a:p>
            <a:pPr marL="466344" lvl="1"/>
            <a:r>
              <a:rPr lang="en-US" sz="1800" dirty="0" smtClean="0"/>
              <a:t>Proven in the enterprise</a:t>
            </a:r>
          </a:p>
          <a:p>
            <a:pPr marL="866394" lvl="2"/>
            <a:r>
              <a:rPr lang="en-US" sz="1600" dirty="0" smtClean="0"/>
              <a:t>Multiple publication options</a:t>
            </a:r>
          </a:p>
          <a:p>
            <a:pPr marL="866394" lvl="2"/>
            <a:r>
              <a:rPr lang="en-US" sz="1600" dirty="0" smtClean="0"/>
              <a:t>Highly secure</a:t>
            </a:r>
          </a:p>
          <a:p>
            <a:pPr marL="866394" lvl="2"/>
            <a:r>
              <a:rPr lang="en-US" sz="1600" dirty="0" smtClean="0"/>
              <a:t>Service </a:t>
            </a:r>
            <a:r>
              <a:rPr lang="en-US" sz="1600" dirty="0" err="1" smtClean="0"/>
              <a:t>orchestrable</a:t>
            </a:r>
            <a:endParaRPr lang="en-US" sz="1600" dirty="0" smtClean="0"/>
          </a:p>
          <a:p>
            <a:pPr marL="466344" lvl="1"/>
            <a:endParaRPr lang="en-US" sz="2000" dirty="0"/>
          </a:p>
          <a:p>
            <a:pPr marL="457200" lvl="1" indent="0">
              <a:buNone/>
            </a:pPr>
            <a:endParaRPr lang="en-US" sz="2000" dirty="0"/>
          </a:p>
        </p:txBody>
      </p:sp>
      <p:pic>
        <p:nvPicPr>
          <p:cNvPr id="77" name="Picture 76"/>
          <p:cNvPicPr>
            <a:picLocks noChangeAspect="1"/>
          </p:cNvPicPr>
          <p:nvPr/>
        </p:nvPicPr>
        <p:blipFill>
          <a:blip r:embed="rId3" cstate="print"/>
          <a:srcRect l="10421" t="6948" r="11811" b="10421"/>
          <a:stretch>
            <a:fillRect/>
          </a:stretch>
        </p:blipFill>
        <p:spPr>
          <a:xfrm>
            <a:off x="2357634" y="3148321"/>
            <a:ext cx="930456" cy="988656"/>
          </a:xfrm>
          <a:prstGeom prst="rect">
            <a:avLst/>
          </a:prstGeom>
        </p:spPr>
      </p:pic>
      <p:grpSp>
        <p:nvGrpSpPr>
          <p:cNvPr id="78" name="Group 77"/>
          <p:cNvGrpSpPr/>
          <p:nvPr/>
        </p:nvGrpSpPr>
        <p:grpSpPr>
          <a:xfrm>
            <a:off x="1862217" y="1905000"/>
            <a:ext cx="4372049" cy="3313404"/>
            <a:chOff x="3253176" y="1350289"/>
            <a:chExt cx="4372049" cy="3313404"/>
          </a:xfrm>
        </p:grpSpPr>
        <p:sp>
          <p:nvSpPr>
            <p:cNvPr id="79" name="Up Arrow 78"/>
            <p:cNvSpPr/>
            <p:nvPr/>
          </p:nvSpPr>
          <p:spPr>
            <a:xfrm rot="5400000">
              <a:off x="6269559" y="2904995"/>
              <a:ext cx="275431" cy="46967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Up Arrow 79"/>
            <p:cNvSpPr/>
            <p:nvPr/>
          </p:nvSpPr>
          <p:spPr>
            <a:xfrm rot="2783826">
              <a:off x="5709275" y="1691968"/>
              <a:ext cx="275431" cy="46967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Up Arrow 80"/>
            <p:cNvSpPr/>
            <p:nvPr/>
          </p:nvSpPr>
          <p:spPr>
            <a:xfrm rot="7436431">
              <a:off x="5763005" y="4069528"/>
              <a:ext cx="275431" cy="46967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Block Arc 81"/>
            <p:cNvSpPr/>
            <p:nvPr/>
          </p:nvSpPr>
          <p:spPr>
            <a:xfrm rot="5400000">
              <a:off x="3198764" y="1680512"/>
              <a:ext cx="3028084" cy="2919260"/>
            </a:xfrm>
            <a:prstGeom prst="blockArc">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pSp>
          <p:nvGrpSpPr>
            <p:cNvPr id="83" name="Group 43"/>
            <p:cNvGrpSpPr/>
            <p:nvPr/>
          </p:nvGrpSpPr>
          <p:grpSpPr>
            <a:xfrm>
              <a:off x="4761721" y="2784259"/>
              <a:ext cx="1488315" cy="692443"/>
              <a:chOff x="3887101" y="4965325"/>
              <a:chExt cx="1488315" cy="692443"/>
            </a:xfrm>
          </p:grpSpPr>
          <p:sp>
            <p:nvSpPr>
              <p:cNvPr id="87" name="Rounded Rectangle 86"/>
              <p:cNvSpPr/>
              <p:nvPr/>
            </p:nvSpPr>
            <p:spPr>
              <a:xfrm>
                <a:off x="3887101" y="4965325"/>
                <a:ext cx="1488315" cy="6924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8" name="Picture 87" descr="GO Publisher Trans1.png"/>
              <p:cNvPicPr>
                <a:picLocks noChangeAspect="1"/>
              </p:cNvPicPr>
              <p:nvPr/>
            </p:nvPicPr>
            <p:blipFill>
              <a:blip r:embed="rId4" cstate="print"/>
              <a:stretch>
                <a:fillRect/>
              </a:stretch>
            </p:blipFill>
            <p:spPr>
              <a:xfrm>
                <a:off x="3940911" y="5008373"/>
                <a:ext cx="1177884" cy="522320"/>
              </a:xfrm>
              <a:prstGeom prst="rect">
                <a:avLst/>
              </a:prstGeom>
            </p:spPr>
          </p:pic>
          <p:sp>
            <p:nvSpPr>
              <p:cNvPr id="89" name="TextBox 88"/>
              <p:cNvSpPr txBox="1"/>
              <p:nvPr/>
            </p:nvSpPr>
            <p:spPr>
              <a:xfrm>
                <a:off x="4326543" y="5234626"/>
                <a:ext cx="1048873" cy="307777"/>
              </a:xfrm>
              <a:prstGeom prst="rect">
                <a:avLst/>
              </a:prstGeom>
              <a:noFill/>
            </p:spPr>
            <p:txBody>
              <a:bodyPr wrap="square" rtlCol="0">
                <a:spAutoFit/>
              </a:bodyPr>
              <a:lstStyle/>
              <a:p>
                <a:r>
                  <a:rPr lang="en-US" sz="1400" dirty="0" smtClean="0">
                    <a:solidFill>
                      <a:schemeClr val="bg1"/>
                    </a:solidFill>
                  </a:rPr>
                  <a:t>Publisher</a:t>
                </a:r>
                <a:endParaRPr lang="en-US" sz="1400" dirty="0">
                  <a:solidFill>
                    <a:schemeClr val="bg1"/>
                  </a:solidFill>
                </a:endParaRPr>
              </a:p>
            </p:txBody>
          </p:sp>
        </p:grpSp>
        <p:sp>
          <p:nvSpPr>
            <p:cNvPr id="84" name="TextBox 83"/>
            <p:cNvSpPr txBox="1"/>
            <p:nvPr/>
          </p:nvSpPr>
          <p:spPr>
            <a:xfrm>
              <a:off x="5962959" y="1350289"/>
              <a:ext cx="873093" cy="523220"/>
            </a:xfrm>
            <a:prstGeom prst="rect">
              <a:avLst/>
            </a:prstGeom>
            <a:noFill/>
          </p:spPr>
          <p:txBody>
            <a:bodyPr wrap="none" rtlCol="0">
              <a:spAutoFit/>
            </a:bodyPr>
            <a:lstStyle/>
            <a:p>
              <a:r>
                <a:rPr lang="en-US" sz="1400" dirty="0" smtClean="0"/>
                <a:t>Web </a:t>
              </a:r>
            </a:p>
            <a:p>
              <a:r>
                <a:rPr lang="en-US" sz="1400" dirty="0" smtClean="0"/>
                <a:t>Services</a:t>
              </a:r>
              <a:endParaRPr lang="en-US" sz="1400" dirty="0"/>
            </a:p>
          </p:txBody>
        </p:sp>
        <p:sp>
          <p:nvSpPr>
            <p:cNvPr id="85" name="TextBox 84"/>
            <p:cNvSpPr txBox="1"/>
            <p:nvPr/>
          </p:nvSpPr>
          <p:spPr>
            <a:xfrm>
              <a:off x="6642113" y="2830371"/>
              <a:ext cx="983112" cy="523220"/>
            </a:xfrm>
            <a:prstGeom prst="rect">
              <a:avLst/>
            </a:prstGeom>
            <a:noFill/>
          </p:spPr>
          <p:txBody>
            <a:bodyPr wrap="none" rtlCol="0">
              <a:spAutoFit/>
            </a:bodyPr>
            <a:lstStyle/>
            <a:p>
              <a:r>
                <a:rPr lang="en-US" sz="1400" dirty="0" smtClean="0"/>
                <a:t>Data </a:t>
              </a:r>
            </a:p>
            <a:p>
              <a:r>
                <a:rPr lang="en-US" sz="1400" dirty="0" smtClean="0"/>
                <a:t>Download</a:t>
              </a:r>
              <a:endParaRPr lang="en-US" sz="1400" dirty="0"/>
            </a:p>
          </p:txBody>
        </p:sp>
        <p:sp>
          <p:nvSpPr>
            <p:cNvPr id="86" name="TextBox 85"/>
            <p:cNvSpPr txBox="1"/>
            <p:nvPr/>
          </p:nvSpPr>
          <p:spPr>
            <a:xfrm>
              <a:off x="6043844" y="4140473"/>
              <a:ext cx="983024" cy="523220"/>
            </a:xfrm>
            <a:prstGeom prst="rect">
              <a:avLst/>
            </a:prstGeom>
            <a:noFill/>
          </p:spPr>
          <p:txBody>
            <a:bodyPr wrap="none" rtlCol="0">
              <a:spAutoFit/>
            </a:bodyPr>
            <a:lstStyle/>
            <a:p>
              <a:r>
                <a:rPr lang="en-US" sz="1400" dirty="0" smtClean="0"/>
                <a:t>Publish &amp; </a:t>
              </a:r>
            </a:p>
            <a:p>
              <a:r>
                <a:rPr lang="en-US" sz="1400" dirty="0" smtClean="0"/>
                <a:t>Subscribe</a:t>
              </a:r>
              <a:endParaRPr lang="en-US" sz="1400" dirty="0"/>
            </a:p>
          </p:txBody>
        </p:sp>
      </p:grpSp>
      <p:grpSp>
        <p:nvGrpSpPr>
          <p:cNvPr id="116" name="Group 115"/>
          <p:cNvGrpSpPr/>
          <p:nvPr/>
        </p:nvGrpSpPr>
        <p:grpSpPr>
          <a:xfrm>
            <a:off x="2418769" y="4114800"/>
            <a:ext cx="811495" cy="1981200"/>
            <a:chOff x="2418769" y="4114800"/>
            <a:chExt cx="811495" cy="1981200"/>
          </a:xfrm>
        </p:grpSpPr>
        <p:grpSp>
          <p:nvGrpSpPr>
            <p:cNvPr id="105" name="Group 104"/>
            <p:cNvGrpSpPr/>
            <p:nvPr/>
          </p:nvGrpSpPr>
          <p:grpSpPr>
            <a:xfrm>
              <a:off x="2418769" y="4460079"/>
              <a:ext cx="811495" cy="1635921"/>
              <a:chOff x="3809728" y="3905368"/>
              <a:chExt cx="811495" cy="1635921"/>
            </a:xfrm>
          </p:grpSpPr>
          <p:pic>
            <p:nvPicPr>
              <p:cNvPr id="106" name="Picture 27"/>
              <p:cNvPicPr>
                <a:picLocks noChangeAspect="1"/>
              </p:cNvPicPr>
              <p:nvPr/>
            </p:nvPicPr>
            <p:blipFill>
              <a:blip r:embed="rId5" cstate="print"/>
              <a:stretch>
                <a:fillRect/>
              </a:stretch>
            </p:blipFill>
            <p:spPr>
              <a:xfrm>
                <a:off x="3815563" y="3905368"/>
                <a:ext cx="805660" cy="777247"/>
              </a:xfrm>
              <a:prstGeom prst="rect">
                <a:avLst/>
              </a:prstGeom>
            </p:spPr>
          </p:pic>
          <p:pic>
            <p:nvPicPr>
              <p:cNvPr id="107" name="Picture 106"/>
              <p:cNvPicPr>
                <a:picLocks noChangeAspect="1"/>
              </p:cNvPicPr>
              <p:nvPr/>
            </p:nvPicPr>
            <p:blipFill>
              <a:blip r:embed="rId6" cstate="print"/>
              <a:stretch>
                <a:fillRect/>
              </a:stretch>
            </p:blipFill>
            <p:spPr>
              <a:xfrm>
                <a:off x="3809728" y="4767706"/>
                <a:ext cx="773583" cy="773583"/>
              </a:xfrm>
              <a:prstGeom prst="rect">
                <a:avLst/>
              </a:prstGeom>
            </p:spPr>
          </p:pic>
        </p:grpSp>
        <p:sp>
          <p:nvSpPr>
            <p:cNvPr id="113" name="Up-Down Arrow 112"/>
            <p:cNvSpPr/>
            <p:nvPr/>
          </p:nvSpPr>
          <p:spPr>
            <a:xfrm>
              <a:off x="2667000" y="4114800"/>
              <a:ext cx="228600" cy="381000"/>
            </a:xfrm>
            <a:prstGeom prst="upDown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2317710" y="1752600"/>
            <a:ext cx="958890" cy="1447800"/>
            <a:chOff x="2317710" y="1752600"/>
            <a:chExt cx="958890" cy="1447800"/>
          </a:xfrm>
        </p:grpSpPr>
        <p:grpSp>
          <p:nvGrpSpPr>
            <p:cNvPr id="108" name="Group 107"/>
            <p:cNvGrpSpPr/>
            <p:nvPr/>
          </p:nvGrpSpPr>
          <p:grpSpPr>
            <a:xfrm>
              <a:off x="2317710" y="1752600"/>
              <a:ext cx="958890" cy="1121060"/>
              <a:chOff x="3720159" y="1172665"/>
              <a:chExt cx="958890" cy="1121060"/>
            </a:xfrm>
          </p:grpSpPr>
          <p:pic>
            <p:nvPicPr>
              <p:cNvPr id="109" name="Picture 108"/>
              <p:cNvPicPr>
                <a:picLocks noChangeAspect="1"/>
              </p:cNvPicPr>
              <p:nvPr/>
            </p:nvPicPr>
            <p:blipFill>
              <a:blip r:embed="rId6" cstate="print"/>
              <a:stretch>
                <a:fillRect/>
              </a:stretch>
            </p:blipFill>
            <p:spPr>
              <a:xfrm>
                <a:off x="3720159" y="1172665"/>
                <a:ext cx="773583" cy="773583"/>
              </a:xfrm>
              <a:prstGeom prst="rect">
                <a:avLst/>
              </a:prstGeom>
            </p:spPr>
          </p:pic>
          <p:pic>
            <p:nvPicPr>
              <p:cNvPr id="111" name="Picture 110"/>
              <p:cNvPicPr>
                <a:picLocks noChangeAspect="1"/>
              </p:cNvPicPr>
              <p:nvPr/>
            </p:nvPicPr>
            <p:blipFill>
              <a:blip r:embed="rId7" cstate="print"/>
              <a:srcRect l="10421" t="6948" r="11811" b="10421"/>
              <a:stretch>
                <a:fillRect/>
              </a:stretch>
            </p:blipFill>
            <p:spPr>
              <a:xfrm>
                <a:off x="4268677" y="1776403"/>
                <a:ext cx="410372" cy="436041"/>
              </a:xfrm>
              <a:prstGeom prst="rect">
                <a:avLst/>
              </a:prstGeom>
            </p:spPr>
          </p:pic>
          <p:pic>
            <p:nvPicPr>
              <p:cNvPr id="110" name="Picture 109"/>
              <p:cNvPicPr>
                <a:picLocks noChangeAspect="1"/>
              </p:cNvPicPr>
              <p:nvPr/>
            </p:nvPicPr>
            <p:blipFill>
              <a:blip r:embed="rId8" cstate="print"/>
              <a:stretch>
                <a:fillRect/>
              </a:stretch>
            </p:blipFill>
            <p:spPr>
              <a:xfrm>
                <a:off x="3809728" y="1934665"/>
                <a:ext cx="402830" cy="359060"/>
              </a:xfrm>
              <a:prstGeom prst="rect">
                <a:avLst/>
              </a:prstGeom>
            </p:spPr>
          </p:pic>
        </p:grpSp>
        <p:sp>
          <p:nvSpPr>
            <p:cNvPr id="114" name="Up-Down Arrow 113"/>
            <p:cNvSpPr/>
            <p:nvPr/>
          </p:nvSpPr>
          <p:spPr>
            <a:xfrm>
              <a:off x="2667000" y="2819400"/>
              <a:ext cx="228600" cy="381000"/>
            </a:xfrm>
            <a:prstGeom prst="upDown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0" y="1872639"/>
            <a:ext cx="3803618" cy="3585842"/>
            <a:chOff x="1390959" y="1317928"/>
            <a:chExt cx="3803618" cy="3585842"/>
          </a:xfrm>
        </p:grpSpPr>
        <p:sp>
          <p:nvSpPr>
            <p:cNvPr id="91" name="Block Arc 90"/>
            <p:cNvSpPr/>
            <p:nvPr/>
          </p:nvSpPr>
          <p:spPr>
            <a:xfrm rot="16200000">
              <a:off x="2220905" y="1680512"/>
              <a:ext cx="3028084" cy="2919260"/>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2" name="Up Arrow 91"/>
            <p:cNvSpPr/>
            <p:nvPr/>
          </p:nvSpPr>
          <p:spPr>
            <a:xfrm rot="8280350">
              <a:off x="2506174" y="1534431"/>
              <a:ext cx="275431" cy="46967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Up Arrow 92"/>
            <p:cNvSpPr/>
            <p:nvPr/>
          </p:nvSpPr>
          <p:spPr>
            <a:xfrm rot="2391800">
              <a:off x="2552466" y="4293373"/>
              <a:ext cx="275431" cy="46967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Up Arrow 93"/>
            <p:cNvSpPr/>
            <p:nvPr/>
          </p:nvSpPr>
          <p:spPr>
            <a:xfrm rot="7079401">
              <a:off x="2016267" y="2253339"/>
              <a:ext cx="275431" cy="46967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p:cNvSpPr txBox="1"/>
            <p:nvPr/>
          </p:nvSpPr>
          <p:spPr>
            <a:xfrm>
              <a:off x="1873016" y="1317928"/>
              <a:ext cx="623601" cy="307777"/>
            </a:xfrm>
            <a:prstGeom prst="rect">
              <a:avLst/>
            </a:prstGeom>
            <a:noFill/>
          </p:spPr>
          <p:txBody>
            <a:bodyPr wrap="none" rtlCol="0">
              <a:spAutoFit/>
            </a:bodyPr>
            <a:lstStyle/>
            <a:p>
              <a:r>
                <a:rPr lang="en-US" sz="1400" dirty="0" smtClean="0"/>
                <a:t>AIXM</a:t>
              </a:r>
              <a:endParaRPr lang="en-US" sz="1400" dirty="0"/>
            </a:p>
          </p:txBody>
        </p:sp>
        <p:sp>
          <p:nvSpPr>
            <p:cNvPr id="96" name="TextBox 95"/>
            <p:cNvSpPr txBox="1"/>
            <p:nvPr/>
          </p:nvSpPr>
          <p:spPr>
            <a:xfrm>
              <a:off x="1390959" y="1978485"/>
              <a:ext cx="743175" cy="307777"/>
            </a:xfrm>
            <a:prstGeom prst="rect">
              <a:avLst/>
            </a:prstGeom>
            <a:noFill/>
          </p:spPr>
          <p:txBody>
            <a:bodyPr wrap="none" rtlCol="0">
              <a:spAutoFit/>
            </a:bodyPr>
            <a:lstStyle/>
            <a:p>
              <a:r>
                <a:rPr lang="en-US" sz="1400" dirty="0" smtClean="0"/>
                <a:t>WXXM</a:t>
              </a:r>
              <a:endParaRPr lang="en-US" sz="1400" dirty="0"/>
            </a:p>
          </p:txBody>
        </p:sp>
        <p:sp>
          <p:nvSpPr>
            <p:cNvPr id="97" name="TextBox 96"/>
            <p:cNvSpPr txBox="1"/>
            <p:nvPr/>
          </p:nvSpPr>
          <p:spPr>
            <a:xfrm>
              <a:off x="2033629" y="4595993"/>
              <a:ext cx="584064" cy="307777"/>
            </a:xfrm>
            <a:prstGeom prst="rect">
              <a:avLst/>
            </a:prstGeom>
            <a:noFill/>
          </p:spPr>
          <p:txBody>
            <a:bodyPr wrap="none" rtlCol="0">
              <a:spAutoFit/>
            </a:bodyPr>
            <a:lstStyle/>
            <a:p>
              <a:r>
                <a:rPr lang="en-US" sz="1400" dirty="0" smtClean="0"/>
                <a:t>????</a:t>
              </a:r>
              <a:endParaRPr lang="en-US" sz="1400" dirty="0"/>
            </a:p>
          </p:txBody>
        </p:sp>
        <p:sp>
          <p:nvSpPr>
            <p:cNvPr id="98" name="Up Arrow 97"/>
            <p:cNvSpPr/>
            <p:nvPr/>
          </p:nvSpPr>
          <p:spPr>
            <a:xfrm rot="3438576">
              <a:off x="2056504" y="3650379"/>
              <a:ext cx="275431" cy="46967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TextBox 98"/>
            <p:cNvSpPr txBox="1"/>
            <p:nvPr/>
          </p:nvSpPr>
          <p:spPr>
            <a:xfrm>
              <a:off x="1406130" y="3876937"/>
              <a:ext cx="613519" cy="307777"/>
            </a:xfrm>
            <a:prstGeom prst="rect">
              <a:avLst/>
            </a:prstGeom>
            <a:noFill/>
          </p:spPr>
          <p:txBody>
            <a:bodyPr wrap="none" rtlCol="0">
              <a:spAutoFit/>
            </a:bodyPr>
            <a:lstStyle/>
            <a:p>
              <a:r>
                <a:rPr lang="en-US" sz="1400" dirty="0" smtClean="0"/>
                <a:t>FIXM</a:t>
              </a:r>
              <a:endParaRPr lang="en-US" sz="1400" dirty="0"/>
            </a:p>
          </p:txBody>
        </p:sp>
        <p:grpSp>
          <p:nvGrpSpPr>
            <p:cNvPr id="100" name="Group 41"/>
            <p:cNvGrpSpPr/>
            <p:nvPr/>
          </p:nvGrpSpPr>
          <p:grpSpPr>
            <a:xfrm>
              <a:off x="2079652" y="2772429"/>
              <a:ext cx="1745389" cy="692443"/>
              <a:chOff x="264792" y="2549875"/>
              <a:chExt cx="1745389" cy="692443"/>
            </a:xfrm>
          </p:grpSpPr>
          <p:grpSp>
            <p:nvGrpSpPr>
              <p:cNvPr id="101" name="Group 40"/>
              <p:cNvGrpSpPr/>
              <p:nvPr/>
            </p:nvGrpSpPr>
            <p:grpSpPr>
              <a:xfrm>
                <a:off x="264792" y="2549875"/>
                <a:ext cx="1583896" cy="692443"/>
                <a:chOff x="250285" y="2614434"/>
                <a:chExt cx="1583896" cy="692443"/>
              </a:xfrm>
            </p:grpSpPr>
            <p:sp>
              <p:nvSpPr>
                <p:cNvPr id="103" name="Rounded Rectangle 102"/>
                <p:cNvSpPr/>
                <p:nvPr/>
              </p:nvSpPr>
              <p:spPr>
                <a:xfrm>
                  <a:off x="250285" y="2614434"/>
                  <a:ext cx="1583896" cy="6924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4" name="Picture 103" descr="GO Loader Transparent3.png"/>
                <p:cNvPicPr>
                  <a:picLocks noChangeAspect="1"/>
                </p:cNvPicPr>
                <p:nvPr/>
              </p:nvPicPr>
              <p:blipFill>
                <a:blip r:embed="rId9" cstate="print"/>
                <a:stretch>
                  <a:fillRect/>
                </a:stretch>
              </p:blipFill>
              <p:spPr>
                <a:xfrm>
                  <a:off x="357257" y="2659594"/>
                  <a:ext cx="1048873" cy="555902"/>
                </a:xfrm>
                <a:prstGeom prst="rect">
                  <a:avLst/>
                </a:prstGeom>
              </p:spPr>
            </p:pic>
          </p:grpSp>
          <p:sp>
            <p:nvSpPr>
              <p:cNvPr id="102" name="TextBox 101"/>
              <p:cNvSpPr txBox="1"/>
              <p:nvPr/>
            </p:nvSpPr>
            <p:spPr>
              <a:xfrm>
                <a:off x="729456" y="2835120"/>
                <a:ext cx="1280725" cy="307777"/>
              </a:xfrm>
              <a:prstGeom prst="rect">
                <a:avLst/>
              </a:prstGeom>
              <a:noFill/>
            </p:spPr>
            <p:txBody>
              <a:bodyPr wrap="square" rtlCol="0">
                <a:spAutoFit/>
              </a:bodyPr>
              <a:lstStyle/>
              <a:p>
                <a:r>
                  <a:rPr lang="en-US" sz="1400" dirty="0" smtClean="0">
                    <a:solidFill>
                      <a:schemeClr val="bg1"/>
                    </a:solidFill>
                  </a:rPr>
                  <a:t>Loader</a:t>
                </a:r>
                <a:endParaRPr lang="en-US" sz="1400" dirty="0">
                  <a:solidFill>
                    <a:schemeClr val="bg1"/>
                  </a:solidFill>
                </a:endParaRPr>
              </a:p>
            </p:txBody>
          </p:sp>
        </p:grpSp>
      </p:grpSp>
    </p:spTree>
    <p:extLst>
      <p:ext uri="{BB962C8B-B14F-4D97-AF65-F5344CB8AC3E}">
        <p14:creationId xmlns:p14="http://schemas.microsoft.com/office/powerpoint/2010/main" val="9285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2000"/>
                                        <p:tgtEl>
                                          <p:spTgt spid="116"/>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2000"/>
                                        <p:tgtEl>
                                          <p:spTgt spid="1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wipe(left)">
                                      <p:cBhvr>
                                        <p:cTn id="20" dur="500"/>
                                        <p:tgtEl>
                                          <p:spTgt spid="9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left)">
                                      <p:cBhvr>
                                        <p:cTn id="25" dur="500"/>
                                        <p:tgtEl>
                                          <p:spTgt spid="7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2000"/>
                                        <p:tgtEl>
                                          <p:spTgt spid="1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Effect transition="in" filter="fade">
                                      <p:cBhvr>
                                        <p:cTn id="33" dur="2000"/>
                                        <p:tgtEl>
                                          <p:spTgt spid="11">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fade">
                                      <p:cBhvr>
                                        <p:cTn id="36" dur="2000"/>
                                        <p:tgtEl>
                                          <p:spTgt spid="11">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fade">
                                      <p:cBhvr>
                                        <p:cTn id="39" dur="2000"/>
                                        <p:tgtEl>
                                          <p:spTgt spid="11">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fade">
                                      <p:cBhvr>
                                        <p:cTn id="42" dur="2000"/>
                                        <p:tgtEl>
                                          <p:spTgt spid="11">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xEl>
                                              <p:pRg st="5" end="5"/>
                                            </p:txEl>
                                          </p:spTgt>
                                        </p:tgtEl>
                                        <p:attrNameLst>
                                          <p:attrName>style.visibility</p:attrName>
                                        </p:attrNameLst>
                                      </p:cBhvr>
                                      <p:to>
                                        <p:strVal val="visible"/>
                                      </p:to>
                                    </p:set>
                                    <p:animEffect transition="in" filter="fade">
                                      <p:cBhvr>
                                        <p:cTn id="45" dur="2000"/>
                                        <p:tgtEl>
                                          <p:spTgt spid="11">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xEl>
                                              <p:pRg st="6" end="6"/>
                                            </p:txEl>
                                          </p:spTgt>
                                        </p:tgtEl>
                                        <p:attrNameLst>
                                          <p:attrName>style.visibility</p:attrName>
                                        </p:attrNameLst>
                                      </p:cBhvr>
                                      <p:to>
                                        <p:strVal val="visible"/>
                                      </p:to>
                                    </p:set>
                                    <p:animEffect transition="in" filter="fade">
                                      <p:cBhvr>
                                        <p:cTn id="48" dur="2000"/>
                                        <p:tgtEl>
                                          <p:spTgt spid="11">
                                            <p:txEl>
                                              <p:pRg st="6" end="6"/>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xEl>
                                              <p:pRg st="7" end="7"/>
                                            </p:txEl>
                                          </p:spTgt>
                                        </p:tgtEl>
                                        <p:attrNameLst>
                                          <p:attrName>style.visibility</p:attrName>
                                        </p:attrNameLst>
                                      </p:cBhvr>
                                      <p:to>
                                        <p:strVal val="visible"/>
                                      </p:to>
                                    </p:set>
                                    <p:animEffect transition="in" filter="fade">
                                      <p:cBhvr>
                                        <p:cTn id="51" dur="2000"/>
                                        <p:tgtEl>
                                          <p:spTgt spid="11">
                                            <p:txEl>
                                              <p:pRg st="7" end="7"/>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xEl>
                                              <p:pRg st="8" end="8"/>
                                            </p:txEl>
                                          </p:spTgt>
                                        </p:tgtEl>
                                        <p:attrNameLst>
                                          <p:attrName>style.visibility</p:attrName>
                                        </p:attrNameLst>
                                      </p:cBhvr>
                                      <p:to>
                                        <p:strVal val="visible"/>
                                      </p:to>
                                    </p:set>
                                    <p:animEffect transition="in" filter="fade">
                                      <p:cBhvr>
                                        <p:cTn id="54" dur="2000"/>
                                        <p:tgtEl>
                                          <p:spTgt spid="11">
                                            <p:txEl>
                                              <p:pRg st="8" end="8"/>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xEl>
                                              <p:pRg st="9" end="9"/>
                                            </p:txEl>
                                          </p:spTgt>
                                        </p:tgtEl>
                                        <p:attrNameLst>
                                          <p:attrName>style.visibility</p:attrName>
                                        </p:attrNameLst>
                                      </p:cBhvr>
                                      <p:to>
                                        <p:strVal val="visible"/>
                                      </p:to>
                                    </p:set>
                                    <p:animEffect transition="in" filter="fade">
                                      <p:cBhvr>
                                        <p:cTn id="57" dur="2000"/>
                                        <p:tgtEl>
                                          <p:spTgt spid="11">
                                            <p:txEl>
                                              <p:pRg st="9" end="9"/>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xEl>
                                              <p:pRg st="10" end="10"/>
                                            </p:txEl>
                                          </p:spTgt>
                                        </p:tgtEl>
                                        <p:attrNameLst>
                                          <p:attrName>style.visibility</p:attrName>
                                        </p:attrNameLst>
                                      </p:cBhvr>
                                      <p:to>
                                        <p:strVal val="visible"/>
                                      </p:to>
                                    </p:set>
                                    <p:animEffect transition="in" filter="fade">
                                      <p:cBhvr>
                                        <p:cTn id="60" dur="2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Examples</a:t>
            </a:r>
            <a:endParaRPr lang="en-US" dirty="0"/>
          </a:p>
        </p:txBody>
      </p:sp>
      <p:grpSp>
        <p:nvGrpSpPr>
          <p:cNvPr id="4" name="Group 3"/>
          <p:cNvGrpSpPr/>
          <p:nvPr/>
        </p:nvGrpSpPr>
        <p:grpSpPr>
          <a:xfrm>
            <a:off x="5950029" y="3504058"/>
            <a:ext cx="1185163" cy="1259295"/>
            <a:chOff x="5416629" y="4449290"/>
            <a:chExt cx="1185163" cy="1259295"/>
          </a:xfrm>
        </p:grpSpPr>
        <p:pic>
          <p:nvPicPr>
            <p:cNvPr id="5" name="Picture 4"/>
            <p:cNvPicPr>
              <a:picLocks noChangeAspect="1"/>
            </p:cNvPicPr>
            <p:nvPr/>
          </p:nvPicPr>
          <p:blipFill>
            <a:blip r:embed="rId2" cstate="print"/>
            <a:srcRect l="10421" t="6948" r="11811" b="10421"/>
            <a:stretch>
              <a:fillRect/>
            </a:stretch>
          </p:blipFill>
          <p:spPr>
            <a:xfrm>
              <a:off x="5416629" y="4449290"/>
              <a:ext cx="1185163" cy="1259295"/>
            </a:xfrm>
            <a:prstGeom prst="rect">
              <a:avLst/>
            </a:prstGeom>
          </p:spPr>
        </p:pic>
        <p:pic>
          <p:nvPicPr>
            <p:cNvPr id="6" name="Picture 5"/>
            <p:cNvPicPr>
              <a:picLocks noChangeAspect="1"/>
            </p:cNvPicPr>
            <p:nvPr/>
          </p:nvPicPr>
          <p:blipFill>
            <a:blip r:embed="rId3" cstate="print"/>
            <a:stretch>
              <a:fillRect/>
            </a:stretch>
          </p:blipFill>
          <p:spPr>
            <a:xfrm>
              <a:off x="5527124" y="4648200"/>
              <a:ext cx="949876" cy="1055988"/>
            </a:xfrm>
            <a:prstGeom prst="rect">
              <a:avLst/>
            </a:prstGeom>
          </p:spPr>
        </p:pic>
      </p:grpSp>
      <p:pic>
        <p:nvPicPr>
          <p:cNvPr id="8" name="Picture 7"/>
          <p:cNvPicPr>
            <a:picLocks noChangeAspect="1"/>
          </p:cNvPicPr>
          <p:nvPr/>
        </p:nvPicPr>
        <p:blipFill>
          <a:blip r:embed="rId4" cstate="print"/>
          <a:stretch>
            <a:fillRect/>
          </a:stretch>
        </p:blipFill>
        <p:spPr>
          <a:xfrm>
            <a:off x="177800" y="3702968"/>
            <a:ext cx="1270000" cy="606136"/>
          </a:xfrm>
          <a:prstGeom prst="rect">
            <a:avLst/>
          </a:prstGeom>
        </p:spPr>
      </p:pic>
      <p:sp>
        <p:nvSpPr>
          <p:cNvPr id="9" name="Rounded Rectangle 8"/>
          <p:cNvSpPr/>
          <p:nvPr/>
        </p:nvSpPr>
        <p:spPr>
          <a:xfrm>
            <a:off x="76200" y="3626768"/>
            <a:ext cx="1447800" cy="9144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nchorCtr="0"/>
          <a:lstStyle/>
          <a:p>
            <a:pPr algn="ctr"/>
            <a:r>
              <a:rPr lang="en-US" sz="1100" dirty="0" smtClean="0"/>
              <a:t>Polling Scripts</a:t>
            </a:r>
            <a:endParaRPr lang="en-US" sz="1100" dirty="0"/>
          </a:p>
        </p:txBody>
      </p:sp>
      <p:cxnSp>
        <p:nvCxnSpPr>
          <p:cNvPr id="10" name="Straight Arrow Connector 9"/>
          <p:cNvCxnSpPr/>
          <p:nvPr/>
        </p:nvCxnSpPr>
        <p:spPr>
          <a:xfrm rot="5400000">
            <a:off x="494506" y="3283868"/>
            <a:ext cx="534194" cy="79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1498600" y="3626768"/>
            <a:ext cx="1930400" cy="1066800"/>
            <a:chOff x="1498600" y="3581400"/>
            <a:chExt cx="1930400" cy="1066800"/>
          </a:xfrm>
        </p:grpSpPr>
        <p:grpSp>
          <p:nvGrpSpPr>
            <p:cNvPr id="12" name="Group 44"/>
            <p:cNvGrpSpPr/>
            <p:nvPr/>
          </p:nvGrpSpPr>
          <p:grpSpPr>
            <a:xfrm>
              <a:off x="1981200" y="3581400"/>
              <a:ext cx="1447800" cy="1066800"/>
              <a:chOff x="1447800" y="4343400"/>
              <a:chExt cx="1447800" cy="1066800"/>
            </a:xfrm>
          </p:grpSpPr>
          <p:sp>
            <p:nvSpPr>
              <p:cNvPr id="14" name="Rounded Rectangle 13"/>
              <p:cNvSpPr/>
              <p:nvPr/>
            </p:nvSpPr>
            <p:spPr>
              <a:xfrm>
                <a:off x="1447800" y="4343400"/>
                <a:ext cx="1447800" cy="10668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b" anchorCtr="0"/>
              <a:lstStyle/>
              <a:p>
                <a:pPr algn="ctr"/>
                <a:r>
                  <a:rPr lang="en-US" sz="1100" dirty="0" smtClean="0"/>
                  <a:t>NOTAM AIXM Data</a:t>
                </a:r>
                <a:endParaRPr lang="en-US" sz="1100" dirty="0"/>
              </a:p>
            </p:txBody>
          </p:sp>
          <p:pic>
            <p:nvPicPr>
              <p:cNvPr id="15" name="Picture 14"/>
              <p:cNvPicPr>
                <a:picLocks noChangeAspect="1"/>
              </p:cNvPicPr>
              <p:nvPr/>
            </p:nvPicPr>
            <p:blipFill>
              <a:blip r:embed="rId5" cstate="print"/>
              <a:stretch>
                <a:fillRect/>
              </a:stretch>
            </p:blipFill>
            <p:spPr>
              <a:xfrm>
                <a:off x="1447800" y="4419600"/>
                <a:ext cx="584200" cy="584200"/>
              </a:xfrm>
              <a:prstGeom prst="rect">
                <a:avLst/>
              </a:prstGeom>
            </p:spPr>
          </p:pic>
          <p:pic>
            <p:nvPicPr>
              <p:cNvPr id="16" name="Picture 15"/>
              <p:cNvPicPr>
                <a:picLocks noChangeAspect="1"/>
              </p:cNvPicPr>
              <p:nvPr/>
            </p:nvPicPr>
            <p:blipFill>
              <a:blip r:embed="rId5" cstate="print"/>
              <a:stretch>
                <a:fillRect/>
              </a:stretch>
            </p:blipFill>
            <p:spPr>
              <a:xfrm>
                <a:off x="1600200" y="4495800"/>
                <a:ext cx="584200" cy="584200"/>
              </a:xfrm>
              <a:prstGeom prst="rect">
                <a:avLst/>
              </a:prstGeom>
            </p:spPr>
          </p:pic>
          <p:pic>
            <p:nvPicPr>
              <p:cNvPr id="17" name="Picture 16"/>
              <p:cNvPicPr>
                <a:picLocks noChangeAspect="1"/>
              </p:cNvPicPr>
              <p:nvPr/>
            </p:nvPicPr>
            <p:blipFill>
              <a:blip r:embed="rId5" cstate="print"/>
              <a:stretch>
                <a:fillRect/>
              </a:stretch>
            </p:blipFill>
            <p:spPr>
              <a:xfrm>
                <a:off x="1905000" y="4572000"/>
                <a:ext cx="584200" cy="584200"/>
              </a:xfrm>
              <a:prstGeom prst="rect">
                <a:avLst/>
              </a:prstGeom>
            </p:spPr>
          </p:pic>
          <p:pic>
            <p:nvPicPr>
              <p:cNvPr id="18" name="Picture 17"/>
              <p:cNvPicPr>
                <a:picLocks noChangeAspect="1"/>
              </p:cNvPicPr>
              <p:nvPr/>
            </p:nvPicPr>
            <p:blipFill>
              <a:blip r:embed="rId5" cstate="print"/>
              <a:stretch>
                <a:fillRect/>
              </a:stretch>
            </p:blipFill>
            <p:spPr>
              <a:xfrm>
                <a:off x="2286000" y="4419600"/>
                <a:ext cx="584200" cy="584200"/>
              </a:xfrm>
              <a:prstGeom prst="rect">
                <a:avLst/>
              </a:prstGeom>
            </p:spPr>
          </p:pic>
        </p:grpSp>
        <p:cxnSp>
          <p:nvCxnSpPr>
            <p:cNvPr id="13" name="Straight Arrow Connector 12"/>
            <p:cNvCxnSpPr/>
            <p:nvPr/>
          </p:nvCxnSpPr>
          <p:spPr>
            <a:xfrm flipV="1">
              <a:off x="1498600" y="3949700"/>
              <a:ext cx="482600" cy="10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505200" y="3626768"/>
            <a:ext cx="2362200" cy="1066800"/>
            <a:chOff x="2743200" y="4572000"/>
            <a:chExt cx="2362200" cy="1066800"/>
          </a:xfrm>
        </p:grpSpPr>
        <p:grpSp>
          <p:nvGrpSpPr>
            <p:cNvPr id="20" name="Group 105"/>
            <p:cNvGrpSpPr/>
            <p:nvPr/>
          </p:nvGrpSpPr>
          <p:grpSpPr>
            <a:xfrm>
              <a:off x="3124200" y="4572000"/>
              <a:ext cx="1447800" cy="1066800"/>
              <a:chOff x="3124200" y="4572000"/>
              <a:chExt cx="1447800" cy="1066800"/>
            </a:xfrm>
          </p:grpSpPr>
          <p:grpSp>
            <p:nvGrpSpPr>
              <p:cNvPr id="23" name="Group 35"/>
              <p:cNvGrpSpPr/>
              <p:nvPr/>
            </p:nvGrpSpPr>
            <p:grpSpPr>
              <a:xfrm>
                <a:off x="3124200" y="4572000"/>
                <a:ext cx="1447800" cy="1066800"/>
                <a:chOff x="3657600" y="3810000"/>
                <a:chExt cx="1447800" cy="1066800"/>
              </a:xfrm>
            </p:grpSpPr>
            <p:sp>
              <p:nvSpPr>
                <p:cNvPr id="25" name="Rounded Rectangle 24"/>
                <p:cNvSpPr/>
                <p:nvPr/>
              </p:nvSpPr>
              <p:spPr>
                <a:xfrm>
                  <a:off x="3657600" y="3810000"/>
                  <a:ext cx="1447800" cy="10668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nchorCtr="0"/>
                <a:lstStyle/>
                <a:p>
                  <a:pPr algn="ctr"/>
                  <a:r>
                    <a:rPr lang="en-US" sz="1100" dirty="0" smtClean="0"/>
                    <a:t>           Agent Data Load  </a:t>
                  </a:r>
                  <a:endParaRPr lang="en-US" sz="1100" dirty="0"/>
                </a:p>
              </p:txBody>
            </p:sp>
            <p:pic>
              <p:nvPicPr>
                <p:cNvPr id="26" name="Picture 18" descr="Loader Logo.jpg"/>
                <p:cNvPicPr>
                  <a:picLocks noChangeAspect="1"/>
                </p:cNvPicPr>
                <p:nvPr/>
              </p:nvPicPr>
              <p:blipFill>
                <a:blip r:embed="rId6" cstate="print"/>
                <a:srcRect/>
                <a:stretch>
                  <a:fillRect/>
                </a:stretch>
              </p:blipFill>
              <p:spPr bwMode="auto">
                <a:xfrm>
                  <a:off x="3810000" y="3875677"/>
                  <a:ext cx="1143000" cy="589774"/>
                </a:xfrm>
                <a:prstGeom prst="rect">
                  <a:avLst/>
                </a:prstGeom>
                <a:noFill/>
                <a:ln w="9525">
                  <a:noFill/>
                  <a:miter lim="800000"/>
                  <a:headEnd/>
                  <a:tailEnd/>
                </a:ln>
              </p:spPr>
            </p:pic>
          </p:grpSp>
          <p:pic>
            <p:nvPicPr>
              <p:cNvPr id="24" name="Picture 23"/>
              <p:cNvPicPr>
                <a:picLocks noChangeAspect="1"/>
              </p:cNvPicPr>
              <p:nvPr/>
            </p:nvPicPr>
            <p:blipFill>
              <a:blip r:embed="rId7" cstate="print"/>
              <a:stretch>
                <a:fillRect/>
              </a:stretch>
            </p:blipFill>
            <p:spPr>
              <a:xfrm>
                <a:off x="3251200" y="5232400"/>
                <a:ext cx="406400" cy="406400"/>
              </a:xfrm>
              <a:prstGeom prst="rect">
                <a:avLst/>
              </a:prstGeom>
            </p:spPr>
          </p:pic>
        </p:grpSp>
        <p:cxnSp>
          <p:nvCxnSpPr>
            <p:cNvPr id="21" name="Straight Arrow Connector 20"/>
            <p:cNvCxnSpPr/>
            <p:nvPr/>
          </p:nvCxnSpPr>
          <p:spPr>
            <a:xfrm>
              <a:off x="2743200" y="5105400"/>
              <a:ext cx="4572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572000" y="5105400"/>
              <a:ext cx="5334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5791200" y="1950368"/>
            <a:ext cx="1524000" cy="1524000"/>
            <a:chOff x="5029200" y="2895600"/>
            <a:chExt cx="1524000" cy="1524000"/>
          </a:xfrm>
        </p:grpSpPr>
        <p:grpSp>
          <p:nvGrpSpPr>
            <p:cNvPr id="28" name="Group 27"/>
            <p:cNvGrpSpPr/>
            <p:nvPr/>
          </p:nvGrpSpPr>
          <p:grpSpPr>
            <a:xfrm>
              <a:off x="5029200" y="2895600"/>
              <a:ext cx="1524000" cy="1143000"/>
              <a:chOff x="3657600" y="3810000"/>
              <a:chExt cx="1447800" cy="1066800"/>
            </a:xfrm>
          </p:grpSpPr>
          <p:sp>
            <p:nvSpPr>
              <p:cNvPr id="30" name="Rounded Rectangle 28"/>
              <p:cNvSpPr/>
              <p:nvPr/>
            </p:nvSpPr>
            <p:spPr>
              <a:xfrm>
                <a:off x="3657600" y="3810000"/>
                <a:ext cx="1447800" cy="10668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b" anchorCtr="0"/>
              <a:lstStyle/>
              <a:p>
                <a:pPr algn="ctr"/>
                <a:r>
                  <a:rPr lang="en-US" sz="1100" dirty="0" smtClean="0"/>
                  <a:t>Data Mapping &amp; Create Database</a:t>
                </a:r>
                <a:endParaRPr lang="en-US" sz="1100" dirty="0"/>
              </a:p>
            </p:txBody>
          </p:sp>
          <p:pic>
            <p:nvPicPr>
              <p:cNvPr id="31" name="Picture 18" descr="Loader Logo.jpg"/>
              <p:cNvPicPr>
                <a:picLocks noChangeAspect="1"/>
              </p:cNvPicPr>
              <p:nvPr/>
            </p:nvPicPr>
            <p:blipFill>
              <a:blip r:embed="rId6" cstate="print"/>
              <a:srcRect/>
              <a:stretch>
                <a:fillRect/>
              </a:stretch>
            </p:blipFill>
            <p:spPr bwMode="auto">
              <a:xfrm>
                <a:off x="3810000" y="3875677"/>
                <a:ext cx="1143000" cy="589774"/>
              </a:xfrm>
              <a:prstGeom prst="rect">
                <a:avLst/>
              </a:prstGeom>
              <a:noFill/>
              <a:ln w="9525">
                <a:noFill/>
                <a:miter lim="800000"/>
                <a:headEnd/>
                <a:tailEnd/>
              </a:ln>
            </p:spPr>
          </p:pic>
        </p:grpSp>
        <p:cxnSp>
          <p:nvCxnSpPr>
            <p:cNvPr id="29" name="Straight Arrow Connector 28"/>
            <p:cNvCxnSpPr/>
            <p:nvPr/>
          </p:nvCxnSpPr>
          <p:spPr>
            <a:xfrm rot="5400000">
              <a:off x="5580561" y="4208960"/>
              <a:ext cx="410690" cy="10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76200" y="1797968"/>
            <a:ext cx="1447800" cy="1219200"/>
            <a:chOff x="1219200" y="1600200"/>
            <a:chExt cx="1447800" cy="1219200"/>
          </a:xfrm>
        </p:grpSpPr>
        <p:sp>
          <p:nvSpPr>
            <p:cNvPr id="33" name="Rounded Rectangle 32"/>
            <p:cNvSpPr/>
            <p:nvPr/>
          </p:nvSpPr>
          <p:spPr>
            <a:xfrm>
              <a:off x="1219200" y="1676400"/>
              <a:ext cx="1447800" cy="10668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nchorCtr="0"/>
            <a:lstStyle/>
            <a:p>
              <a:pPr algn="ctr"/>
              <a:r>
                <a:rPr lang="en-US" sz="1100" dirty="0" smtClean="0"/>
                <a:t>NOTAM Distribution Service</a:t>
              </a:r>
              <a:endParaRPr lang="en-US" sz="1100" dirty="0"/>
            </a:p>
          </p:txBody>
        </p:sp>
        <p:pic>
          <p:nvPicPr>
            <p:cNvPr id="34" name="Picture 19"/>
            <p:cNvPicPr>
              <a:picLocks noChangeAspect="1"/>
            </p:cNvPicPr>
            <p:nvPr/>
          </p:nvPicPr>
          <p:blipFill>
            <a:blip r:embed="rId8" cstate="print"/>
            <a:stretch>
              <a:fillRect/>
            </a:stretch>
          </p:blipFill>
          <p:spPr>
            <a:xfrm>
              <a:off x="1586508" y="1600200"/>
              <a:ext cx="851892" cy="722133"/>
            </a:xfrm>
            <a:prstGeom prst="rect">
              <a:avLst/>
            </a:prstGeom>
          </p:spPr>
        </p:pic>
        <p:pic>
          <p:nvPicPr>
            <p:cNvPr id="35" name="Picture 34"/>
            <p:cNvPicPr>
              <a:picLocks noChangeAspect="1"/>
            </p:cNvPicPr>
            <p:nvPr/>
          </p:nvPicPr>
          <p:blipFill>
            <a:blip r:embed="rId9" cstate="print"/>
            <a:stretch>
              <a:fillRect/>
            </a:stretch>
          </p:blipFill>
          <p:spPr>
            <a:xfrm>
              <a:off x="1371600" y="2489200"/>
              <a:ext cx="330200" cy="330200"/>
            </a:xfrm>
            <a:prstGeom prst="rect">
              <a:avLst/>
            </a:prstGeom>
          </p:spPr>
        </p:pic>
        <p:pic>
          <p:nvPicPr>
            <p:cNvPr id="36" name="Picture 35"/>
            <p:cNvPicPr>
              <a:picLocks noChangeAspect="1"/>
            </p:cNvPicPr>
            <p:nvPr/>
          </p:nvPicPr>
          <p:blipFill>
            <a:blip r:embed="rId10" cstate="print"/>
            <a:stretch>
              <a:fillRect/>
            </a:stretch>
          </p:blipFill>
          <p:spPr>
            <a:xfrm>
              <a:off x="2209800" y="2476500"/>
              <a:ext cx="342900" cy="342900"/>
            </a:xfrm>
            <a:prstGeom prst="rect">
              <a:avLst/>
            </a:prstGeom>
          </p:spPr>
        </p:pic>
      </p:grpSp>
      <p:grpSp>
        <p:nvGrpSpPr>
          <p:cNvPr id="37" name="Group 36"/>
          <p:cNvGrpSpPr/>
          <p:nvPr/>
        </p:nvGrpSpPr>
        <p:grpSpPr>
          <a:xfrm>
            <a:off x="7239000" y="2940968"/>
            <a:ext cx="1905000" cy="990600"/>
            <a:chOff x="7239000" y="2895600"/>
            <a:chExt cx="1905000" cy="990600"/>
          </a:xfrm>
        </p:grpSpPr>
        <p:sp>
          <p:nvSpPr>
            <p:cNvPr id="38" name="Rounded Rectangle 37"/>
            <p:cNvSpPr/>
            <p:nvPr/>
          </p:nvSpPr>
          <p:spPr>
            <a:xfrm>
              <a:off x="7696200" y="2895600"/>
              <a:ext cx="1447800" cy="9906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b" anchorCtr="0"/>
            <a:lstStyle/>
            <a:p>
              <a:pPr algn="ctr"/>
              <a:r>
                <a:rPr lang="en-US" sz="1100" dirty="0" smtClean="0"/>
                <a:t>Visualize in GIS</a:t>
              </a:r>
              <a:endParaRPr lang="en-US" sz="1100" dirty="0"/>
            </a:p>
          </p:txBody>
        </p:sp>
        <p:grpSp>
          <p:nvGrpSpPr>
            <p:cNvPr id="39" name="Group 113"/>
            <p:cNvGrpSpPr/>
            <p:nvPr/>
          </p:nvGrpSpPr>
          <p:grpSpPr>
            <a:xfrm>
              <a:off x="7239000" y="2971800"/>
              <a:ext cx="1752600" cy="762000"/>
              <a:chOff x="6477000" y="3962400"/>
              <a:chExt cx="1752600" cy="762000"/>
            </a:xfrm>
          </p:grpSpPr>
          <p:pic>
            <p:nvPicPr>
              <p:cNvPr id="40" name="Picture 39"/>
              <p:cNvPicPr>
                <a:picLocks noChangeAspect="1"/>
              </p:cNvPicPr>
              <p:nvPr/>
            </p:nvPicPr>
            <p:blipFill>
              <a:blip r:embed="rId11" cstate="print"/>
              <a:stretch>
                <a:fillRect/>
              </a:stretch>
            </p:blipFill>
            <p:spPr>
              <a:xfrm>
                <a:off x="7086600" y="3962400"/>
                <a:ext cx="1143000" cy="609600"/>
              </a:xfrm>
              <a:prstGeom prst="rect">
                <a:avLst/>
              </a:prstGeom>
            </p:spPr>
          </p:pic>
          <p:cxnSp>
            <p:nvCxnSpPr>
              <p:cNvPr id="41" name="Straight Arrow Connector 40"/>
              <p:cNvCxnSpPr/>
              <p:nvPr/>
            </p:nvCxnSpPr>
            <p:spPr>
              <a:xfrm flipV="1">
                <a:off x="6477000" y="4421188"/>
                <a:ext cx="533400" cy="30321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grpSp>
      <p:grpSp>
        <p:nvGrpSpPr>
          <p:cNvPr id="42" name="Group 41"/>
          <p:cNvGrpSpPr/>
          <p:nvPr/>
        </p:nvGrpSpPr>
        <p:grpSpPr>
          <a:xfrm>
            <a:off x="7239000" y="4236368"/>
            <a:ext cx="1905000" cy="990600"/>
            <a:chOff x="6477000" y="5181600"/>
            <a:chExt cx="1905000" cy="990600"/>
          </a:xfrm>
        </p:grpSpPr>
        <p:grpSp>
          <p:nvGrpSpPr>
            <p:cNvPr id="43" name="Group 59"/>
            <p:cNvGrpSpPr/>
            <p:nvPr/>
          </p:nvGrpSpPr>
          <p:grpSpPr>
            <a:xfrm>
              <a:off x="6934200" y="5181600"/>
              <a:ext cx="1447800" cy="990600"/>
              <a:chOff x="6629400" y="5486400"/>
              <a:chExt cx="1447800" cy="990600"/>
            </a:xfrm>
          </p:grpSpPr>
          <p:sp>
            <p:nvSpPr>
              <p:cNvPr id="45" name="Rounded Rectangle 44"/>
              <p:cNvSpPr/>
              <p:nvPr/>
            </p:nvSpPr>
            <p:spPr>
              <a:xfrm>
                <a:off x="6629400" y="5486400"/>
                <a:ext cx="1447800" cy="9906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b" anchorCtr="0"/>
              <a:lstStyle/>
              <a:p>
                <a:pPr algn="ctr"/>
                <a:r>
                  <a:rPr lang="en-US" sz="1100" dirty="0" smtClean="0"/>
                  <a:t>User Query</a:t>
                </a:r>
                <a:endParaRPr lang="en-US" sz="1100" dirty="0"/>
              </a:p>
            </p:txBody>
          </p:sp>
          <p:grpSp>
            <p:nvGrpSpPr>
              <p:cNvPr id="46" name="Group 55"/>
              <p:cNvGrpSpPr/>
              <p:nvPr/>
            </p:nvGrpSpPr>
            <p:grpSpPr>
              <a:xfrm>
                <a:off x="6781800" y="5562600"/>
                <a:ext cx="1295400" cy="609600"/>
                <a:chOff x="7162800" y="5029200"/>
                <a:chExt cx="1295400" cy="609600"/>
              </a:xfrm>
            </p:grpSpPr>
            <p:sp>
              <p:nvSpPr>
                <p:cNvPr id="47" name="Rectangle 46"/>
                <p:cNvSpPr/>
                <p:nvPr/>
              </p:nvSpPr>
              <p:spPr>
                <a:xfrm>
                  <a:off x="7162800" y="5029200"/>
                  <a:ext cx="1143000" cy="6096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7162800" y="5029200"/>
                  <a:ext cx="1295400" cy="261610"/>
                </a:xfrm>
                <a:prstGeom prst="rect">
                  <a:avLst/>
                </a:prstGeom>
                <a:noFill/>
                <a:ln>
                  <a:noFill/>
                </a:ln>
              </p:spPr>
              <p:txBody>
                <a:bodyPr wrap="square" rtlCol="0">
                  <a:spAutoFit/>
                </a:bodyPr>
                <a:lstStyle/>
                <a:p>
                  <a:r>
                    <a:rPr lang="en-US" sz="1100" dirty="0" smtClean="0">
                      <a:solidFill>
                        <a:schemeClr val="bg1"/>
                      </a:solidFill>
                    </a:rPr>
                    <a:t>SQL&gt;</a:t>
                  </a:r>
                  <a:endParaRPr lang="en-US" sz="1100" dirty="0">
                    <a:solidFill>
                      <a:schemeClr val="bg1"/>
                    </a:solidFill>
                  </a:endParaRPr>
                </a:p>
              </p:txBody>
            </p:sp>
          </p:grpSp>
        </p:grpSp>
        <p:cxnSp>
          <p:nvCxnSpPr>
            <p:cNvPr id="44" name="Straight Arrow Connector 43"/>
            <p:cNvCxnSpPr/>
            <p:nvPr/>
          </p:nvCxnSpPr>
          <p:spPr>
            <a:xfrm>
              <a:off x="6477000" y="5410200"/>
              <a:ext cx="5334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a:off x="2133600" y="1340768"/>
            <a:ext cx="1447800" cy="1442213"/>
            <a:chOff x="1219200" y="1676400"/>
            <a:chExt cx="1447800" cy="1442213"/>
          </a:xfrm>
        </p:grpSpPr>
        <p:sp>
          <p:nvSpPr>
            <p:cNvPr id="50" name="Rounded Rectangle 49"/>
            <p:cNvSpPr/>
            <p:nvPr/>
          </p:nvSpPr>
          <p:spPr>
            <a:xfrm>
              <a:off x="1219200" y="1676400"/>
              <a:ext cx="1447800" cy="10668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nchorCtr="0"/>
            <a:lstStyle/>
            <a:p>
              <a:pPr algn="ctr"/>
              <a:r>
                <a:rPr lang="en-US" sz="1100" dirty="0" smtClean="0"/>
                <a:t>NASR</a:t>
              </a:r>
              <a:endParaRPr lang="en-US" sz="1100" dirty="0"/>
            </a:p>
          </p:txBody>
        </p:sp>
        <p:pic>
          <p:nvPicPr>
            <p:cNvPr id="51" name="Picture 19"/>
            <p:cNvPicPr>
              <a:picLocks noChangeAspect="1"/>
            </p:cNvPicPr>
            <p:nvPr/>
          </p:nvPicPr>
          <p:blipFill>
            <a:blip r:embed="rId8" cstate="print"/>
            <a:stretch>
              <a:fillRect/>
            </a:stretch>
          </p:blipFill>
          <p:spPr>
            <a:xfrm>
              <a:off x="1425352" y="2396480"/>
              <a:ext cx="851892" cy="722133"/>
            </a:xfrm>
            <a:prstGeom prst="rect">
              <a:avLst/>
            </a:prstGeom>
          </p:spPr>
        </p:pic>
      </p:grpSp>
      <p:grpSp>
        <p:nvGrpSpPr>
          <p:cNvPr id="52" name="Group 51"/>
          <p:cNvGrpSpPr/>
          <p:nvPr/>
        </p:nvGrpSpPr>
        <p:grpSpPr>
          <a:xfrm>
            <a:off x="3059832" y="1874168"/>
            <a:ext cx="2197968" cy="1371600"/>
            <a:chOff x="1231032" y="3276600"/>
            <a:chExt cx="2197968" cy="1371600"/>
          </a:xfrm>
        </p:grpSpPr>
        <p:grpSp>
          <p:nvGrpSpPr>
            <p:cNvPr id="53" name="Group 44"/>
            <p:cNvGrpSpPr/>
            <p:nvPr/>
          </p:nvGrpSpPr>
          <p:grpSpPr>
            <a:xfrm>
              <a:off x="1981200" y="3276600"/>
              <a:ext cx="1447800" cy="1371600"/>
              <a:chOff x="1447800" y="4038600"/>
              <a:chExt cx="1447800" cy="1371600"/>
            </a:xfrm>
          </p:grpSpPr>
          <p:sp>
            <p:nvSpPr>
              <p:cNvPr id="55" name="Rounded Rectangle 54"/>
              <p:cNvSpPr/>
              <p:nvPr/>
            </p:nvSpPr>
            <p:spPr>
              <a:xfrm>
                <a:off x="1447800" y="4038600"/>
                <a:ext cx="1447800" cy="13716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b" anchorCtr="0"/>
              <a:lstStyle/>
              <a:p>
                <a:pPr algn="ctr"/>
                <a:r>
                  <a:rPr lang="en-US" sz="1100" dirty="0" smtClean="0"/>
                  <a:t>Subscriber File Static AIXM Data</a:t>
                </a:r>
                <a:endParaRPr lang="en-US" sz="1100" dirty="0"/>
              </a:p>
            </p:txBody>
          </p:sp>
          <p:pic>
            <p:nvPicPr>
              <p:cNvPr id="56" name="Picture 55"/>
              <p:cNvPicPr>
                <a:picLocks noChangeAspect="1"/>
              </p:cNvPicPr>
              <p:nvPr/>
            </p:nvPicPr>
            <p:blipFill>
              <a:blip r:embed="rId5" cstate="print"/>
              <a:stretch>
                <a:fillRect/>
              </a:stretch>
            </p:blipFill>
            <p:spPr>
              <a:xfrm>
                <a:off x="1447800" y="4191000"/>
                <a:ext cx="584200" cy="584200"/>
              </a:xfrm>
              <a:prstGeom prst="rect">
                <a:avLst/>
              </a:prstGeom>
            </p:spPr>
          </p:pic>
          <p:pic>
            <p:nvPicPr>
              <p:cNvPr id="57" name="Picture 56"/>
              <p:cNvPicPr>
                <a:picLocks noChangeAspect="1"/>
              </p:cNvPicPr>
              <p:nvPr/>
            </p:nvPicPr>
            <p:blipFill>
              <a:blip r:embed="rId5" cstate="print"/>
              <a:stretch>
                <a:fillRect/>
              </a:stretch>
            </p:blipFill>
            <p:spPr>
              <a:xfrm>
                <a:off x="1600200" y="4267200"/>
                <a:ext cx="584200" cy="584200"/>
              </a:xfrm>
              <a:prstGeom prst="rect">
                <a:avLst/>
              </a:prstGeom>
            </p:spPr>
          </p:pic>
          <p:pic>
            <p:nvPicPr>
              <p:cNvPr id="58" name="Picture 57"/>
              <p:cNvPicPr>
                <a:picLocks noChangeAspect="1"/>
              </p:cNvPicPr>
              <p:nvPr/>
            </p:nvPicPr>
            <p:blipFill>
              <a:blip r:embed="rId5" cstate="print"/>
              <a:stretch>
                <a:fillRect/>
              </a:stretch>
            </p:blipFill>
            <p:spPr>
              <a:xfrm>
                <a:off x="1905000" y="4343400"/>
                <a:ext cx="584200" cy="584200"/>
              </a:xfrm>
              <a:prstGeom prst="rect">
                <a:avLst/>
              </a:prstGeom>
            </p:spPr>
          </p:pic>
          <p:pic>
            <p:nvPicPr>
              <p:cNvPr id="59" name="Picture 58"/>
              <p:cNvPicPr>
                <a:picLocks noChangeAspect="1"/>
              </p:cNvPicPr>
              <p:nvPr/>
            </p:nvPicPr>
            <p:blipFill>
              <a:blip r:embed="rId5" cstate="print"/>
              <a:stretch>
                <a:fillRect/>
              </a:stretch>
            </p:blipFill>
            <p:spPr>
              <a:xfrm>
                <a:off x="2286000" y="4191000"/>
                <a:ext cx="584200" cy="584200"/>
              </a:xfrm>
              <a:prstGeom prst="rect">
                <a:avLst/>
              </a:prstGeom>
            </p:spPr>
          </p:pic>
        </p:grpSp>
        <p:cxnSp>
          <p:nvCxnSpPr>
            <p:cNvPr id="54" name="Straight Arrow Connector 53"/>
            <p:cNvCxnSpPr/>
            <p:nvPr/>
          </p:nvCxnSpPr>
          <p:spPr>
            <a:xfrm>
              <a:off x="1231032" y="3895328"/>
              <a:ext cx="64856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60" name="Straight Arrow Connector 59"/>
          <p:cNvCxnSpPr>
            <a:stCxn id="55" idx="2"/>
          </p:cNvCxnSpPr>
          <p:nvPr/>
        </p:nvCxnSpPr>
        <p:spPr>
          <a:xfrm rot="16200000" flipH="1">
            <a:off x="4349750" y="3429918"/>
            <a:ext cx="3810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5508104" y="4846762"/>
            <a:ext cx="1802904" cy="1599406"/>
            <a:chOff x="5715000" y="4801394"/>
            <a:chExt cx="1524000" cy="1599406"/>
          </a:xfrm>
        </p:grpSpPr>
        <p:grpSp>
          <p:nvGrpSpPr>
            <p:cNvPr id="62" name="Group 61"/>
            <p:cNvGrpSpPr/>
            <p:nvPr/>
          </p:nvGrpSpPr>
          <p:grpSpPr>
            <a:xfrm>
              <a:off x="5715000" y="5181600"/>
              <a:ext cx="1524000" cy="1219200"/>
              <a:chOff x="2667000" y="4953000"/>
              <a:chExt cx="1524000" cy="1219200"/>
            </a:xfrm>
          </p:grpSpPr>
          <p:pic>
            <p:nvPicPr>
              <p:cNvPr id="64" name="Picture 16" descr="Publisher Logo.jpg"/>
              <p:cNvPicPr>
                <a:picLocks noChangeAspect="1"/>
              </p:cNvPicPr>
              <p:nvPr/>
            </p:nvPicPr>
            <p:blipFill>
              <a:blip r:embed="rId12" cstate="print"/>
              <a:srcRect/>
              <a:stretch>
                <a:fillRect/>
              </a:stretch>
            </p:blipFill>
            <p:spPr bwMode="auto">
              <a:xfrm>
                <a:off x="2743200" y="5029200"/>
                <a:ext cx="1336675" cy="585787"/>
              </a:xfrm>
              <a:prstGeom prst="rect">
                <a:avLst/>
              </a:prstGeom>
              <a:noFill/>
              <a:ln w="9525">
                <a:noFill/>
                <a:miter lim="800000"/>
                <a:headEnd/>
                <a:tailEnd/>
              </a:ln>
            </p:spPr>
          </p:pic>
          <p:sp>
            <p:nvSpPr>
              <p:cNvPr id="65" name="Rounded Rectangle 28"/>
              <p:cNvSpPr/>
              <p:nvPr/>
            </p:nvSpPr>
            <p:spPr>
              <a:xfrm>
                <a:off x="2667000" y="4953000"/>
                <a:ext cx="1524000" cy="11430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b" anchorCtr="0"/>
              <a:lstStyle/>
              <a:p>
                <a:pPr algn="ctr"/>
                <a:r>
                  <a:rPr lang="en-US" sz="1100" dirty="0" smtClean="0"/>
                  <a:t>Web Services</a:t>
                </a:r>
              </a:p>
              <a:p>
                <a:pPr algn="ctr"/>
                <a:r>
                  <a:rPr lang="en-US" sz="1100" dirty="0" smtClean="0"/>
                  <a:t>Data Ordering</a:t>
                </a:r>
                <a:endParaRPr lang="en-US" sz="1100" dirty="0"/>
              </a:p>
            </p:txBody>
          </p:sp>
          <p:pic>
            <p:nvPicPr>
              <p:cNvPr id="66" name="Picture 65"/>
              <p:cNvPicPr>
                <a:picLocks noChangeAspect="1"/>
              </p:cNvPicPr>
              <p:nvPr/>
            </p:nvPicPr>
            <p:blipFill>
              <a:blip r:embed="rId9" cstate="print"/>
              <a:stretch>
                <a:fillRect/>
              </a:stretch>
            </p:blipFill>
            <p:spPr>
              <a:xfrm>
                <a:off x="2717800" y="5842000"/>
                <a:ext cx="330200" cy="330200"/>
              </a:xfrm>
              <a:prstGeom prst="rect">
                <a:avLst/>
              </a:prstGeom>
            </p:spPr>
          </p:pic>
          <p:pic>
            <p:nvPicPr>
              <p:cNvPr id="67" name="Picture 66"/>
              <p:cNvPicPr>
                <a:picLocks noChangeAspect="1"/>
              </p:cNvPicPr>
              <p:nvPr/>
            </p:nvPicPr>
            <p:blipFill>
              <a:blip r:embed="rId13" cstate="print"/>
              <a:stretch>
                <a:fillRect/>
              </a:stretch>
            </p:blipFill>
            <p:spPr>
              <a:xfrm>
                <a:off x="3810000" y="5867400"/>
                <a:ext cx="304800" cy="304800"/>
              </a:xfrm>
              <a:prstGeom prst="rect">
                <a:avLst/>
              </a:prstGeom>
            </p:spPr>
          </p:pic>
        </p:grpSp>
        <p:cxnSp>
          <p:nvCxnSpPr>
            <p:cNvPr id="63" name="Straight Arrow Connector 62"/>
            <p:cNvCxnSpPr/>
            <p:nvPr/>
          </p:nvCxnSpPr>
          <p:spPr>
            <a:xfrm rot="5400000">
              <a:off x="6400800" y="4953000"/>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163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9"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dissolve">
                                      <p:cBhvr>
                                        <p:cTn id="10" dur="500"/>
                                        <p:tgtEl>
                                          <p:spTgt spid="52"/>
                                        </p:tgtEl>
                                      </p:cBhvr>
                                    </p:animEffect>
                                  </p:childTnLst>
                                </p:cTn>
                              </p:par>
                              <p:par>
                                <p:cTn id="11" presetID="9"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dissolve">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Many Examples</a:t>
            </a:r>
            <a:endParaRPr lang="en-US" dirty="0"/>
          </a:p>
        </p:txBody>
      </p:sp>
      <p:sp>
        <p:nvSpPr>
          <p:cNvPr id="12" name="Text Placeholder 11"/>
          <p:cNvSpPr>
            <a:spLocks noGrp="1"/>
          </p:cNvSpPr>
          <p:nvPr>
            <p:ph type="body" idx="1"/>
          </p:nvPr>
        </p:nvSpPr>
        <p:spPr>
          <a:xfrm>
            <a:off x="457200" y="1535113"/>
            <a:ext cx="4040188" cy="369887"/>
          </a:xfrm>
        </p:spPr>
        <p:txBody>
          <a:bodyPr/>
          <a:lstStyle/>
          <a:p>
            <a:r>
              <a:rPr lang="en-US" dirty="0" smtClean="0"/>
              <a:t>NATS XMAN</a:t>
            </a:r>
            <a:endParaRPr lang="en-US" dirty="0"/>
          </a:p>
        </p:txBody>
      </p:sp>
      <p:sp>
        <p:nvSpPr>
          <p:cNvPr id="5" name="Content Placeholder 2"/>
          <p:cNvSpPr>
            <a:spLocks noGrp="1"/>
          </p:cNvSpPr>
          <p:nvPr>
            <p:ph sz="half" idx="2"/>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marL="466344" lvl="1"/>
            <a:endParaRPr lang="en-US" dirty="0" smtClean="0"/>
          </a:p>
          <a:p>
            <a:pPr marL="457200" lvl="1" indent="0">
              <a:buFont typeface="Arial" charset="0"/>
              <a:buNone/>
            </a:pPr>
            <a:endParaRPr lang="en-US" dirty="0" smtClean="0"/>
          </a:p>
        </p:txBody>
      </p:sp>
      <p:sp>
        <p:nvSpPr>
          <p:cNvPr id="13" name="Text Placeholder 12"/>
          <p:cNvSpPr>
            <a:spLocks noGrp="1"/>
          </p:cNvSpPr>
          <p:nvPr>
            <p:ph type="body" sz="quarter" idx="3"/>
          </p:nvPr>
        </p:nvSpPr>
        <p:spPr>
          <a:xfrm>
            <a:off x="4645025" y="1535113"/>
            <a:ext cx="4041775" cy="369887"/>
          </a:xfrm>
        </p:spPr>
        <p:txBody>
          <a:bodyPr/>
          <a:lstStyle/>
          <a:p>
            <a:r>
              <a:rPr lang="en-US" dirty="0" smtClean="0"/>
              <a:t>ORS Proof of Concept</a:t>
            </a:r>
            <a:endParaRPr lang="en-US" dirty="0"/>
          </a:p>
        </p:txBody>
      </p:sp>
      <p:sp>
        <p:nvSpPr>
          <p:cNvPr id="14" name="Content Placeholder 13"/>
          <p:cNvSpPr>
            <a:spLocks noGrp="1"/>
          </p:cNvSpPr>
          <p:nvPr>
            <p:ph sz="quarter" idx="4"/>
          </p:nvPr>
        </p:nvSpPr>
        <p:spPr>
          <a:xfrm>
            <a:off x="4721225" y="3475038"/>
            <a:ext cx="4041775" cy="2773362"/>
          </a:xfrm>
        </p:spPr>
        <p:txBody>
          <a:bodyPr/>
          <a:lstStyle/>
          <a:p>
            <a:pPr marL="466344" lvl="1"/>
            <a:r>
              <a:rPr lang="en-US" dirty="0" smtClean="0"/>
              <a:t>Mapping between ORS and AIXM using GO Publisher</a:t>
            </a:r>
          </a:p>
          <a:p>
            <a:pPr marL="466344" lvl="1"/>
            <a:r>
              <a:rPr lang="en-US" dirty="0" smtClean="0"/>
              <a:t>Successful deployment of WFS  2.0 on top of ORS</a:t>
            </a:r>
          </a:p>
          <a:p>
            <a:pPr marL="466344" lvl="1"/>
            <a:r>
              <a:rPr lang="en-US" dirty="0" smtClean="0"/>
              <a:t>Fully Spatial Query</a:t>
            </a:r>
          </a:p>
          <a:p>
            <a:pPr marL="466344" lvl="1"/>
            <a:r>
              <a:rPr lang="en-US" dirty="0" smtClean="0"/>
              <a:t>Visualization of 10,000 ORS obstacles in ATM Viewer</a:t>
            </a:r>
          </a:p>
          <a:p>
            <a:endParaRPr lang="en-US" dirty="0"/>
          </a:p>
        </p:txBody>
      </p:sp>
      <p:pic>
        <p:nvPicPr>
          <p:cNvPr id="6" name="Picture 5" descr="HD2:Users:ipainter:Downloads:ORS_Mapping_to_AIXM_in_GOPublisherDesktop (2).PNG"/>
          <p:cNvPicPr/>
          <p:nvPr/>
        </p:nvPicPr>
        <p:blipFill>
          <a:blip r:embed="rId3" cstate="print"/>
          <a:srcRect/>
          <a:stretch>
            <a:fillRect/>
          </a:stretch>
        </p:blipFill>
        <p:spPr bwMode="auto">
          <a:xfrm>
            <a:off x="5029200" y="2057400"/>
            <a:ext cx="1828800" cy="1295400"/>
          </a:xfrm>
          <a:prstGeom prst="rect">
            <a:avLst/>
          </a:prstGeom>
          <a:noFill/>
          <a:ln w="9525">
            <a:noFill/>
            <a:miter lim="800000"/>
            <a:headEnd/>
            <a:tailEnd/>
          </a:ln>
        </p:spPr>
      </p:pic>
      <p:pic>
        <p:nvPicPr>
          <p:cNvPr id="8" name="Picture 7" descr="HD2:Users:ipainter:Downloads:ORS-Obstacles.PNG"/>
          <p:cNvPicPr/>
          <p:nvPr/>
        </p:nvPicPr>
        <p:blipFill>
          <a:blip r:embed="rId4" cstate="print"/>
          <a:srcRect/>
          <a:stretch>
            <a:fillRect/>
          </a:stretch>
        </p:blipFill>
        <p:spPr bwMode="auto">
          <a:xfrm>
            <a:off x="6629400" y="2362200"/>
            <a:ext cx="1676400" cy="1066800"/>
          </a:xfrm>
          <a:prstGeom prst="rect">
            <a:avLst/>
          </a:prstGeom>
          <a:noFill/>
          <a:ln w="9525">
            <a:noFill/>
            <a:miter lim="800000"/>
            <a:headEnd/>
            <a:tailEnd/>
          </a:ln>
        </p:spPr>
      </p:pic>
      <p:sp>
        <p:nvSpPr>
          <p:cNvPr id="3" name="TextBox 2"/>
          <p:cNvSpPr txBox="1"/>
          <p:nvPr/>
        </p:nvSpPr>
        <p:spPr>
          <a:xfrm>
            <a:off x="5638800" y="5867400"/>
            <a:ext cx="2529559" cy="461665"/>
          </a:xfrm>
          <a:prstGeom prst="rect">
            <a:avLst/>
          </a:prstGeom>
          <a:noFill/>
        </p:spPr>
        <p:txBody>
          <a:bodyPr wrap="none" rtlCol="0">
            <a:spAutoFit/>
          </a:bodyPr>
          <a:lstStyle/>
          <a:p>
            <a:r>
              <a:rPr lang="en-US" sz="2400" dirty="0" smtClean="0"/>
              <a:t>ALL in ONE Day!</a:t>
            </a:r>
            <a:endParaRPr lang="en-US" sz="2400" dirty="0"/>
          </a:p>
        </p:txBody>
      </p:sp>
      <p:pic>
        <p:nvPicPr>
          <p:cNvPr id="11" name="Picture 10"/>
          <p:cNvPicPr>
            <a:picLocks noChangeAspect="1"/>
          </p:cNvPicPr>
          <p:nvPr/>
        </p:nvPicPr>
        <p:blipFill>
          <a:blip r:embed="rId5" cstate="print"/>
          <a:stretch>
            <a:fillRect/>
          </a:stretch>
        </p:blipFill>
        <p:spPr>
          <a:xfrm>
            <a:off x="2590800" y="1676400"/>
            <a:ext cx="1568502" cy="1625600"/>
          </a:xfrm>
          <a:prstGeom prst="rect">
            <a:avLst/>
          </a:prstGeom>
        </p:spPr>
      </p:pic>
      <p:sp>
        <p:nvSpPr>
          <p:cNvPr id="17" name="Rectangle 16"/>
          <p:cNvSpPr/>
          <p:nvPr/>
        </p:nvSpPr>
        <p:spPr>
          <a:xfrm>
            <a:off x="381000" y="2743200"/>
            <a:ext cx="4572000" cy="3539431"/>
          </a:xfrm>
          <a:prstGeom prst="rect">
            <a:avLst/>
          </a:prstGeom>
        </p:spPr>
        <p:txBody>
          <a:bodyPr>
            <a:spAutoFit/>
          </a:bodyPr>
          <a:lstStyle/>
          <a:p>
            <a:r>
              <a:rPr lang="en-US" sz="2000" dirty="0" smtClean="0">
                <a:solidFill>
                  <a:schemeClr val="tx1">
                    <a:lumMod val="65000"/>
                    <a:lumOff val="35000"/>
                  </a:schemeClr>
                </a:solidFill>
                <a:latin typeface="Arial" pitchFamily="34" charset="0"/>
                <a:cs typeface="Arial" pitchFamily="34" charset="0"/>
              </a:rPr>
              <a:t>Operational Trial </a:t>
            </a:r>
          </a:p>
          <a:p>
            <a:r>
              <a:rPr lang="en-US" sz="2000" dirty="0" smtClean="0">
                <a:solidFill>
                  <a:schemeClr val="tx1">
                    <a:lumMod val="65000"/>
                    <a:lumOff val="35000"/>
                  </a:schemeClr>
                </a:solidFill>
                <a:latin typeface="Arial" pitchFamily="34" charset="0"/>
                <a:cs typeface="Arial" pitchFamily="34" charset="0"/>
              </a:rPr>
              <a:t>to reduce stack holding </a:t>
            </a:r>
          </a:p>
          <a:p>
            <a:r>
              <a:rPr lang="en-US" sz="2000" dirty="0" smtClean="0">
                <a:solidFill>
                  <a:schemeClr val="tx1">
                    <a:lumMod val="65000"/>
                    <a:lumOff val="35000"/>
                  </a:schemeClr>
                </a:solidFill>
                <a:latin typeface="Arial" pitchFamily="34" charset="0"/>
                <a:cs typeface="Arial" pitchFamily="34" charset="0"/>
              </a:rPr>
              <a:t>at Heathrow airport</a:t>
            </a:r>
          </a:p>
          <a:p>
            <a:pPr marL="466344" lvl="1" indent="-285750" eaLnBrk="0" hangingPunct="0">
              <a:spcBef>
                <a:spcPct val="20000"/>
              </a:spcBef>
              <a:buClr>
                <a:schemeClr val="tx1">
                  <a:lumMod val="50000"/>
                  <a:lumOff val="50000"/>
                </a:schemeClr>
              </a:buClr>
              <a:buFont typeface="Arial" charset="0"/>
              <a:buChar char="–"/>
            </a:pPr>
            <a:r>
              <a:rPr lang="en-US" sz="2000" dirty="0" smtClean="0">
                <a:solidFill>
                  <a:schemeClr val="tx1">
                    <a:lumMod val="65000"/>
                    <a:lumOff val="35000"/>
                  </a:schemeClr>
                </a:solidFill>
                <a:latin typeface="Arial" pitchFamily="34" charset="0"/>
                <a:cs typeface="Arial" pitchFamily="34" charset="0"/>
              </a:rPr>
              <a:t>Pub / Sub and </a:t>
            </a:r>
            <a:r>
              <a:rPr lang="en-US" sz="2000" dirty="0" err="1" smtClean="0">
                <a:solidFill>
                  <a:schemeClr val="tx1">
                    <a:lumMod val="65000"/>
                    <a:lumOff val="35000"/>
                  </a:schemeClr>
                </a:solidFill>
                <a:latin typeface="Arial" pitchFamily="34" charset="0"/>
                <a:cs typeface="Arial" pitchFamily="34" charset="0"/>
              </a:rPr>
              <a:t>Webservices</a:t>
            </a:r>
            <a:endParaRPr lang="en-US" sz="2000" dirty="0" smtClean="0">
              <a:solidFill>
                <a:schemeClr val="tx1">
                  <a:lumMod val="65000"/>
                  <a:lumOff val="35000"/>
                </a:schemeClr>
              </a:solidFill>
              <a:latin typeface="Arial" pitchFamily="34" charset="0"/>
              <a:cs typeface="Arial" pitchFamily="34" charset="0"/>
            </a:endParaRPr>
          </a:p>
          <a:p>
            <a:pPr marL="466344" lvl="1" indent="-285750" eaLnBrk="0" hangingPunct="0">
              <a:spcBef>
                <a:spcPct val="20000"/>
              </a:spcBef>
              <a:buClr>
                <a:schemeClr val="tx1">
                  <a:lumMod val="50000"/>
                  <a:lumOff val="50000"/>
                </a:schemeClr>
              </a:buClr>
              <a:buFont typeface="Arial" charset="0"/>
              <a:buChar char="–"/>
            </a:pPr>
            <a:r>
              <a:rPr lang="en-US" sz="2000" dirty="0" smtClean="0">
                <a:solidFill>
                  <a:schemeClr val="tx1">
                    <a:lumMod val="65000"/>
                    <a:lumOff val="35000"/>
                  </a:schemeClr>
                </a:solidFill>
                <a:latin typeface="Arial" pitchFamily="34" charset="0"/>
                <a:cs typeface="Arial" pitchFamily="34" charset="0"/>
              </a:rPr>
              <a:t>Estimated $50 million per year in fuel saving</a:t>
            </a:r>
          </a:p>
          <a:p>
            <a:pPr marL="466344" lvl="1" indent="-285750" eaLnBrk="0" hangingPunct="0">
              <a:spcBef>
                <a:spcPct val="20000"/>
              </a:spcBef>
              <a:buClr>
                <a:schemeClr val="tx1">
                  <a:lumMod val="50000"/>
                  <a:lumOff val="50000"/>
                </a:schemeClr>
              </a:buClr>
              <a:buFont typeface="Arial" charset="0"/>
              <a:buChar char="–"/>
            </a:pPr>
            <a:r>
              <a:rPr lang="en-US" sz="2000" dirty="0" smtClean="0">
                <a:solidFill>
                  <a:schemeClr val="tx1">
                    <a:lumMod val="65000"/>
                    <a:lumOff val="35000"/>
                  </a:schemeClr>
                </a:solidFill>
                <a:latin typeface="Arial" pitchFamily="34" charset="0"/>
                <a:cs typeface="Arial" pitchFamily="34" charset="0"/>
              </a:rPr>
              <a:t>32,000 tons of CO2 reduced</a:t>
            </a:r>
          </a:p>
          <a:p>
            <a:pPr marL="466344" lvl="1" indent="-285750" eaLnBrk="0" hangingPunct="0">
              <a:spcBef>
                <a:spcPct val="20000"/>
              </a:spcBef>
              <a:buClr>
                <a:schemeClr val="tx1">
                  <a:lumMod val="50000"/>
                  <a:lumOff val="50000"/>
                </a:schemeClr>
              </a:buClr>
              <a:buFont typeface="Arial" charset="0"/>
              <a:buChar char="–"/>
            </a:pPr>
            <a:r>
              <a:rPr lang="en-US" sz="2000" dirty="0" smtClean="0">
                <a:solidFill>
                  <a:schemeClr val="tx1">
                    <a:lumMod val="65000"/>
                    <a:lumOff val="35000"/>
                  </a:schemeClr>
                </a:solidFill>
                <a:latin typeface="Arial" pitchFamily="34" charset="0"/>
                <a:cs typeface="Arial" pitchFamily="34" charset="0"/>
              </a:rPr>
              <a:t>Increase in safety</a:t>
            </a:r>
          </a:p>
          <a:p>
            <a:pPr marL="466344" lvl="1" indent="-285750" eaLnBrk="0" hangingPunct="0">
              <a:spcBef>
                <a:spcPct val="20000"/>
              </a:spcBef>
              <a:buClr>
                <a:schemeClr val="tx1">
                  <a:lumMod val="50000"/>
                  <a:lumOff val="50000"/>
                </a:schemeClr>
              </a:buClr>
              <a:buFont typeface="Arial" charset="0"/>
              <a:buChar char="–"/>
            </a:pPr>
            <a:r>
              <a:rPr lang="en-US" sz="2000" dirty="0" smtClean="0">
                <a:solidFill>
                  <a:schemeClr val="tx1">
                    <a:lumMod val="65000"/>
                    <a:lumOff val="35000"/>
                  </a:schemeClr>
                </a:solidFill>
                <a:latin typeface="Arial" pitchFamily="34" charset="0"/>
                <a:cs typeface="Arial" pitchFamily="34" charset="0"/>
              </a:rPr>
              <a:t>Holding cut by 1 quarter</a:t>
            </a:r>
          </a:p>
          <a:p>
            <a:pPr marL="466344" lvl="1" indent="-285750" eaLnBrk="0" hangingPunct="0">
              <a:spcBef>
                <a:spcPct val="20000"/>
              </a:spcBef>
              <a:buClr>
                <a:schemeClr val="tx1">
                  <a:lumMod val="50000"/>
                  <a:lumOff val="50000"/>
                </a:schemeClr>
              </a:buClr>
              <a:buFont typeface="Arial" charset="0"/>
              <a:buChar char="–"/>
            </a:pPr>
            <a:r>
              <a:rPr lang="en-US" sz="2000" dirty="0" smtClean="0">
                <a:solidFill>
                  <a:schemeClr val="tx1">
                    <a:lumMod val="65000"/>
                    <a:lumOff val="35000"/>
                  </a:schemeClr>
                </a:solidFill>
                <a:latin typeface="Arial" pitchFamily="34" charset="0"/>
                <a:cs typeface="Arial" pitchFamily="34" charset="0"/>
              </a:rPr>
              <a:t>Deployed operationally in NATS</a:t>
            </a:r>
          </a:p>
        </p:txBody>
      </p:sp>
    </p:spTree>
    <p:extLst>
      <p:ext uri="{BB962C8B-B14F-4D97-AF65-F5344CB8AC3E}">
        <p14:creationId xmlns:p14="http://schemas.microsoft.com/office/powerpoint/2010/main" val="21778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dissolve">
                                      <p:cBhvr>
                                        <p:cTn id="10" dur="500"/>
                                        <p:tgtEl>
                                          <p:spTgt spid="14">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dissolve">
                                      <p:cBhvr>
                                        <p:cTn id="13" dur="500"/>
                                        <p:tgtEl>
                                          <p:spTgt spid="14">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dissolve">
                                      <p:cBhvr>
                                        <p:cTn id="16" dur="500"/>
                                        <p:tgtEl>
                                          <p:spTgt spid="14">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dissolve">
                                      <p:cBhvr>
                                        <p:cTn id="19" dur="500"/>
                                        <p:tgtEl>
                                          <p:spTgt spid="14">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strVal val="#ppt_w*0.70"/>
                                          </p:val>
                                        </p:tav>
                                        <p:tav tm="100000">
                                          <p:val>
                                            <p:strVal val="#ppt_w"/>
                                          </p:val>
                                        </p:tav>
                                      </p:tavLst>
                                    </p:anim>
                                    <p:anim calcmode="lin" valueType="num">
                                      <p:cBhvr>
                                        <p:cTn id="31" dur="1000" fill="hold"/>
                                        <p:tgtEl>
                                          <p:spTgt spid="3"/>
                                        </p:tgtEl>
                                        <p:attrNameLst>
                                          <p:attrName>ppt_h</p:attrName>
                                        </p:attrNameLst>
                                      </p:cBhvr>
                                      <p:tavLst>
                                        <p:tav tm="0">
                                          <p:val>
                                            <p:strVal val="#ppt_h"/>
                                          </p:val>
                                        </p:tav>
                                        <p:tav tm="100000">
                                          <p:val>
                                            <p:strVal val="#ppt_h"/>
                                          </p:val>
                                        </p:tav>
                                      </p:tavLst>
                                    </p:anim>
                                    <p:animEffect transition="in" filter="fade">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sum up</a:t>
            </a:r>
            <a:r>
              <a:rPr lang="en-US" dirty="0"/>
              <a:t> </a:t>
            </a:r>
            <a:r>
              <a:rPr lang="en-US" dirty="0" smtClean="0"/>
              <a:t>…</a:t>
            </a:r>
            <a:endParaRPr lang="en-US" dirty="0"/>
          </a:p>
        </p:txBody>
      </p:sp>
      <p:graphicFrame>
        <p:nvGraphicFramePr>
          <p:cNvPr id="9" name="Diagram 8"/>
          <p:cNvGraphicFramePr/>
          <p:nvPr>
            <p:extLst>
              <p:ext uri="{D42A27DB-BD31-4B8C-83A1-F6EECF244321}">
                <p14:modId xmlns:p14="http://schemas.microsoft.com/office/powerpoint/2010/main" val="2529471142"/>
              </p:ext>
            </p:extLst>
          </p:nvPr>
        </p:nvGraphicFramePr>
        <p:xfrm>
          <a:off x="611560" y="1412776"/>
          <a:ext cx="799288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Left Arrow 9"/>
          <p:cNvSpPr/>
          <p:nvPr/>
        </p:nvSpPr>
        <p:spPr>
          <a:xfrm>
            <a:off x="4283968" y="4221088"/>
            <a:ext cx="648072" cy="2880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83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A3B1CBA5-A171-174E-A2B5-D1DCB283CE5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
                                            <p:graphicEl>
                                              <a:dgm id="{1B77FF3E-FF89-5C49-A192-371FBCD9606C}"/>
                                            </p:graphicEl>
                                          </p:spTgt>
                                        </p:tgtEl>
                                        <p:attrNameLst>
                                          <p:attrName>style.visibility</p:attrName>
                                        </p:attrNameLst>
                                      </p:cBhvr>
                                      <p:to>
                                        <p:strVal val="visible"/>
                                      </p:to>
                                    </p:set>
                                    <p:animEffect transition="in" filter="dissolve">
                                      <p:cBhvr>
                                        <p:cTn id="11" dur="500"/>
                                        <p:tgtEl>
                                          <p:spTgt spid="9">
                                            <p:graphicEl>
                                              <a:dgm id="{1B77FF3E-FF89-5C49-A192-371FBCD9606C}"/>
                                            </p:graphic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9" presetClass="entr" presetSubtype="0" fill="hold" grpId="0" nodeType="withEffect">
                                  <p:stCondLst>
                                    <p:cond delay="0"/>
                                  </p:stCondLst>
                                  <p:childTnLst>
                                    <p:set>
                                      <p:cBhvr>
                                        <p:cTn id="15" dur="1" fill="hold">
                                          <p:stCondLst>
                                            <p:cond delay="0"/>
                                          </p:stCondLst>
                                        </p:cTn>
                                        <p:tgtEl>
                                          <p:spTgt spid="9">
                                            <p:graphicEl>
                                              <a:dgm id="{A6E134F3-903D-FD41-9A0B-DAD8C84599B7}"/>
                                            </p:graphicEl>
                                          </p:spTgt>
                                        </p:tgtEl>
                                        <p:attrNameLst>
                                          <p:attrName>style.visibility</p:attrName>
                                        </p:attrNameLst>
                                      </p:cBhvr>
                                      <p:to>
                                        <p:strVal val="visible"/>
                                      </p:to>
                                    </p:set>
                                    <p:animEffect transition="in" filter="dissolve">
                                      <p:cBhvr>
                                        <p:cTn id="16" dur="500"/>
                                        <p:tgtEl>
                                          <p:spTgt spid="9">
                                            <p:graphicEl>
                                              <a:dgm id="{A6E134F3-903D-FD41-9A0B-DAD8C84599B7}"/>
                                            </p:graphic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graphicEl>
                                              <a:dgm id="{56520F50-F78B-704C-9281-F8B5D900639A}"/>
                                            </p:graphicEl>
                                          </p:spTgt>
                                        </p:tgtEl>
                                        <p:attrNameLst>
                                          <p:attrName>style.visibility</p:attrName>
                                        </p:attrNameLst>
                                      </p:cBhvr>
                                      <p:to>
                                        <p:strVal val="visible"/>
                                      </p:to>
                                    </p:set>
                                    <p:animEffect transition="in" filter="dissolve">
                                      <p:cBhvr>
                                        <p:cTn id="19" dur="500"/>
                                        <p:tgtEl>
                                          <p:spTgt spid="9">
                                            <p:graphicEl>
                                              <a:dgm id="{56520F50-F78B-704C-9281-F8B5D900639A}"/>
                                            </p:graphic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graphicEl>
                                              <a:dgm id="{AA0CADB4-481D-644C-8627-AB9C7D009C63}"/>
                                            </p:graphicEl>
                                          </p:spTgt>
                                        </p:tgtEl>
                                        <p:attrNameLst>
                                          <p:attrName>style.visibility</p:attrName>
                                        </p:attrNameLst>
                                      </p:cBhvr>
                                      <p:to>
                                        <p:strVal val="visible"/>
                                      </p:to>
                                    </p:set>
                                    <p:animEffect transition="in" filter="dissolve">
                                      <p:cBhvr>
                                        <p:cTn id="22" dur="500"/>
                                        <p:tgtEl>
                                          <p:spTgt spid="9">
                                            <p:graphicEl>
                                              <a:dgm id="{AA0CADB4-481D-644C-8627-AB9C7D009C63}"/>
                                            </p:graphic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
                                            <p:graphicEl>
                                              <a:dgm id="{9F14C056-3F2F-5F4C-BEC8-B40C0FD44065}"/>
                                            </p:graphicEl>
                                          </p:spTgt>
                                        </p:tgtEl>
                                        <p:attrNameLst>
                                          <p:attrName>style.visibility</p:attrName>
                                        </p:attrNameLst>
                                      </p:cBhvr>
                                      <p:to>
                                        <p:strVal val="visible"/>
                                      </p:to>
                                    </p:set>
                                    <p:animEffect transition="in" filter="dissolve">
                                      <p:cBhvr>
                                        <p:cTn id="25" dur="500"/>
                                        <p:tgtEl>
                                          <p:spTgt spid="9">
                                            <p:graphicEl>
                                              <a:dgm id="{9F14C056-3F2F-5F4C-BEC8-B40C0FD44065}"/>
                                            </p:graphic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
                                            <p:graphicEl>
                                              <a:dgm id="{D1941CAA-8FF1-2F4E-8C50-1D2127C44E63}"/>
                                            </p:graphicEl>
                                          </p:spTgt>
                                        </p:tgtEl>
                                        <p:attrNameLst>
                                          <p:attrName>style.visibility</p:attrName>
                                        </p:attrNameLst>
                                      </p:cBhvr>
                                      <p:to>
                                        <p:strVal val="visible"/>
                                      </p:to>
                                    </p:set>
                                    <p:animEffect transition="in" filter="dissolve">
                                      <p:cBhvr>
                                        <p:cTn id="28" dur="500"/>
                                        <p:tgtEl>
                                          <p:spTgt spid="9">
                                            <p:graphicEl>
                                              <a:dgm id="{D1941CAA-8FF1-2F4E-8C50-1D2127C44E6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
                                            <p:graphicEl>
                                              <a:dgm id="{2DF16EDE-1C45-AD40-BB2D-CDDB367BF8BF}"/>
                                            </p:graphicEl>
                                          </p:spTgt>
                                        </p:tgtEl>
                                        <p:attrNameLst>
                                          <p:attrName>style.visibility</p:attrName>
                                        </p:attrNameLst>
                                      </p:cBhvr>
                                      <p:to>
                                        <p:strVal val="visible"/>
                                      </p:to>
                                    </p:set>
                                    <p:animEffect transition="in" filter="dissolve">
                                      <p:cBhvr>
                                        <p:cTn id="33" dur="500"/>
                                        <p:tgtEl>
                                          <p:spTgt spid="9">
                                            <p:graphicEl>
                                              <a:dgm id="{2DF16EDE-1C45-AD40-BB2D-CDDB367BF8BF}"/>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
                                            <p:graphicEl>
                                              <a:dgm id="{5B2D09F5-1FF3-C549-ACB8-52A48F5440B5}"/>
                                            </p:graphicEl>
                                          </p:spTgt>
                                        </p:tgtEl>
                                        <p:attrNameLst>
                                          <p:attrName>style.visibility</p:attrName>
                                        </p:attrNameLst>
                                      </p:cBhvr>
                                      <p:to>
                                        <p:strVal val="visible"/>
                                      </p:to>
                                    </p:set>
                                    <p:animEffect transition="in" filter="dissolve">
                                      <p:cBhvr>
                                        <p:cTn id="38" dur="500"/>
                                        <p:tgtEl>
                                          <p:spTgt spid="9">
                                            <p:graphicEl>
                                              <a:dgm id="{5B2D09F5-1FF3-C549-ACB8-52A48F5440B5}"/>
                                            </p:graphic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9">
                                            <p:graphicEl>
                                              <a:dgm id="{3BCA932B-AF0E-6C45-AE52-83DF2FEFF9DD}"/>
                                            </p:graphicEl>
                                          </p:spTgt>
                                        </p:tgtEl>
                                        <p:attrNameLst>
                                          <p:attrName>style.visibility</p:attrName>
                                        </p:attrNameLst>
                                      </p:cBhvr>
                                      <p:to>
                                        <p:strVal val="visible"/>
                                      </p:to>
                                    </p:set>
                                    <p:animEffect transition="in" filter="dissolve">
                                      <p:cBhvr>
                                        <p:cTn id="41" dur="500"/>
                                        <p:tgtEl>
                                          <p:spTgt spid="9">
                                            <p:graphicEl>
                                              <a:dgm id="{3BCA932B-AF0E-6C45-AE52-83DF2FEFF9DD}"/>
                                            </p:graphic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9">
                                            <p:graphicEl>
                                              <a:dgm id="{FD8862B4-60ED-384C-B132-9D61E67B13D4}"/>
                                            </p:graphicEl>
                                          </p:spTgt>
                                        </p:tgtEl>
                                        <p:attrNameLst>
                                          <p:attrName>style.visibility</p:attrName>
                                        </p:attrNameLst>
                                      </p:cBhvr>
                                      <p:to>
                                        <p:strVal val="visible"/>
                                      </p:to>
                                    </p:set>
                                    <p:animEffect transition="in" filter="dissolve">
                                      <p:cBhvr>
                                        <p:cTn id="44" dur="500"/>
                                        <p:tgtEl>
                                          <p:spTgt spid="9">
                                            <p:graphicEl>
                                              <a:dgm id="{FD8862B4-60ED-384C-B132-9D61E67B13D4}"/>
                                            </p:graphic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9">
                                            <p:graphicEl>
                                              <a:dgm id="{506A6855-64BF-9941-AFD9-61E021D3338F}"/>
                                            </p:graphicEl>
                                          </p:spTgt>
                                        </p:tgtEl>
                                        <p:attrNameLst>
                                          <p:attrName>style.visibility</p:attrName>
                                        </p:attrNameLst>
                                      </p:cBhvr>
                                      <p:to>
                                        <p:strVal val="visible"/>
                                      </p:to>
                                    </p:set>
                                    <p:animEffect transition="in" filter="dissolve">
                                      <p:cBhvr>
                                        <p:cTn id="47" dur="500"/>
                                        <p:tgtEl>
                                          <p:spTgt spid="9">
                                            <p:graphicEl>
                                              <a:dgm id="{506A6855-64BF-9941-AFD9-61E021D3338F}"/>
                                            </p:graphicEl>
                                          </p:spTgt>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9">
                                            <p:graphicEl>
                                              <a:dgm id="{2D1298E8-B25D-6B4E-B4E1-046B980D8582}"/>
                                            </p:graphicEl>
                                          </p:spTgt>
                                        </p:tgtEl>
                                        <p:attrNameLst>
                                          <p:attrName>style.visibility</p:attrName>
                                        </p:attrNameLst>
                                      </p:cBhvr>
                                      <p:to>
                                        <p:strVal val="visible"/>
                                      </p:to>
                                    </p:set>
                                    <p:animEffect transition="in" filter="dissolve">
                                      <p:cBhvr>
                                        <p:cTn id="50" dur="500"/>
                                        <p:tgtEl>
                                          <p:spTgt spid="9">
                                            <p:graphicEl>
                                              <a:dgm id="{2D1298E8-B25D-6B4E-B4E1-046B980D8582}"/>
                                            </p:graphicEl>
                                          </p:spTgt>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9">
                                            <p:graphicEl>
                                              <a:dgm id="{F994C188-F233-6646-8CA1-4359393A90C7}"/>
                                            </p:graphicEl>
                                          </p:spTgt>
                                        </p:tgtEl>
                                        <p:attrNameLst>
                                          <p:attrName>style.visibility</p:attrName>
                                        </p:attrNameLst>
                                      </p:cBhvr>
                                      <p:to>
                                        <p:strVal val="visible"/>
                                      </p:to>
                                    </p:set>
                                    <p:animEffect transition="in" filter="dissolve">
                                      <p:cBhvr>
                                        <p:cTn id="53" dur="500"/>
                                        <p:tgtEl>
                                          <p:spTgt spid="9">
                                            <p:graphicEl>
                                              <a:dgm id="{F994C188-F233-6646-8CA1-4359393A90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728864187"/>
              </p:ext>
            </p:extLst>
          </p:nvPr>
        </p:nvGraphicFramePr>
        <p:xfrm>
          <a:off x="1835696" y="48691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0" name="Content Placeholder 2"/>
          <p:cNvSpPr>
            <a:spLocks noGrp="1"/>
          </p:cNvSpPr>
          <p:nvPr>
            <p:ph idx="1"/>
          </p:nvPr>
        </p:nvSpPr>
        <p:spPr>
          <a:xfrm>
            <a:off x="9468544" y="476672"/>
            <a:ext cx="5616624" cy="2005683"/>
          </a:xfrm>
        </p:spPr>
        <p:txBody>
          <a:bodyPr/>
          <a:lstStyle/>
          <a:p>
            <a:pPr marL="0" indent="0">
              <a:buNone/>
            </a:pPr>
            <a:endParaRPr lang="en-GB" sz="2400" dirty="0" smtClean="0">
              <a:latin typeface="Arial" charset="0"/>
              <a:cs typeface="Arial" charset="0"/>
            </a:endParaRPr>
          </a:p>
          <a:p>
            <a:r>
              <a:rPr lang="en-GB" sz="2400" dirty="0" smtClean="0">
                <a:latin typeface="Arial" charset="0"/>
                <a:cs typeface="Arial" charset="0"/>
              </a:rPr>
              <a:t>Rules</a:t>
            </a:r>
          </a:p>
          <a:p>
            <a:pPr lvl="1"/>
            <a:r>
              <a:rPr lang="en-GB" sz="1800" dirty="0" smtClean="0">
                <a:latin typeface="Arial" charset="0"/>
                <a:cs typeface="Arial" charset="0"/>
              </a:rPr>
              <a:t>Real data (with some structure)</a:t>
            </a:r>
          </a:p>
          <a:p>
            <a:pPr lvl="1"/>
            <a:r>
              <a:rPr lang="en-GB" sz="1800" dirty="0" smtClean="0">
                <a:latin typeface="Arial" charset="0"/>
                <a:cs typeface="Arial" charset="0"/>
              </a:rPr>
              <a:t>Real problem</a:t>
            </a:r>
          </a:p>
          <a:p>
            <a:pPr lvl="1"/>
            <a:r>
              <a:rPr lang="en-GB" sz="1800" dirty="0" smtClean="0">
                <a:latin typeface="Arial" charset="0"/>
                <a:cs typeface="Arial" charset="0"/>
              </a:rPr>
              <a:t>Clear scope</a:t>
            </a:r>
          </a:p>
          <a:p>
            <a:endParaRPr lang="en-GB" sz="2400" dirty="0">
              <a:latin typeface="Arial" charset="0"/>
              <a:cs typeface="Arial" charset="0"/>
            </a:endParaRPr>
          </a:p>
          <a:p>
            <a:endParaRPr lang="en-GB" sz="2400" dirty="0">
              <a:latin typeface="Arial" charset="0"/>
              <a:cs typeface="Arial" charset="0"/>
            </a:endParaRPr>
          </a:p>
          <a:p>
            <a:endParaRPr lang="en-GB" sz="2400" dirty="0">
              <a:latin typeface="Arial" charset="0"/>
              <a:cs typeface="Arial" charset="0"/>
            </a:endParaRPr>
          </a:p>
          <a:p>
            <a:pPr algn="ctr">
              <a:buFont typeface="Arial" charset="0"/>
              <a:buNone/>
            </a:pPr>
            <a:endParaRPr lang="en-GB" sz="1800" dirty="0">
              <a:latin typeface="Arial" charset="0"/>
              <a:cs typeface="Arial" charset="0"/>
            </a:endParaRPr>
          </a:p>
          <a:p>
            <a:pPr algn="ctr">
              <a:buFont typeface="Arial" charset="0"/>
              <a:buNone/>
            </a:pPr>
            <a:endParaRPr lang="en-GB" sz="1800" dirty="0">
              <a:latin typeface="Arial" charset="0"/>
              <a:cs typeface="Arial" charset="0"/>
            </a:endParaRPr>
          </a:p>
        </p:txBody>
      </p:sp>
      <p:sp>
        <p:nvSpPr>
          <p:cNvPr id="2052" name="AutoShape 4"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 name="Picture 1" descr="ATIEC.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12" y="764704"/>
            <a:ext cx="9180512" cy="2918298"/>
          </a:xfrm>
          <a:prstGeom prst="rect">
            <a:avLst/>
          </a:prstGeom>
        </p:spPr>
      </p:pic>
      <p:sp>
        <p:nvSpPr>
          <p:cNvPr id="4" name="Rectangle 3"/>
          <p:cNvSpPr/>
          <p:nvPr/>
        </p:nvSpPr>
        <p:spPr>
          <a:xfrm>
            <a:off x="2867472" y="6176337"/>
            <a:ext cx="4032448" cy="276999"/>
          </a:xfrm>
          <a:prstGeom prst="rect">
            <a:avLst/>
          </a:prstGeom>
        </p:spPr>
        <p:txBody>
          <a:bodyPr wrap="square">
            <a:spAutoFit/>
          </a:bodyPr>
          <a:lstStyle/>
          <a:p>
            <a:r>
              <a:rPr lang="en-US" sz="1200" dirty="0">
                <a:hlinkClick r:id="rId8"/>
              </a:rPr>
              <a:t>http://www.snowflakesoftware.com/2014/08/faa-atiec</a:t>
            </a:r>
            <a:r>
              <a:rPr lang="en-US" sz="1200" dirty="0" smtClean="0">
                <a:hlinkClick r:id="rId8"/>
              </a:rPr>
              <a:t>/</a:t>
            </a:r>
            <a:r>
              <a:rPr lang="en-US" sz="1200" dirty="0" smtClean="0"/>
              <a:t> </a:t>
            </a:r>
            <a:endParaRPr lang="en-US" sz="1200" dirty="0"/>
          </a:p>
        </p:txBody>
      </p:sp>
    </p:spTree>
    <p:extLst>
      <p:ext uri="{BB962C8B-B14F-4D97-AF65-F5344CB8AC3E}">
        <p14:creationId xmlns:p14="http://schemas.microsoft.com/office/powerpoint/2010/main" val="3971224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Snowflak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SnowflakePresentation.pot</Template>
  <TotalTime>1178</TotalTime>
  <Words>598</Words>
  <Application>Microsoft Office PowerPoint</Application>
  <PresentationFormat>On-screen Show (4:3)</PresentationFormat>
  <Paragraphs>151</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SnowflakePresentation</vt:lpstr>
      <vt:lpstr>Snowflake Software  Helping you “SWIM” into the future</vt:lpstr>
      <vt:lpstr>Company Overview</vt:lpstr>
      <vt:lpstr>Get Ready/Set/Go Product Centric Architecture (Existing)</vt:lpstr>
      <vt:lpstr>The End Zone Net Centric Architecture (NextGen)</vt:lpstr>
      <vt:lpstr>Our Service Wrapping Approach</vt:lpstr>
      <vt:lpstr>Many Examples</vt:lpstr>
      <vt:lpstr>Many Examples</vt:lpstr>
      <vt:lpstr>To sum up …</vt:lpstr>
      <vt:lpstr>PowerPoint Presentation</vt:lpstr>
      <vt:lpstr>PowerPoint Presentation</vt:lpstr>
    </vt:vector>
  </TitlesOfParts>
  <Company>Home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Ian Painter</dc:creator>
  <cp:lastModifiedBy>Plater, Debra CTR (FAA)</cp:lastModifiedBy>
  <cp:revision>142</cp:revision>
  <dcterms:created xsi:type="dcterms:W3CDTF">2014-06-11T22:22:57Z</dcterms:created>
  <dcterms:modified xsi:type="dcterms:W3CDTF">2014-08-26T14:59:23Z</dcterms:modified>
</cp:coreProperties>
</file>