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58DE58"/>
    <a:srgbClr val="78F496"/>
    <a:srgbClr val="12E012"/>
    <a:srgbClr val="CC0000"/>
    <a:srgbClr val="CC00CC"/>
    <a:srgbClr val="800080"/>
    <a:srgbClr val="33CC33"/>
    <a:srgbClr val="99FF33"/>
    <a:srgbClr val="0E2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88856" autoAdjust="0"/>
  </p:normalViewPr>
  <p:slideViewPr>
    <p:cSldViewPr snapToGrid="0">
      <p:cViewPr varScale="1">
        <p:scale>
          <a:sx n="81" d="100"/>
          <a:sy n="81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76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2013  Avitech GmbH </a:t>
            </a:r>
            <a:r>
              <a:rPr lang="en-US" smtClean="0"/>
              <a:t>Author</a:t>
            </a:r>
            <a:r>
              <a:rPr lang="en-US"/>
              <a:t>: </a:t>
            </a:r>
            <a:endParaRPr lang="de-DE" sz="1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43400" y="8686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7EF9AA-8D5E-448F-A8B4-53A1979A6471}" type="datetime1">
              <a:rPr lang="de-DE"/>
              <a:pPr>
                <a:defRPr/>
              </a:pPr>
              <a:t>26.08.2014</a:t>
            </a:fld>
            <a:endParaRPr lang="de-DE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7200" y="8686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A017FC67-A098-4B7A-8D1A-7640F77B0E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6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20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Test </a:t>
            </a:r>
          </a:p>
          <a:p>
            <a:pPr lvl="4"/>
            <a:endParaRPr lang="de-DE" noProof="0" dirty="0" smtClean="0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457200" y="868521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200"/>
              <a:t>Page </a:t>
            </a:r>
            <a:fld id="{0D2EA5E4-89CF-4C85-B53E-6E0C9A37D230}" type="slidenum">
              <a:rPr lang="de-DE" altLang="de-DE" sz="1200"/>
              <a:pPr/>
              <a:t>‹#›</a:t>
            </a:fld>
            <a:endParaRPr lang="de-DE" altLang="de-DE" sz="1200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343400" y="86852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2F5FB67-0724-4387-9A1B-5B5FCD640525}" type="datetime1">
              <a:rPr lang="de-DE" altLang="de-DE" sz="1200"/>
              <a:pPr algn="r"/>
              <a:t>26.08.2014</a:t>
            </a:fld>
            <a:endParaRPr lang="de-DE" altLang="de-DE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76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mtClean="0"/>
              <a:t>2013  Avitech GmbH Author</a:t>
            </a:r>
            <a:r>
              <a:rPr lang="en-US"/>
              <a:t>: </a:t>
            </a:r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36607543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66"/>
        </a:solidFill>
        <a:latin typeface="Arial" charset="0"/>
        <a:ea typeface="+mn-ea"/>
        <a:cs typeface="+mn-cs"/>
      </a:defRPr>
    </a:lvl1pPr>
    <a:lvl2pPr marL="569913" indent="-112713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Ø"/>
      <a:defRPr sz="1200" kern="1200">
        <a:solidFill>
          <a:srgbClr val="000066"/>
        </a:solidFill>
        <a:latin typeface="Arial" charset="0"/>
        <a:ea typeface="+mn-ea"/>
        <a:cs typeface="+mn-cs"/>
      </a:defRPr>
    </a:lvl2pPr>
    <a:lvl3pPr marL="858838" indent="-92075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à"/>
      <a:defRPr sz="1200" kern="1200">
        <a:solidFill>
          <a:srgbClr val="000066"/>
        </a:solidFill>
        <a:latin typeface="Arial" charset="0"/>
        <a:ea typeface="+mn-ea"/>
        <a:cs typeface="+mn-cs"/>
      </a:defRPr>
    </a:lvl3pPr>
    <a:lvl4pPr marL="1243013" indent="-104775" algn="l" rtl="0" eaLnBrk="0" fontAlgn="base" hangingPunct="0">
      <a:spcBef>
        <a:spcPct val="30000"/>
      </a:spcBef>
      <a:spcAft>
        <a:spcPct val="0"/>
      </a:spcAft>
      <a:buSzPct val="65000"/>
      <a:buChar char="–"/>
      <a:defRPr sz="1200" kern="1200">
        <a:solidFill>
          <a:srgbClr val="000066"/>
        </a:solidFill>
        <a:latin typeface="Arial" charset="0"/>
        <a:ea typeface="+mn-ea"/>
        <a:cs typeface="+mn-cs"/>
      </a:defRPr>
    </a:lvl4pPr>
    <a:lvl5pPr marL="1614488" indent="-92075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§"/>
      <a:defRPr sz="12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 txBox="1">
            <a:spLocks noGrp="1" noChangeArrowheads="1"/>
          </p:cNvSpPr>
          <p:nvPr/>
        </p:nvSpPr>
        <p:spPr bwMode="auto">
          <a:xfrm>
            <a:off x="531813" y="76200"/>
            <a:ext cx="5794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77" tIns="47587" rIns="95177" bIns="47587"/>
          <a:lstStyle>
            <a:lvl1pPr defTabSz="9525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525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525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525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525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de-DE" sz="1300" dirty="0"/>
              <a:t>© 2002 Avitech Aviation Management Technologies GmbH</a:t>
            </a:r>
            <a:endParaRPr lang="de-DE" altLang="de-DE" sz="1300" dirty="0"/>
          </a:p>
          <a:p>
            <a:pPr algn="ctr"/>
            <a:r>
              <a:rPr lang="de-DE" altLang="de-DE" sz="1300" dirty="0" err="1"/>
              <a:t>Author</a:t>
            </a:r>
            <a:r>
              <a:rPr lang="de-DE" altLang="de-DE" sz="1300"/>
              <a:t>: </a:t>
            </a:r>
            <a:endParaRPr lang="de-DE" altLang="de-DE" sz="11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1813"/>
            <a:ext cx="45720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77" tIns="47587" rIns="95177" bIns="47587"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4A07-5729-4E87-B3A4-6BA682A5E400}" type="datetime1">
              <a:rPr lang="de-DE" smtClean="0"/>
              <a:t>26.08.2014</a:t>
            </a:fld>
            <a:endParaRPr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Tsvetan Penev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 2014 Avitech GmbH - </a:t>
            </a:r>
            <a:fld id="{F6F309E3-9C2A-4382-80E7-10360CDDC60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-</a:t>
            </a:r>
          </a:p>
          <a:p>
            <a:pPr>
              <a:defRPr/>
            </a:pPr>
            <a:r>
              <a:rPr lang="de-DE" dirty="0" smtClean="0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318517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46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CF9E-75CE-44A2-BBD4-ECA9036643F0}" type="datetime1">
              <a:rPr lang="de-DE" smtClean="0"/>
              <a:t>26.08.2014</a:t>
            </a:fld>
            <a:endParaRPr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Tsvetan Penev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 2014 Avitech GmbH - </a:t>
            </a:r>
            <a:fld id="{E499D9B8-6101-4D2E-A7F7-9D6E68370A9A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-</a:t>
            </a:r>
          </a:p>
          <a:p>
            <a:pPr>
              <a:defRPr/>
            </a:pPr>
            <a:r>
              <a:rPr lang="de-DE" dirty="0" smtClean="0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828157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000" tIns="288000" rIns="396000" bIns="28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 smtClean="0"/>
              <a:t>Hier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klicken</a:t>
            </a:r>
            <a:r>
              <a:rPr lang="en-US" altLang="de-DE" dirty="0" smtClean="0"/>
              <a:t>, um Master-</a:t>
            </a:r>
            <a:r>
              <a:rPr lang="en-US" altLang="de-DE" dirty="0" err="1" smtClean="0"/>
              <a:t>Textformat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zu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bearbeiten</a:t>
            </a:r>
            <a:r>
              <a:rPr lang="en-US" altLang="de-DE" dirty="0" smtClean="0"/>
              <a:t>.</a:t>
            </a:r>
          </a:p>
          <a:p>
            <a:pPr lvl="1"/>
            <a:r>
              <a:rPr lang="en-US" altLang="de-DE" dirty="0" err="1" smtClean="0"/>
              <a:t>Zweite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Ebene</a:t>
            </a:r>
            <a:endParaRPr lang="en-US" altLang="de-DE" dirty="0" smtClean="0"/>
          </a:p>
          <a:p>
            <a:pPr lvl="2"/>
            <a:r>
              <a:rPr lang="en-US" altLang="de-DE" dirty="0" err="1" smtClean="0"/>
              <a:t>Dritte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Ebene</a:t>
            </a:r>
            <a:endParaRPr lang="en-US" altLang="de-DE" dirty="0" smtClean="0"/>
          </a:p>
          <a:p>
            <a:pPr lvl="3"/>
            <a:r>
              <a:rPr lang="en-US" altLang="de-DE" dirty="0" err="1" smtClean="0"/>
              <a:t>Vierte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Ebene</a:t>
            </a:r>
            <a:endParaRPr lang="en-US" altLang="de-DE" dirty="0" smtClean="0"/>
          </a:p>
          <a:p>
            <a:pPr lvl="4"/>
            <a:r>
              <a:rPr lang="en-US" altLang="de-DE" dirty="0" err="1" smtClean="0"/>
              <a:t>Fünfte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Ebene</a:t>
            </a:r>
            <a:endParaRPr lang="en-US" altLang="de-DE" dirty="0" smtClean="0"/>
          </a:p>
          <a:p>
            <a:pPr lvl="0"/>
            <a:endParaRPr lang="en-US" altLang="de-DE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356350"/>
            <a:ext cx="2438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lang="de-DE" sz="900"/>
            </a:lvl1pPr>
          </a:lstStyle>
          <a:p>
            <a:pPr>
              <a:defRPr/>
            </a:pPr>
            <a:fld id="{1ADE9435-377E-466B-B64F-856F9F2F89F9}" type="datetime1">
              <a:rPr lang="de-DE" smtClean="0"/>
              <a:t>26.08.2014</a:t>
            </a:fld>
            <a:endParaRPr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356350"/>
            <a:ext cx="2514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pPr>
              <a:defRPr/>
            </a:pPr>
            <a:r>
              <a:rPr lang="en-GB" smtClean="0"/>
              <a:t>Tsvetan Penev</a:t>
            </a:r>
            <a:endParaRPr lang="en-GB" dirty="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3200400" y="63563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sz="9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 und Titel eingeben.</a:t>
            </a:r>
          </a:p>
        </p:txBody>
      </p:sp>
      <p:pic>
        <p:nvPicPr>
          <p:cNvPr id="1033" name="Picture 12" descr="avitec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17735" r="12798" b="16638"/>
          <a:stretch>
            <a:fillRect/>
          </a:stretch>
        </p:blipFill>
        <p:spPr bwMode="auto">
          <a:xfrm>
            <a:off x="7402513" y="85725"/>
            <a:ext cx="14271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356350"/>
            <a:ext cx="36004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© 2014 Avitech GmbH - </a:t>
            </a:r>
            <a:fld id="{5C0AB418-A748-4EF0-BCA7-F7F6484E0297}" type="slidenum">
              <a:rPr lang="en-US" smtClean="0">
                <a:solidFill>
                  <a:srgbClr val="000066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000066"/>
                </a:solidFill>
              </a:rPr>
              <a:t> -</a:t>
            </a:r>
          </a:p>
          <a:p>
            <a:pPr>
              <a:defRPr/>
            </a:pPr>
            <a:r>
              <a:rPr lang="de-DE" dirty="0" smtClean="0"/>
              <a:t>Friedrichshafen ● Bratislava ● Frankfurt/Main ● Konstanz  ● Madrid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endParaRPr lang="de-DE" dirty="0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10000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379413" indent="-377825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Q"/>
        <a:defRPr sz="2400">
          <a:solidFill>
            <a:srgbClr val="000000"/>
          </a:solidFill>
          <a:latin typeface="+mn-lt"/>
        </a:defRPr>
      </a:lvl2pPr>
      <a:lvl3pPr marL="760413" indent="-379413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Q"/>
        <a:defRPr sz="2400">
          <a:solidFill>
            <a:srgbClr val="000000"/>
          </a:solidFill>
          <a:latin typeface="+mn-lt"/>
        </a:defRPr>
      </a:lvl3pPr>
      <a:lvl4pPr marL="1127125" indent="-350838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Q"/>
        <a:defRPr sz="2400">
          <a:solidFill>
            <a:srgbClr val="000000"/>
          </a:solidFill>
          <a:latin typeface="+mn-lt"/>
        </a:defRPr>
      </a:lvl4pPr>
      <a:lvl5pPr marL="1412875" indent="-269875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Q"/>
        <a:defRPr sz="2400">
          <a:solidFill>
            <a:srgbClr val="000000"/>
          </a:solidFill>
          <a:latin typeface="+mn-lt"/>
        </a:defRPr>
      </a:lvl5pPr>
      <a:lvl6pPr marL="18700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3272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7844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2416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itech.aer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87725"/>
            <a:ext cx="7772400" cy="1141413"/>
          </a:xfrm>
        </p:spPr>
        <p:txBody>
          <a:bodyPr/>
          <a:lstStyle/>
          <a:p>
            <a:pPr algn="ctr" eaLnBrk="1" hangingPunct="1"/>
            <a:r>
              <a:rPr lang="en-GB" altLang="de-DE" sz="4000" b="0" dirty="0" smtClean="0">
                <a:solidFill>
                  <a:srgbClr val="0E2064"/>
                </a:solidFill>
              </a:rPr>
              <a:t>Avitech GmbH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55618" y="4149080"/>
            <a:ext cx="5913798" cy="1089529"/>
          </a:xfrm>
        </p:spPr>
        <p:txBody>
          <a:bodyPr wrap="none" lIns="91440" tIns="45720" rIns="91440" bIns="45720">
            <a:spAutoFit/>
          </a:bodyPr>
          <a:lstStyle/>
          <a:p>
            <a:pPr marL="0" indent="0" algn="ctr" eaLnBrk="1" hangingPunct="1"/>
            <a:r>
              <a:rPr lang="en-GB" altLang="de-DE" b="1" dirty="0">
                <a:solidFill>
                  <a:srgbClr val="0E2064"/>
                </a:solidFill>
              </a:rPr>
              <a:t>ATIEC – Lighting Rounds</a:t>
            </a:r>
          </a:p>
          <a:p>
            <a:pPr marL="0" indent="0" algn="ctr" eaLnBrk="1" hangingPunct="1"/>
            <a:r>
              <a:rPr lang="en-GB" altLang="de-DE" b="1" dirty="0" smtClean="0">
                <a:solidFill>
                  <a:srgbClr val="0E2064"/>
                </a:solidFill>
              </a:rPr>
              <a:t>Avitech – Product, Services, Standards</a:t>
            </a:r>
            <a:br>
              <a:rPr lang="en-GB" altLang="de-DE" b="1" dirty="0" smtClean="0">
                <a:solidFill>
                  <a:srgbClr val="0E2064"/>
                </a:solidFill>
              </a:rPr>
            </a:br>
            <a:endParaRPr lang="de-DE" altLang="de-DE" sz="1200" b="1" dirty="0" smtClean="0">
              <a:solidFill>
                <a:srgbClr val="0E2064"/>
              </a:solidFill>
            </a:endParaRPr>
          </a:p>
        </p:txBody>
      </p:sp>
      <p:grpSp>
        <p:nvGrpSpPr>
          <p:cNvPr id="2054" name="Group 21"/>
          <p:cNvGrpSpPr>
            <a:grpSpLocks/>
          </p:cNvGrpSpPr>
          <p:nvPr/>
        </p:nvGrpSpPr>
        <p:grpSpPr bwMode="auto">
          <a:xfrm>
            <a:off x="0" y="936625"/>
            <a:ext cx="9144000" cy="2325688"/>
            <a:chOff x="0" y="590"/>
            <a:chExt cx="5760" cy="1465"/>
          </a:xfrm>
        </p:grpSpPr>
        <p:pic>
          <p:nvPicPr>
            <p:cNvPr id="205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"/>
              <a:ext cx="2710" cy="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590"/>
              <a:ext cx="2721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" y="590"/>
              <a:ext cx="345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3553743" y="5145154"/>
            <a:ext cx="1866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dirty="0" smtClean="0">
                <a:solidFill>
                  <a:srgbClr val="0E2064"/>
                </a:solidFill>
              </a:rPr>
              <a:t>Tsvetan Penev</a:t>
            </a:r>
          </a:p>
        </p:txBody>
      </p:sp>
      <p:sp>
        <p:nvSpPr>
          <p:cNvPr id="205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fld id="{CE56014B-98C0-40E2-967B-56047929B3F7}" type="datetime1">
              <a:rPr lang="de-DE" altLang="de-DE" sz="900" smtClean="0"/>
              <a:t>26.08.2014</a:t>
            </a:fld>
            <a:endParaRPr altLang="de-DE" sz="9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Tsvetan Penev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Avitech GmbH - </a:t>
            </a:r>
            <a:fld id="{F6F309E3-9C2A-4382-80E7-10360CDDC609}" type="slidenum">
              <a:rPr lang="en-US" smtClean="0"/>
              <a:pPr>
                <a:defRPr/>
              </a:pPr>
              <a:t>1</a:t>
            </a:fld>
            <a:r>
              <a:rPr lang="en-US" smtClean="0"/>
              <a:t> -</a:t>
            </a:r>
          </a:p>
          <a:p>
            <a:pPr>
              <a:defRPr/>
            </a:pPr>
            <a:r>
              <a:rPr lang="de-DE" smtClean="0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447114"/>
      </p:ext>
    </p:extLst>
  </p:cSld>
  <p:clrMapOvr>
    <a:masterClrMapping/>
  </p:clrMapOvr>
  <p:transition spd="med" advTm="30093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77116-4070-49EE-AADB-35AF6FD937F4}" type="datetime1">
              <a:rPr lang="de-DE" smtClean="0"/>
              <a:t>26.08.2014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Tsvetan Penev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Avitech GmbH - </a:t>
            </a:r>
            <a:fld id="{F6F309E3-9C2A-4382-80E7-10360CDDC609}" type="slidenum">
              <a:rPr lang="en-US" smtClean="0"/>
              <a:pPr>
                <a:defRPr/>
              </a:pPr>
              <a:t>2</a:t>
            </a:fld>
            <a:r>
              <a:rPr lang="en-US" smtClean="0"/>
              <a:t> -</a:t>
            </a:r>
          </a:p>
          <a:p>
            <a:pPr>
              <a:defRPr/>
            </a:pPr>
            <a:r>
              <a:rPr lang="de-DE" smtClean="0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 smtClean="0"/>
              <a:t> 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2705493" y="5094072"/>
            <a:ext cx="1197204" cy="980388"/>
            <a:chOff x="2705493" y="5033912"/>
            <a:chExt cx="1197204" cy="980388"/>
          </a:xfrm>
        </p:grpSpPr>
        <p:sp>
          <p:nvSpPr>
            <p:cNvPr id="7" name="Can 6"/>
            <p:cNvSpPr/>
            <p:nvPr/>
          </p:nvSpPr>
          <p:spPr bwMode="auto">
            <a:xfrm>
              <a:off x="2705493" y="5033912"/>
              <a:ext cx="1197204" cy="980388"/>
            </a:xfrm>
            <a:prstGeom prst="can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94871" y="5297864"/>
              <a:ext cx="1031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SDO, </a:t>
              </a:r>
              <a:br>
                <a:rPr lang="en-US" sz="1800" dirty="0" smtClean="0"/>
              </a:br>
              <a:r>
                <a:rPr lang="en-US" sz="1800" dirty="0" smtClean="0"/>
                <a:t>FPL, … </a:t>
              </a:r>
              <a:endParaRPr lang="de-DE" sz="1800" dirty="0"/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84841" y="4981076"/>
            <a:ext cx="6193411" cy="1217644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69039" y="5097400"/>
            <a:ext cx="1297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Efficient </a:t>
            </a:r>
            <a:r>
              <a:rPr lang="en-US" sz="1400" dirty="0" smtClean="0"/>
              <a:t>Data </a:t>
            </a:r>
            <a:br>
              <a:rPr lang="en-US" sz="1400" dirty="0" smtClean="0"/>
            </a:br>
            <a:r>
              <a:rPr lang="en-US" sz="1400" dirty="0" smtClean="0"/>
              <a:t>Storage </a:t>
            </a:r>
            <a:br>
              <a:rPr lang="en-US" sz="1400" dirty="0" smtClean="0"/>
            </a:br>
            <a:r>
              <a:rPr lang="en-US" sz="1400" dirty="0" smtClean="0"/>
              <a:t>&amp; </a:t>
            </a:r>
            <a:br>
              <a:rPr lang="en-US" sz="1400" dirty="0" smtClean="0"/>
            </a:br>
            <a:r>
              <a:rPr lang="en-US" sz="1400" dirty="0" smtClean="0"/>
              <a:t>Query</a:t>
            </a:r>
            <a:endParaRPr lang="de-DE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5414" y="2635922"/>
            <a:ext cx="6193411" cy="1872000"/>
            <a:chOff x="75414" y="2575762"/>
            <a:chExt cx="6193411" cy="1872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03312" y="2783136"/>
              <a:ext cx="5505256" cy="145172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92740" y="3848366"/>
              <a:ext cx="2521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Services Framework</a:t>
              </a:r>
              <a:endParaRPr lang="de-DE" sz="2000" dirty="0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5414" y="2575762"/>
              <a:ext cx="6193411" cy="1872000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dash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111200" y="3318624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Services</a:t>
              </a:r>
              <a:endParaRPr lang="de-DE" sz="1400" dirty="0"/>
            </a:p>
          </p:txBody>
        </p:sp>
        <p:sp>
          <p:nvSpPr>
            <p:cNvPr id="36" name="Can 35"/>
            <p:cNvSpPr/>
            <p:nvPr/>
          </p:nvSpPr>
          <p:spPr bwMode="auto">
            <a:xfrm>
              <a:off x="776828" y="3429004"/>
              <a:ext cx="739138" cy="757990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Static</a:t>
              </a:r>
              <a:b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</a:b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Data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Can 37"/>
            <p:cNvSpPr/>
            <p:nvPr/>
          </p:nvSpPr>
          <p:spPr bwMode="auto">
            <a:xfrm>
              <a:off x="1790491" y="3429004"/>
              <a:ext cx="883518" cy="446400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Weather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Can 38"/>
            <p:cNvSpPr/>
            <p:nvPr/>
          </p:nvSpPr>
          <p:spPr bwMode="auto">
            <a:xfrm>
              <a:off x="2948534" y="3429004"/>
              <a:ext cx="739138" cy="446400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FPL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Can 39"/>
            <p:cNvSpPr/>
            <p:nvPr/>
          </p:nvSpPr>
          <p:spPr bwMode="auto">
            <a:xfrm>
              <a:off x="5120240" y="2851482"/>
              <a:ext cx="883518" cy="446400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Registry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Can 40"/>
            <p:cNvSpPr/>
            <p:nvPr/>
          </p:nvSpPr>
          <p:spPr bwMode="auto">
            <a:xfrm>
              <a:off x="3962197" y="3429004"/>
              <a:ext cx="883518" cy="446400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NM B2B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n 41"/>
            <p:cNvSpPr/>
            <p:nvPr/>
          </p:nvSpPr>
          <p:spPr bwMode="auto">
            <a:xfrm>
              <a:off x="704638" y="2851482"/>
              <a:ext cx="883518" cy="446400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400" dirty="0"/>
                <a:t>OLDI</a:t>
              </a:r>
              <a:endParaRPr lang="de-DE" sz="1400" dirty="0"/>
            </a:p>
          </p:txBody>
        </p:sp>
        <p:sp>
          <p:nvSpPr>
            <p:cNvPr id="43" name="Can 42"/>
            <p:cNvSpPr/>
            <p:nvPr/>
          </p:nvSpPr>
          <p:spPr bwMode="auto">
            <a:xfrm>
              <a:off x="1808539" y="2851482"/>
              <a:ext cx="883518" cy="445168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AFTN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Can 43"/>
            <p:cNvSpPr/>
            <p:nvPr/>
          </p:nvSpPr>
          <p:spPr bwMode="auto">
            <a:xfrm>
              <a:off x="2912440" y="2851482"/>
              <a:ext cx="883518" cy="445168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WFS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 2.0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Can 44"/>
            <p:cNvSpPr/>
            <p:nvPr/>
          </p:nvSpPr>
          <p:spPr bwMode="auto">
            <a:xfrm>
              <a:off x="4016341" y="2851482"/>
              <a:ext cx="883518" cy="445168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FPL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Can 45"/>
            <p:cNvSpPr/>
            <p:nvPr/>
          </p:nvSpPr>
          <p:spPr bwMode="auto">
            <a:xfrm>
              <a:off x="5120240" y="3429004"/>
              <a:ext cx="883518" cy="445168"/>
            </a:xfrm>
            <a:prstGeom prst="can">
              <a:avLst/>
            </a:prstGeom>
            <a:solidFill>
              <a:srgbClr val="4A7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…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268" y="847419"/>
            <a:ext cx="6193411" cy="1707074"/>
            <a:chOff x="94268" y="895547"/>
            <a:chExt cx="6193411" cy="1707074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94268" y="895547"/>
              <a:ext cx="6193411" cy="1706250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dash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86937" y="1599108"/>
              <a:ext cx="1699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Client Applications</a:t>
              </a:r>
              <a:endParaRPr lang="de-DE" sz="1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2999" y="856845"/>
            <a:ext cx="532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Consumers &amp; Producers, Data Management Tools</a:t>
            </a:r>
            <a:endParaRPr lang="de-DE" sz="18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6447936" y="847419"/>
            <a:ext cx="2422687" cy="170625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08000" indent="-1080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ICAO, RTCA/EUROCAE, ARINC AEEC, EUROCONTROL, NATO STANAG, OGC, ISO, OASIS, W3C, ITU-T, …</a:t>
            </a:r>
            <a:endParaRPr lang="de-DE" sz="14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6447936" y="2610856"/>
            <a:ext cx="2422687" cy="2249904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08000" marR="0" indent="-108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/>
              <a:t>Pub/Sub, Req./Repl.</a:t>
            </a:r>
          </a:p>
          <a:p>
            <a:pPr marL="108000" marR="0" indent="-108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/>
              <a:t>TCP/IP, HTTP GET/POST, HTTPS, SSL, REST, WFS2.0 (Transactional)</a:t>
            </a:r>
          </a:p>
          <a:p>
            <a:pPr marL="108000" marR="0" indent="-108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XML, GML, KML,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 WXXM,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AIXM5.1++, IWXXM1.0++, FIXM 2.0, FIXM 3.0 pending,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 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  <a:p>
            <a:pPr marL="108000" marR="0" indent="-108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/>
              <a:t>MIL Red/Black messaging</a:t>
            </a:r>
          </a:p>
          <a:p>
            <a:pPr marL="108000" marR="0" indent="-108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ISO19100 series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447936" y="4958257"/>
            <a:ext cx="2422687" cy="12168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8000" indent="-1080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AMDB, Terrain, Obstacle, Aeronautical Data </a:t>
            </a:r>
            <a:br>
              <a:rPr lang="en-US" sz="1400" dirty="0" smtClean="0"/>
            </a:br>
            <a:r>
              <a:rPr lang="en-US" sz="1400" dirty="0" smtClean="0"/>
              <a:t>(AIXM 5.1++)</a:t>
            </a:r>
            <a:endParaRPr lang="de-DE" sz="14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108284" y="4584034"/>
            <a:ext cx="6172200" cy="3368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AxL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MOM, ESB,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SOA, based on open source software)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661736" y="1251283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err="1"/>
              <a:t>eADP</a:t>
            </a:r>
            <a:endParaRPr lang="de-DE" sz="1400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649704" y="1840833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FPL</a:t>
            </a:r>
            <a:endParaRPr lang="de-DE" sz="1400" dirty="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1648326" y="1275347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err="1" smtClean="0"/>
              <a:t>eMAP</a:t>
            </a:r>
            <a:endParaRPr lang="de-DE" sz="1400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594182" y="1840833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err="1" smtClean="0"/>
              <a:t>eAIP</a:t>
            </a:r>
            <a:endParaRPr lang="de-DE" sz="1400" dirty="0"/>
          </a:p>
        </p:txBody>
      </p:sp>
      <p:sp>
        <p:nvSpPr>
          <p:cNvPr id="51" name="Rounded Rectangle 50"/>
          <p:cNvSpPr/>
          <p:nvPr/>
        </p:nvSpPr>
        <p:spPr bwMode="auto">
          <a:xfrm>
            <a:off x="2634916" y="1287378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FLIP</a:t>
            </a:r>
            <a:endParaRPr lang="de-DE" sz="1400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2538660" y="1840833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NOTAM</a:t>
            </a:r>
            <a:endParaRPr lang="de-DE" sz="1400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3621506" y="1275346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Center</a:t>
            </a:r>
            <a:endParaRPr lang="de-DE" sz="1400" dirty="0"/>
          </a:p>
        </p:txBody>
      </p:sp>
      <p:sp>
        <p:nvSpPr>
          <p:cNvPr id="54" name="Rounded Rectangle 53"/>
          <p:cNvSpPr/>
          <p:nvPr/>
        </p:nvSpPr>
        <p:spPr bwMode="auto">
          <a:xfrm>
            <a:off x="3483138" y="1840833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PIB</a:t>
            </a:r>
            <a:endParaRPr lang="de-DE" sz="1400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4608094" y="1311441"/>
            <a:ext cx="709863" cy="360947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TIMS</a:t>
            </a:r>
            <a:endParaRPr lang="de-DE" sz="1400" dirty="0"/>
          </a:p>
        </p:txBody>
      </p:sp>
      <p:sp>
        <p:nvSpPr>
          <p:cNvPr id="56" name="Rounded Rectangle 55"/>
          <p:cNvSpPr/>
          <p:nvPr/>
        </p:nvSpPr>
        <p:spPr bwMode="auto">
          <a:xfrm>
            <a:off x="5486395" y="1443789"/>
            <a:ext cx="709863" cy="697831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Build your own</a:t>
            </a:r>
            <a:endParaRPr lang="de-DE" sz="1400" dirty="0"/>
          </a:p>
        </p:txBody>
      </p:sp>
      <p:sp>
        <p:nvSpPr>
          <p:cNvPr id="57" name="Rounded Rectangle 56"/>
          <p:cNvSpPr/>
          <p:nvPr/>
        </p:nvSpPr>
        <p:spPr bwMode="auto">
          <a:xfrm>
            <a:off x="4427618" y="1840833"/>
            <a:ext cx="890339" cy="457199"/>
          </a:xfrm>
          <a:prstGeom prst="roundRect">
            <a:avLst/>
          </a:prstGeom>
          <a:solidFill>
            <a:srgbClr val="4A7EBB"/>
          </a:solidFill>
          <a:ln>
            <a:noFill/>
          </a:ln>
          <a:effectLst/>
          <a:ex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 smtClean="0"/>
              <a:t>Procedure Design</a:t>
            </a:r>
            <a:endParaRPr lang="de-DE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80474" y="144379"/>
            <a:ext cx="701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Products, Services, Standards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05171909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us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Visit us at our 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Or online at: 	</a:t>
            </a:r>
            <a:r>
              <a:rPr lang="en-US" dirty="0" smtClean="0">
                <a:hlinkClick r:id="rId2"/>
              </a:rPr>
              <a:t>avitech.aero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A06C5-EC45-4960-A700-78CE8445848B}" type="datetime1">
              <a:rPr lang="de-DE" smtClean="0"/>
              <a:t>26.08.2014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Tsvetan Penev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Avitech GmbH - </a:t>
            </a:r>
            <a:fld id="{E499D9B8-6101-4D2E-A7F7-9D6E68370A9A}" type="slidenum">
              <a:rPr lang="en-US" smtClean="0"/>
              <a:pPr>
                <a:defRPr/>
              </a:pPr>
              <a:t>3</a:t>
            </a:fld>
            <a:r>
              <a:rPr lang="en-US" smtClean="0"/>
              <a:t> -</a:t>
            </a:r>
          </a:p>
          <a:p>
            <a:pPr>
              <a:defRPr/>
            </a:pPr>
            <a:r>
              <a:rPr lang="de-DE" smtClean="0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562590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white">
  <a:themeElements>
    <a:clrScheme name="avipres_blue 2">
      <a:dk1>
        <a:srgbClr val="777777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FFFF00"/>
      </a:accent2>
      <a:accent3>
        <a:srgbClr val="AAAAB8"/>
      </a:accent3>
      <a:accent4>
        <a:srgbClr val="DADADA"/>
      </a:accent4>
      <a:accent5>
        <a:srgbClr val="B8CAFF"/>
      </a:accent5>
      <a:accent6>
        <a:srgbClr val="E7E700"/>
      </a:accent6>
      <a:hlink>
        <a:srgbClr val="33CCCC"/>
      </a:hlink>
      <a:folHlink>
        <a:srgbClr val="B2B2B2"/>
      </a:folHlink>
    </a:clrScheme>
    <a:fontScheme name="avipres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65000"/>
          </a:schemeClr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81000" marR="0" indent="-3810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vipres_blu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ipres_blue 2">
        <a:dk1>
          <a:srgbClr val="777777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FFFF00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E7E700"/>
        </a:accent6>
        <a:hlink>
          <a:srgbClr val="33CC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Presentation_white</Template>
  <TotalTime>0</TotalTime>
  <Words>232</Words>
  <Application>Microsoft Office PowerPoint</Application>
  <PresentationFormat>On-screen Show (4:3)</PresentationFormat>
  <Paragraphs>58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Presentation_white</vt:lpstr>
      <vt:lpstr>Avitech GmbH</vt:lpstr>
      <vt:lpstr>PowerPoint Presentation</vt:lpstr>
      <vt:lpstr>How to find us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Tsvetan Penev</dc:creator>
  <cp:lastModifiedBy>Plater, Debra CTR (FAA)</cp:lastModifiedBy>
  <cp:revision>194</cp:revision>
  <dcterms:created xsi:type="dcterms:W3CDTF">2013-04-22T07:20:57Z</dcterms:created>
  <dcterms:modified xsi:type="dcterms:W3CDTF">2014-08-26T18:34:28Z</dcterms:modified>
</cp:coreProperties>
</file>