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5" r:id="rId2"/>
    <p:sldId id="299" r:id="rId3"/>
    <p:sldId id="300" r:id="rId4"/>
    <p:sldId id="297" r:id="rId5"/>
    <p:sldId id="291" r:id="rId6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448E"/>
    <a:srgbClr val="FFFFFF"/>
    <a:srgbClr val="4F81BD"/>
    <a:srgbClr val="1E3568"/>
    <a:srgbClr val="213A71"/>
    <a:srgbClr val="BAAE52"/>
    <a:srgbClr val="A9A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862" y="-9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1FAC5D-EC08-440C-9E92-B79F381ABF6B}" type="doc">
      <dgm:prSet loTypeId="urn:microsoft.com/office/officeart/2005/8/layout/hierarchy4" loCatId="hierarchy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BFFBBDEE-849A-470B-949E-FBFE11EDE080}">
      <dgm:prSet phldrT="[Text]" custT="1"/>
      <dgm:spPr/>
      <dgm:t>
        <a:bodyPr/>
        <a:lstStyle/>
        <a:p>
          <a:pPr algn="ctr"/>
          <a:r>
            <a:rPr lang="en-US" sz="3600" b="1" dirty="0" smtClean="0"/>
            <a:t>17 </a:t>
          </a:r>
          <a:r>
            <a:rPr lang="en-US" sz="1800" b="1" dirty="0" smtClean="0"/>
            <a:t>Prime Contracts</a:t>
          </a:r>
          <a:endParaRPr lang="en-US" sz="1800" b="1" dirty="0"/>
        </a:p>
      </dgm:t>
    </dgm:pt>
    <dgm:pt modelId="{F32F83C8-EB1B-4447-B1FE-945CAD03490D}" type="parTrans" cxnId="{712A929E-BFA2-46B8-9235-9817EFF99889}">
      <dgm:prSet/>
      <dgm:spPr/>
      <dgm:t>
        <a:bodyPr/>
        <a:lstStyle/>
        <a:p>
          <a:pPr algn="ctr"/>
          <a:endParaRPr lang="en-US" sz="1600"/>
        </a:p>
      </dgm:t>
    </dgm:pt>
    <dgm:pt modelId="{C376146F-EAC1-48F4-847E-F4C1053CBECF}" type="sibTrans" cxnId="{712A929E-BFA2-46B8-9235-9817EFF99889}">
      <dgm:prSet/>
      <dgm:spPr/>
      <dgm:t>
        <a:bodyPr/>
        <a:lstStyle/>
        <a:p>
          <a:pPr algn="ctr"/>
          <a:endParaRPr lang="en-US" sz="1600"/>
        </a:p>
      </dgm:t>
    </dgm:pt>
    <dgm:pt modelId="{3B818A71-3A4B-4F7F-BD0F-4086A843A0BB}" type="pres">
      <dgm:prSet presAssocID="{741FAC5D-EC08-440C-9E92-B79F381ABF6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BF4B160-7AD8-CF40-9A43-E8435602B29E}" type="pres">
      <dgm:prSet presAssocID="{BFFBBDEE-849A-470B-949E-FBFE11EDE080}" presName="vertOne" presStyleCnt="0"/>
      <dgm:spPr/>
    </dgm:pt>
    <dgm:pt modelId="{B9E2867A-D238-1949-8557-AD49CA82721E}" type="pres">
      <dgm:prSet presAssocID="{BFFBBDEE-849A-470B-949E-FBFE11EDE080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16B181-90B5-2246-8DCE-06FE67C94ED5}" type="pres">
      <dgm:prSet presAssocID="{BFFBBDEE-849A-470B-949E-FBFE11EDE080}" presName="horzOne" presStyleCnt="0"/>
      <dgm:spPr/>
    </dgm:pt>
  </dgm:ptLst>
  <dgm:cxnLst>
    <dgm:cxn modelId="{712A929E-BFA2-46B8-9235-9817EFF99889}" srcId="{741FAC5D-EC08-440C-9E92-B79F381ABF6B}" destId="{BFFBBDEE-849A-470B-949E-FBFE11EDE080}" srcOrd="0" destOrd="0" parTransId="{F32F83C8-EB1B-4447-B1FE-945CAD03490D}" sibTransId="{C376146F-EAC1-48F4-847E-F4C1053CBECF}"/>
    <dgm:cxn modelId="{F7186595-A2CE-4645-A897-2637E3EE8F7F}" type="presOf" srcId="{741FAC5D-EC08-440C-9E92-B79F381ABF6B}" destId="{3B818A71-3A4B-4F7F-BD0F-4086A843A0BB}" srcOrd="0" destOrd="0" presId="urn:microsoft.com/office/officeart/2005/8/layout/hierarchy4"/>
    <dgm:cxn modelId="{F44781CD-8B03-1C48-BE0F-331D7EC06A8F}" type="presOf" srcId="{BFFBBDEE-849A-470B-949E-FBFE11EDE080}" destId="{B9E2867A-D238-1949-8557-AD49CA82721E}" srcOrd="0" destOrd="0" presId="urn:microsoft.com/office/officeart/2005/8/layout/hierarchy4"/>
    <dgm:cxn modelId="{EE69C7EE-E69F-0243-BD8F-3B94922C7996}" type="presParOf" srcId="{3B818A71-3A4B-4F7F-BD0F-4086A843A0BB}" destId="{6BF4B160-7AD8-CF40-9A43-E8435602B29E}" srcOrd="0" destOrd="0" presId="urn:microsoft.com/office/officeart/2005/8/layout/hierarchy4"/>
    <dgm:cxn modelId="{4EA4C54F-866C-184D-91C7-A00EBF049701}" type="presParOf" srcId="{6BF4B160-7AD8-CF40-9A43-E8435602B29E}" destId="{B9E2867A-D238-1949-8557-AD49CA82721E}" srcOrd="0" destOrd="0" presId="urn:microsoft.com/office/officeart/2005/8/layout/hierarchy4"/>
    <dgm:cxn modelId="{54C6EAF7-4E43-D94A-9240-EBACD92059CC}" type="presParOf" srcId="{6BF4B160-7AD8-CF40-9A43-E8435602B29E}" destId="{8B16B181-90B5-2246-8DCE-06FE67C94ED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2867A-D238-1949-8557-AD49CA82721E}">
      <dsp:nvSpPr>
        <dsp:cNvPr id="0" name=""/>
        <dsp:cNvSpPr/>
      </dsp:nvSpPr>
      <dsp:spPr>
        <a:xfrm>
          <a:off x="0" y="0"/>
          <a:ext cx="4832548" cy="1338921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17 </a:t>
          </a:r>
          <a:r>
            <a:rPr lang="en-US" sz="1800" b="1" kern="1200" dirty="0" smtClean="0"/>
            <a:t>Prime Contracts</a:t>
          </a:r>
          <a:endParaRPr lang="en-US" sz="1800" b="1" kern="1200" dirty="0"/>
        </a:p>
      </dsp:txBody>
      <dsp:txXfrm>
        <a:off x="39216" y="39216"/>
        <a:ext cx="4754116" cy="1260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2E33E28-2BD4-1F4F-8F9A-7DE16717E06A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33F04DD-29EE-9744-B118-53F1E1DAF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4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49748B68-51A9-5A46-B5EB-7DB2469FAEAB}" type="datetimeFigureOut">
              <a:rPr lang="en-US"/>
              <a:pPr>
                <a:defRPr/>
              </a:pPr>
              <a:t>8/26/2014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C80EA385-AB49-474D-888F-9A9072626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98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5685" algn="l" defTabSz="9142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22" algn="l" defTabSz="9142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59" algn="l" defTabSz="9142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95" algn="l" defTabSz="9142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249988"/>
            <a:ext cx="9144000" cy="60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ight Triangle 2"/>
          <p:cNvSpPr/>
          <p:nvPr userDrawn="1"/>
        </p:nvSpPr>
        <p:spPr>
          <a:xfrm>
            <a:off x="0" y="2971800"/>
            <a:ext cx="3371850" cy="3886200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Freeform 3"/>
          <p:cNvSpPr/>
          <p:nvPr userDrawn="1"/>
        </p:nvSpPr>
        <p:spPr>
          <a:xfrm>
            <a:off x="2438400" y="0"/>
            <a:ext cx="6705600" cy="6858000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19448E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9018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841375" y="990600"/>
            <a:ext cx="2530475" cy="830263"/>
          </a:xfrm>
          <a:prstGeom prst="rect">
            <a:avLst/>
          </a:prstGeom>
          <a:noFill/>
          <a:ln>
            <a:noFill/>
          </a:ln>
          <a:extLst/>
        </p:spPr>
        <p:txBody>
          <a:bodyPr lIns="91427" tIns="45714" rIns="91427" bIns="4571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 smtClean="0">
                <a:ea typeface="+mn-ea"/>
              </a:rPr>
              <a:t>www.jma-solutions.com</a:t>
            </a:r>
          </a:p>
          <a:p>
            <a:pPr eaLnBrk="1" hangingPunct="1">
              <a:defRPr/>
            </a:pPr>
            <a:r>
              <a:rPr lang="en-US" sz="1200" b="1" dirty="0" smtClean="0">
                <a:ea typeface="+mn-ea"/>
              </a:rPr>
              <a:t>600 Maryland Avenue, SW</a:t>
            </a:r>
          </a:p>
          <a:p>
            <a:pPr eaLnBrk="1" hangingPunct="1">
              <a:defRPr/>
            </a:pPr>
            <a:r>
              <a:rPr lang="en-US" sz="1200" b="1" dirty="0" smtClean="0">
                <a:ea typeface="+mn-ea"/>
              </a:rPr>
              <a:t>Suite 400E</a:t>
            </a:r>
          </a:p>
          <a:p>
            <a:pPr eaLnBrk="1" hangingPunct="1">
              <a:defRPr/>
            </a:pPr>
            <a:r>
              <a:rPr lang="en-US" sz="1200" b="1" dirty="0" smtClean="0">
                <a:ea typeface="+mn-ea"/>
              </a:rPr>
              <a:t>Washington, D.C. 20024</a:t>
            </a:r>
          </a:p>
        </p:txBody>
      </p:sp>
    </p:spTree>
    <p:extLst>
      <p:ext uri="{BB962C8B-B14F-4D97-AF65-F5344CB8AC3E}">
        <p14:creationId xmlns:p14="http://schemas.microsoft.com/office/powerpoint/2010/main" val="208153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35478" y="1634476"/>
            <a:ext cx="6695943" cy="419100"/>
          </a:xfrm>
          <a:prstGeom prst="rect">
            <a:avLst/>
          </a:prstGeom>
        </p:spPr>
        <p:txBody>
          <a:bodyPr/>
          <a:lstStyle>
            <a:lvl1pPr algn="l">
              <a:defRPr sz="3200" b="0" i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>
          <a:xfrm>
            <a:off x="343694" y="2411413"/>
            <a:ext cx="8456613" cy="3597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00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813" y="190500"/>
            <a:ext cx="1141412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-520700" y="1254125"/>
            <a:ext cx="9783763" cy="5637213"/>
          </a:xfrm>
          <a:prstGeom prst="rect">
            <a:avLst/>
          </a:prstGeom>
          <a:solidFill>
            <a:srgbClr val="BCCCCF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9715" y="325438"/>
            <a:ext cx="7046260" cy="1043174"/>
          </a:xfrm>
          <a:noFill/>
          <a:ln>
            <a:noFill/>
          </a:ln>
        </p:spPr>
        <p:txBody>
          <a:bodyPr>
            <a:normAutofit/>
          </a:bodyPr>
          <a:lstStyle>
            <a:lvl1pPr>
              <a:defRPr sz="4000" b="1">
                <a:solidFill>
                  <a:srgbClr val="213A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48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7"/>
          <p:cNvSpPr/>
          <p:nvPr userDrawn="1"/>
        </p:nvSpPr>
        <p:spPr>
          <a:xfrm rot="10800000">
            <a:off x="-47625" y="-12700"/>
            <a:ext cx="3919538" cy="1082675"/>
          </a:xfrm>
          <a:custGeom>
            <a:avLst/>
            <a:gdLst>
              <a:gd name="connsiteX0" fmla="*/ 0 w 1883392"/>
              <a:gd name="connsiteY0" fmla="*/ 1066800 h 1066800"/>
              <a:gd name="connsiteX1" fmla="*/ 266700 w 1883392"/>
              <a:gd name="connsiteY1" fmla="*/ 0 h 1066800"/>
              <a:gd name="connsiteX2" fmla="*/ 1616692 w 1883392"/>
              <a:gd name="connsiteY2" fmla="*/ 0 h 1066800"/>
              <a:gd name="connsiteX3" fmla="*/ 1883392 w 1883392"/>
              <a:gd name="connsiteY3" fmla="*/ 1066800 h 1066800"/>
              <a:gd name="connsiteX4" fmla="*/ 0 w 1883392"/>
              <a:gd name="connsiteY4" fmla="*/ 1066800 h 1066800"/>
              <a:gd name="connsiteX0" fmla="*/ 0 w 2565780"/>
              <a:gd name="connsiteY0" fmla="*/ 1066800 h 1066800"/>
              <a:gd name="connsiteX1" fmla="*/ 949088 w 2565780"/>
              <a:gd name="connsiteY1" fmla="*/ 0 h 1066800"/>
              <a:gd name="connsiteX2" fmla="*/ 2299080 w 2565780"/>
              <a:gd name="connsiteY2" fmla="*/ 0 h 1066800"/>
              <a:gd name="connsiteX3" fmla="*/ 2565780 w 2565780"/>
              <a:gd name="connsiteY3" fmla="*/ 1066800 h 1066800"/>
              <a:gd name="connsiteX4" fmla="*/ 0 w 2565780"/>
              <a:gd name="connsiteY4" fmla="*/ 1066800 h 1066800"/>
              <a:gd name="connsiteX0" fmla="*/ 0 w 2572035"/>
              <a:gd name="connsiteY0" fmla="*/ 1066800 h 1066800"/>
              <a:gd name="connsiteX1" fmla="*/ 949088 w 2572035"/>
              <a:gd name="connsiteY1" fmla="*/ 0 h 1066800"/>
              <a:gd name="connsiteX2" fmla="*/ 2572035 w 2572035"/>
              <a:gd name="connsiteY2" fmla="*/ 0 h 1066800"/>
              <a:gd name="connsiteX3" fmla="*/ 2565780 w 2572035"/>
              <a:gd name="connsiteY3" fmla="*/ 1066800 h 1066800"/>
              <a:gd name="connsiteX4" fmla="*/ 0 w 2572035"/>
              <a:gd name="connsiteY4" fmla="*/ 1066800 h 1066800"/>
              <a:gd name="connsiteX0" fmla="*/ 0 w 2579428"/>
              <a:gd name="connsiteY0" fmla="*/ 1066800 h 1080448"/>
              <a:gd name="connsiteX1" fmla="*/ 949088 w 2579428"/>
              <a:gd name="connsiteY1" fmla="*/ 0 h 1080448"/>
              <a:gd name="connsiteX2" fmla="*/ 2572035 w 2579428"/>
              <a:gd name="connsiteY2" fmla="*/ 0 h 1080448"/>
              <a:gd name="connsiteX3" fmla="*/ 2579428 w 2579428"/>
              <a:gd name="connsiteY3" fmla="*/ 1080448 h 1080448"/>
              <a:gd name="connsiteX4" fmla="*/ 0 w 2579428"/>
              <a:gd name="connsiteY4" fmla="*/ 1066800 h 1080448"/>
              <a:gd name="connsiteX0" fmla="*/ 0 w 2575291"/>
              <a:gd name="connsiteY0" fmla="*/ 1079235 h 1080448"/>
              <a:gd name="connsiteX1" fmla="*/ 944951 w 2575291"/>
              <a:gd name="connsiteY1" fmla="*/ 0 h 1080448"/>
              <a:gd name="connsiteX2" fmla="*/ 2567898 w 2575291"/>
              <a:gd name="connsiteY2" fmla="*/ 0 h 1080448"/>
              <a:gd name="connsiteX3" fmla="*/ 2575291 w 2575291"/>
              <a:gd name="connsiteY3" fmla="*/ 1080448 h 1080448"/>
              <a:gd name="connsiteX4" fmla="*/ 0 w 2575291"/>
              <a:gd name="connsiteY4" fmla="*/ 1079235 h 1080448"/>
              <a:gd name="connsiteX0" fmla="*/ 0 w 2575291"/>
              <a:gd name="connsiteY0" fmla="*/ 1079235 h 1080448"/>
              <a:gd name="connsiteX1" fmla="*/ 1007014 w 2575291"/>
              <a:gd name="connsiteY1" fmla="*/ 8290 h 1080448"/>
              <a:gd name="connsiteX2" fmla="*/ 2567898 w 2575291"/>
              <a:gd name="connsiteY2" fmla="*/ 0 h 1080448"/>
              <a:gd name="connsiteX3" fmla="*/ 2575291 w 2575291"/>
              <a:gd name="connsiteY3" fmla="*/ 1080448 h 1080448"/>
              <a:gd name="connsiteX4" fmla="*/ 0 w 2575291"/>
              <a:gd name="connsiteY4" fmla="*/ 1079235 h 1080448"/>
              <a:gd name="connsiteX0" fmla="*/ 0 w 2575291"/>
              <a:gd name="connsiteY0" fmla="*/ 1070945 h 1072158"/>
              <a:gd name="connsiteX1" fmla="*/ 1007014 w 2575291"/>
              <a:gd name="connsiteY1" fmla="*/ 0 h 1072158"/>
              <a:gd name="connsiteX2" fmla="*/ 2567898 w 2575291"/>
              <a:gd name="connsiteY2" fmla="*/ 8289 h 1072158"/>
              <a:gd name="connsiteX3" fmla="*/ 2575291 w 2575291"/>
              <a:gd name="connsiteY3" fmla="*/ 1072158 h 1072158"/>
              <a:gd name="connsiteX4" fmla="*/ 0 w 2575291"/>
              <a:gd name="connsiteY4" fmla="*/ 1070945 h 1072158"/>
              <a:gd name="connsiteX0" fmla="*/ 0 w 2580705"/>
              <a:gd name="connsiteY0" fmla="*/ 1083381 h 1084594"/>
              <a:gd name="connsiteX1" fmla="*/ 1007014 w 2580705"/>
              <a:gd name="connsiteY1" fmla="*/ 12436 h 1084594"/>
              <a:gd name="connsiteX2" fmla="*/ 2580310 w 2580705"/>
              <a:gd name="connsiteY2" fmla="*/ 0 h 1084594"/>
              <a:gd name="connsiteX3" fmla="*/ 2575291 w 2580705"/>
              <a:gd name="connsiteY3" fmla="*/ 1084594 h 1084594"/>
              <a:gd name="connsiteX4" fmla="*/ 0 w 2580705"/>
              <a:gd name="connsiteY4" fmla="*/ 1083381 h 1084594"/>
              <a:gd name="connsiteX0" fmla="*/ 0 w 2580705"/>
              <a:gd name="connsiteY0" fmla="*/ 1083381 h 1084594"/>
              <a:gd name="connsiteX1" fmla="*/ 1019427 w 2580705"/>
              <a:gd name="connsiteY1" fmla="*/ 4145 h 1084594"/>
              <a:gd name="connsiteX2" fmla="*/ 2580310 w 2580705"/>
              <a:gd name="connsiteY2" fmla="*/ 0 h 1084594"/>
              <a:gd name="connsiteX3" fmla="*/ 2575291 w 2580705"/>
              <a:gd name="connsiteY3" fmla="*/ 1084594 h 1084594"/>
              <a:gd name="connsiteX4" fmla="*/ 0 w 2580705"/>
              <a:gd name="connsiteY4" fmla="*/ 1083381 h 1084594"/>
              <a:gd name="connsiteX0" fmla="*/ 1250726 w 3831431"/>
              <a:gd name="connsiteY0" fmla="*/ 1083381 h 1084594"/>
              <a:gd name="connsiteX1" fmla="*/ 0 w 3831431"/>
              <a:gd name="connsiteY1" fmla="*/ 4145 h 1084594"/>
              <a:gd name="connsiteX2" fmla="*/ 3831036 w 3831431"/>
              <a:gd name="connsiteY2" fmla="*/ 0 h 1084594"/>
              <a:gd name="connsiteX3" fmla="*/ 3826017 w 3831431"/>
              <a:gd name="connsiteY3" fmla="*/ 1084594 h 1084594"/>
              <a:gd name="connsiteX4" fmla="*/ 1250726 w 3831431"/>
              <a:gd name="connsiteY4" fmla="*/ 1083381 h 108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1431" h="1084594">
                <a:moveTo>
                  <a:pt x="1250726" y="1083381"/>
                </a:moveTo>
                <a:lnTo>
                  <a:pt x="0" y="4145"/>
                </a:lnTo>
                <a:lnTo>
                  <a:pt x="3831036" y="0"/>
                </a:lnTo>
                <a:cubicBezTo>
                  <a:pt x="3833500" y="360149"/>
                  <a:pt x="3823553" y="724445"/>
                  <a:pt x="3826017" y="1084594"/>
                </a:cubicBezTo>
                <a:lnTo>
                  <a:pt x="1250726" y="1083381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4"/>
          <p:cNvSpPr/>
          <p:nvPr userDrawn="1"/>
        </p:nvSpPr>
        <p:spPr>
          <a:xfrm>
            <a:off x="1565275" y="-36513"/>
            <a:ext cx="7623175" cy="1111251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64810"/>
              <a:gd name="connsiteY0" fmla="*/ 2002901 h 2002901"/>
              <a:gd name="connsiteX1" fmla="*/ 2836585 w 3364810"/>
              <a:gd name="connsiteY1" fmla="*/ 0 h 2002901"/>
              <a:gd name="connsiteX2" fmla="*/ 3364810 w 3364810"/>
              <a:gd name="connsiteY2" fmla="*/ 1682308 h 2002901"/>
              <a:gd name="connsiteX3" fmla="*/ 3352800 w 3364810"/>
              <a:gd name="connsiteY3" fmla="*/ 2002901 h 2002901"/>
              <a:gd name="connsiteX4" fmla="*/ 0 w 3364810"/>
              <a:gd name="connsiteY4" fmla="*/ 2002901 h 2002901"/>
              <a:gd name="connsiteX0" fmla="*/ 0 w 3364810"/>
              <a:gd name="connsiteY0" fmla="*/ 320593 h 320593"/>
              <a:gd name="connsiteX1" fmla="*/ 452594 w 3364810"/>
              <a:gd name="connsiteY1" fmla="*/ 3716 h 320593"/>
              <a:gd name="connsiteX2" fmla="*/ 3364810 w 3364810"/>
              <a:gd name="connsiteY2" fmla="*/ 0 h 320593"/>
              <a:gd name="connsiteX3" fmla="*/ 3352800 w 3364810"/>
              <a:gd name="connsiteY3" fmla="*/ 320593 h 320593"/>
              <a:gd name="connsiteX4" fmla="*/ 0 w 3364810"/>
              <a:gd name="connsiteY4" fmla="*/ 320593 h 320593"/>
              <a:gd name="connsiteX0" fmla="*/ 0 w 3364810"/>
              <a:gd name="connsiteY0" fmla="*/ 320593 h 320593"/>
              <a:gd name="connsiteX1" fmla="*/ 452594 w 3364810"/>
              <a:gd name="connsiteY1" fmla="*/ 3716 h 320593"/>
              <a:gd name="connsiteX2" fmla="*/ 3364810 w 3364810"/>
              <a:gd name="connsiteY2" fmla="*/ 0 h 320593"/>
              <a:gd name="connsiteX3" fmla="*/ 3352800 w 3364810"/>
              <a:gd name="connsiteY3" fmla="*/ 320593 h 320593"/>
              <a:gd name="connsiteX4" fmla="*/ 0 w 3364810"/>
              <a:gd name="connsiteY4" fmla="*/ 320593 h 320593"/>
              <a:gd name="connsiteX0" fmla="*/ 0 w 3352800"/>
              <a:gd name="connsiteY0" fmla="*/ 324579 h 324579"/>
              <a:gd name="connsiteX1" fmla="*/ 452594 w 3352800"/>
              <a:gd name="connsiteY1" fmla="*/ 7702 h 324579"/>
              <a:gd name="connsiteX2" fmla="*/ 3340790 w 3352800"/>
              <a:gd name="connsiteY2" fmla="*/ 0 h 324579"/>
              <a:gd name="connsiteX3" fmla="*/ 3352800 w 3352800"/>
              <a:gd name="connsiteY3" fmla="*/ 324579 h 324579"/>
              <a:gd name="connsiteX4" fmla="*/ 0 w 3352800"/>
              <a:gd name="connsiteY4" fmla="*/ 324579 h 324579"/>
              <a:gd name="connsiteX0" fmla="*/ 0 w 3353570"/>
              <a:gd name="connsiteY0" fmla="*/ 324579 h 324579"/>
              <a:gd name="connsiteX1" fmla="*/ 452594 w 3353570"/>
              <a:gd name="connsiteY1" fmla="*/ 7702 h 324579"/>
              <a:gd name="connsiteX2" fmla="*/ 3340790 w 3353570"/>
              <a:gd name="connsiteY2" fmla="*/ 0 h 324579"/>
              <a:gd name="connsiteX3" fmla="*/ 3352800 w 3353570"/>
              <a:gd name="connsiteY3" fmla="*/ 324579 h 324579"/>
              <a:gd name="connsiteX4" fmla="*/ 0 w 3353570"/>
              <a:gd name="connsiteY4" fmla="*/ 324579 h 324579"/>
              <a:gd name="connsiteX0" fmla="*/ 0 w 3352800"/>
              <a:gd name="connsiteY0" fmla="*/ 324579 h 324579"/>
              <a:gd name="connsiteX1" fmla="*/ 452594 w 3352800"/>
              <a:gd name="connsiteY1" fmla="*/ 7702 h 324579"/>
              <a:gd name="connsiteX2" fmla="*/ 3340790 w 3352800"/>
              <a:gd name="connsiteY2" fmla="*/ 0 h 324579"/>
              <a:gd name="connsiteX3" fmla="*/ 3352800 w 3352800"/>
              <a:gd name="connsiteY3" fmla="*/ 324579 h 324579"/>
              <a:gd name="connsiteX4" fmla="*/ 0 w 3352800"/>
              <a:gd name="connsiteY4" fmla="*/ 324579 h 324579"/>
              <a:gd name="connsiteX0" fmla="*/ 0 w 3353955"/>
              <a:gd name="connsiteY0" fmla="*/ 324579 h 324579"/>
              <a:gd name="connsiteX1" fmla="*/ 452594 w 3353955"/>
              <a:gd name="connsiteY1" fmla="*/ 7702 h 324579"/>
              <a:gd name="connsiteX2" fmla="*/ 3352800 w 3353955"/>
              <a:gd name="connsiteY2" fmla="*/ 0 h 324579"/>
              <a:gd name="connsiteX3" fmla="*/ 3352800 w 3353955"/>
              <a:gd name="connsiteY3" fmla="*/ 324579 h 324579"/>
              <a:gd name="connsiteX4" fmla="*/ 0 w 3353955"/>
              <a:gd name="connsiteY4" fmla="*/ 324579 h 32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3955" h="324579">
                <a:moveTo>
                  <a:pt x="0" y="324579"/>
                </a:moveTo>
                <a:lnTo>
                  <a:pt x="452594" y="7702"/>
                </a:lnTo>
                <a:lnTo>
                  <a:pt x="3352800" y="0"/>
                </a:lnTo>
                <a:cubicBezTo>
                  <a:pt x="3356803" y="112179"/>
                  <a:pt x="3348797" y="216386"/>
                  <a:pt x="3352800" y="324579"/>
                </a:cubicBezTo>
                <a:lnTo>
                  <a:pt x="0" y="324579"/>
                </a:lnTo>
                <a:close/>
              </a:path>
            </a:pathLst>
          </a:custGeom>
          <a:solidFill>
            <a:srgbClr val="19448E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>
          <a:xfrm>
            <a:off x="0" y="1066800"/>
            <a:ext cx="9172575" cy="63500"/>
          </a:xfrm>
          <a:prstGeom prst="rect">
            <a:avLst/>
          </a:prstGeom>
          <a:solidFill>
            <a:srgbClr val="585968"/>
          </a:solidFill>
        </p:spPr>
        <p:txBody>
          <a:bodyPr lIns="91427" tIns="45714" rIns="91427" bIns="45714" anchor="ctr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700" b="0" i="0" kern="1200">
                <a:solidFill>
                  <a:srgbClr val="FDFDFD"/>
                </a:solidFill>
                <a:latin typeface="+mj-lt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00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 userDrawn="1"/>
        </p:nvSpPr>
        <p:spPr>
          <a:xfrm>
            <a:off x="0" y="2971800"/>
            <a:ext cx="4098925" cy="3886200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Freeform 3"/>
          <p:cNvSpPr/>
          <p:nvPr userDrawn="1"/>
        </p:nvSpPr>
        <p:spPr>
          <a:xfrm>
            <a:off x="2819400" y="0"/>
            <a:ext cx="6324600" cy="6858000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19448E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1219200" y="3810000"/>
            <a:ext cx="6781800" cy="1371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4747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 userDrawn="1"/>
        </p:nvSpPr>
        <p:spPr>
          <a:xfrm>
            <a:off x="-180975" y="1092200"/>
            <a:ext cx="9553575" cy="127000"/>
          </a:xfrm>
          <a:prstGeom prst="rect">
            <a:avLst/>
          </a:prstGeom>
          <a:solidFill>
            <a:srgbClr val="585968"/>
          </a:solidFill>
        </p:spPr>
        <p:txBody>
          <a:bodyPr lIns="91427" tIns="45714" rIns="91427" bIns="45714" anchor="ctr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700" b="0" i="0" kern="1200">
                <a:solidFill>
                  <a:srgbClr val="FDFDFD"/>
                </a:solidFill>
                <a:latin typeface="+mj-lt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8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 userDrawn="1"/>
        </p:nvSpPr>
        <p:spPr>
          <a:xfrm>
            <a:off x="-180975" y="1092200"/>
            <a:ext cx="9553575" cy="127000"/>
          </a:xfrm>
          <a:prstGeom prst="rect">
            <a:avLst/>
          </a:prstGeom>
          <a:solidFill>
            <a:srgbClr val="585968"/>
          </a:solidFill>
        </p:spPr>
        <p:txBody>
          <a:bodyPr lIns="91427" tIns="45714" rIns="91427" bIns="45714" anchor="ctr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700" b="0" i="0" kern="1200">
                <a:solidFill>
                  <a:srgbClr val="FDFDFD"/>
                </a:solidFill>
                <a:latin typeface="+mj-lt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7" indent="0">
              <a:buNone/>
              <a:defRPr sz="2000" b="1"/>
            </a:lvl2pPr>
            <a:lvl3pPr marL="914274" indent="0">
              <a:buNone/>
              <a:defRPr sz="1800" b="1"/>
            </a:lvl3pPr>
            <a:lvl4pPr marL="1371410" indent="0">
              <a:buNone/>
              <a:defRPr sz="1600" b="1"/>
            </a:lvl4pPr>
            <a:lvl5pPr marL="1828547" indent="0">
              <a:buNone/>
              <a:defRPr sz="1600" b="1"/>
            </a:lvl5pPr>
            <a:lvl6pPr marL="2285685" indent="0">
              <a:buNone/>
              <a:defRPr sz="1600" b="1"/>
            </a:lvl6pPr>
            <a:lvl7pPr marL="2742822" indent="0">
              <a:buNone/>
              <a:defRPr sz="1600" b="1"/>
            </a:lvl7pPr>
            <a:lvl8pPr marL="3199959" indent="0">
              <a:buNone/>
              <a:defRPr sz="1600" b="1"/>
            </a:lvl8pPr>
            <a:lvl9pPr marL="365709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7" indent="0">
              <a:buNone/>
              <a:defRPr sz="2000" b="1"/>
            </a:lvl2pPr>
            <a:lvl3pPr marL="914274" indent="0">
              <a:buNone/>
              <a:defRPr sz="1800" b="1"/>
            </a:lvl3pPr>
            <a:lvl4pPr marL="1371410" indent="0">
              <a:buNone/>
              <a:defRPr sz="1600" b="1"/>
            </a:lvl4pPr>
            <a:lvl5pPr marL="1828547" indent="0">
              <a:buNone/>
              <a:defRPr sz="1600" b="1"/>
            </a:lvl5pPr>
            <a:lvl6pPr marL="2285685" indent="0">
              <a:buNone/>
              <a:defRPr sz="1600" b="1"/>
            </a:lvl6pPr>
            <a:lvl7pPr marL="2742822" indent="0">
              <a:buNone/>
              <a:defRPr sz="1600" b="1"/>
            </a:lvl7pPr>
            <a:lvl8pPr marL="3199959" indent="0">
              <a:buNone/>
              <a:defRPr sz="1600" b="1"/>
            </a:lvl8pPr>
            <a:lvl9pPr marL="365709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2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 userDrawn="1"/>
        </p:nvSpPr>
        <p:spPr>
          <a:xfrm>
            <a:off x="-180975" y="1092200"/>
            <a:ext cx="9553575" cy="127000"/>
          </a:xfrm>
          <a:prstGeom prst="rect">
            <a:avLst/>
          </a:prstGeom>
          <a:solidFill>
            <a:srgbClr val="585968"/>
          </a:solidFill>
        </p:spPr>
        <p:txBody>
          <a:bodyPr lIns="91427" tIns="45714" rIns="91427" bIns="45714" anchor="ctr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700" b="0" i="0" kern="1200">
                <a:solidFill>
                  <a:srgbClr val="FDFDFD"/>
                </a:solidFill>
                <a:latin typeface="+mj-lt"/>
                <a:ea typeface="+mn-ea"/>
                <a:cs typeface="Times New Roman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383088"/>
            <a:ext cx="9144000" cy="95250"/>
          </a:xfrm>
          <a:prstGeom prst="rect">
            <a:avLst/>
          </a:prstGeom>
          <a:gradFill flip="none" rotWithShape="1">
            <a:gsLst>
              <a:gs pos="30000">
                <a:srgbClr val="1E3568"/>
              </a:gs>
              <a:gs pos="100000">
                <a:schemeClr val="bg1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17475" y="3025775"/>
            <a:ext cx="7772400" cy="1362075"/>
          </a:xfrm>
          <a:prstGeom prst="rect">
            <a:avLst/>
          </a:prstGeom>
          <a:noFill/>
          <a:ln>
            <a:noFill/>
          </a:ln>
          <a:extLst/>
        </p:spPr>
        <p:txBody>
          <a:bodyPr lIns="91427" tIns="45714" rIns="91427" bIns="45714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000" b="1" kern="1200" cap="all">
                <a:solidFill>
                  <a:srgbClr val="1E356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E3568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E3568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E3568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E3568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E3568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E3568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E3568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E3568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1"/>
          </p:nvPr>
        </p:nvSpPr>
        <p:spPr>
          <a:xfrm>
            <a:off x="117613" y="4478338"/>
            <a:ext cx="7772400" cy="150018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13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2"/>
          </p:nvPr>
        </p:nvSpPr>
        <p:spPr>
          <a:xfrm>
            <a:off x="117613" y="2882901"/>
            <a:ext cx="7772400" cy="1500187"/>
          </a:xfrm>
        </p:spPr>
        <p:txBody>
          <a:bodyPr/>
          <a:lstStyle>
            <a:lvl1pPr marL="0" indent="0">
              <a:buNone/>
              <a:defRPr sz="4000">
                <a:solidFill>
                  <a:schemeClr val="tx2"/>
                </a:solidFill>
              </a:defRPr>
            </a:lvl1pPr>
            <a:lvl2pPr marL="45713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879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765"/>
          <a:stretch>
            <a:fillRect/>
          </a:stretch>
        </p:blipFill>
        <p:spPr bwMode="auto">
          <a:xfrm>
            <a:off x="0" y="0"/>
            <a:ext cx="9144000" cy="447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107187" y="2933592"/>
            <a:ext cx="7778750" cy="149542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105209" y="4478338"/>
            <a:ext cx="7778750" cy="1495425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4376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246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38150" y="241300"/>
            <a:ext cx="6870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7" tIns="45714" rIns="91427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TextBox 1"/>
          <p:cNvSpPr txBox="1">
            <a:spLocks noChangeArrowheads="1"/>
          </p:cNvSpPr>
          <p:nvPr userDrawn="1"/>
        </p:nvSpPr>
        <p:spPr bwMode="auto">
          <a:xfrm>
            <a:off x="0" y="6546850"/>
            <a:ext cx="9144000" cy="307975"/>
          </a:xfrm>
          <a:prstGeom prst="rect">
            <a:avLst/>
          </a:prstGeom>
          <a:noFill/>
          <a:ln>
            <a:noFill/>
          </a:ln>
          <a:extLst/>
        </p:spPr>
        <p:txBody>
          <a:bodyPr lIns="91427" tIns="45714" rIns="91427" bIns="4571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700" dirty="0" smtClean="0"/>
              <a:t>···································································································································     </a:t>
            </a:r>
          </a:p>
          <a:p>
            <a:pPr algn="ctr" eaLnBrk="1" hangingPunct="1">
              <a:defRPr/>
            </a:pPr>
            <a:r>
              <a:rPr lang="en-US" sz="700" dirty="0" smtClean="0"/>
              <a:t>8(a) Certified | Service-Disabled Veteran-Owned Business | Small Disadvantaged Business | Woman-Owned Business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73" r:id="rId9"/>
    <p:sldLayoutId id="2147484474" r:id="rId10"/>
    <p:sldLayoutId id="21474844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000" b="1" kern="1200" dirty="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137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E3568"/>
          </a:solidFill>
          <a:latin typeface="Calibri" pitchFamily="34" charset="0"/>
        </a:defRPr>
      </a:lvl6pPr>
      <a:lvl7pPr marL="914274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E3568"/>
          </a:solidFill>
          <a:latin typeface="Calibri" pitchFamily="34" charset="0"/>
        </a:defRPr>
      </a:lvl7pPr>
      <a:lvl8pPr marL="137141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E3568"/>
          </a:solidFill>
          <a:latin typeface="Calibri" pitchFamily="34" charset="0"/>
        </a:defRPr>
      </a:lvl8pPr>
      <a:lvl9pPr marL="1828547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E3568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7388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966788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6206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490663" indent="-227013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253" indent="-228568" algn="l" defTabSz="91427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0" indent="-228568" algn="l" defTabSz="91427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27" indent="-228568" algn="l" defTabSz="91427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64" indent="-228568" algn="l" defTabSz="91427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7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4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0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7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5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2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59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95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30480" y="2844800"/>
            <a:ext cx="7650480" cy="3700780"/>
          </a:xfrm>
          <a:prstGeom prst="rect">
            <a:avLst/>
          </a:prstGeom>
          <a:solidFill>
            <a:srgbClr val="BCCCCF">
              <a:alpha val="2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314" name="Title 1"/>
          <p:cNvSpPr txBox="1">
            <a:spLocks/>
          </p:cNvSpPr>
          <p:nvPr/>
        </p:nvSpPr>
        <p:spPr bwMode="auto">
          <a:xfrm>
            <a:off x="0" y="3200400"/>
            <a:ext cx="5911850" cy="1431925"/>
          </a:xfrm>
          <a:prstGeom prst="rect">
            <a:avLst/>
          </a:prstGeom>
          <a:solidFill>
            <a:srgbClr val="BCCCCF">
              <a:alpha val="8117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 anchor="ctr"/>
          <a:lstStyle>
            <a:lvl1pPr marL="1111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latin typeface="Calibri" charset="0"/>
              </a:rPr>
              <a:t>JMA Solutions, LLC</a:t>
            </a:r>
          </a:p>
        </p:txBody>
      </p:sp>
      <p:sp>
        <p:nvSpPr>
          <p:cNvPr id="13315" name="Subtitle 2"/>
          <p:cNvSpPr txBox="1">
            <a:spLocks/>
          </p:cNvSpPr>
          <p:nvPr/>
        </p:nvSpPr>
        <p:spPr bwMode="auto">
          <a:xfrm>
            <a:off x="0" y="4800600"/>
            <a:ext cx="6563360" cy="1411288"/>
          </a:xfrm>
          <a:prstGeom prst="rect">
            <a:avLst/>
          </a:prstGeom>
          <a:solidFill>
            <a:srgbClr val="B8A8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 anchor="ctr"/>
          <a:lstStyle>
            <a:lvl1pPr marL="173038" indent="-619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dirty="0" smtClean="0">
                <a:solidFill>
                  <a:schemeClr val="bg1"/>
                </a:solidFill>
                <a:latin typeface="Calibri" charset="0"/>
              </a:rPr>
              <a:t>Knowledgeable Staff. Unparalleled Solutions.</a:t>
            </a:r>
            <a:endParaRPr lang="en-US" dirty="0">
              <a:solidFill>
                <a:srgbClr val="FDFDFD"/>
              </a:solidFill>
              <a:latin typeface="Calibri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517525" y="195263"/>
            <a:ext cx="8229600" cy="714375"/>
          </a:xfrm>
        </p:spPr>
        <p:txBody>
          <a:bodyPr/>
          <a:lstStyle/>
          <a:p>
            <a:r>
              <a:rPr dirty="0" smtClean="0">
                <a:latin typeface="Calibri" charset="0"/>
              </a:rPr>
              <a:t>About JMA Solutions</a:t>
            </a:r>
            <a:endParaRPr dirty="0">
              <a:latin typeface="Calibri" charset="0"/>
            </a:endParaRP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1638935" y="3232150"/>
            <a:ext cx="6094413" cy="1600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400" dirty="0" smtClean="0">
                <a:latin typeface="Calibri" charset="0"/>
              </a:rPr>
              <a:t>Established in 2005 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 dirty="0" smtClean="0">
                <a:latin typeface="Calibri" charset="0"/>
              </a:rPr>
              <a:t>ATCA </a:t>
            </a:r>
            <a:r>
              <a:rPr lang="en-US" sz="1400" dirty="0">
                <a:latin typeface="Calibri" charset="0"/>
              </a:rPr>
              <a:t>2013 Small and Disadvantaged Business Award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 dirty="0">
                <a:latin typeface="Calibri" charset="0"/>
              </a:rPr>
              <a:t>FAA 2011 Small Disadvantaged Business of the Year Award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 dirty="0">
                <a:latin typeface="Calibri" charset="0"/>
              </a:rPr>
              <a:t>US Chamber of Commerce 2011 and 2012 Blue Ribbon Award Winner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 dirty="0" smtClean="0">
                <a:latin typeface="Calibri" charset="0"/>
              </a:rPr>
              <a:t>Inc. 500 </a:t>
            </a:r>
            <a:r>
              <a:rPr lang="en-US" sz="1400" dirty="0">
                <a:latin typeface="Calibri" charset="0"/>
              </a:rPr>
              <a:t>Fastest-Growing Private Companies in America in 2011 and </a:t>
            </a:r>
            <a:r>
              <a:rPr lang="en-US" sz="1400" dirty="0" smtClean="0">
                <a:latin typeface="Calibri" charset="0"/>
              </a:rPr>
              <a:t>2012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 dirty="0" smtClean="0">
                <a:latin typeface="Calibri" charset="0"/>
              </a:rPr>
              <a:t>Inc. 5000 Fastest-Growing Private Companies in America in 2014</a:t>
            </a:r>
          </a:p>
          <a:p>
            <a:pPr eaLnBrk="1" hangingPunct="1">
              <a:buFont typeface="Arial" charset="0"/>
              <a:buChar char="•"/>
            </a:pPr>
            <a:endParaRPr lang="en-US" sz="1400" dirty="0">
              <a:latin typeface="Calibri" charset="0"/>
            </a:endParaRPr>
          </a:p>
        </p:txBody>
      </p:sp>
      <p:sp>
        <p:nvSpPr>
          <p:cNvPr id="14343" name="Rectangle 1"/>
          <p:cNvSpPr>
            <a:spLocks noChangeArrowheads="1"/>
          </p:cNvSpPr>
          <p:nvPr/>
        </p:nvSpPr>
        <p:spPr bwMode="auto">
          <a:xfrm>
            <a:off x="365760" y="2473325"/>
            <a:ext cx="8351520" cy="523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7" tIns="45714" rIns="91427" bIns="45714">
            <a:spAutoFit/>
          </a:bodyPr>
          <a:lstStyle/>
          <a:p>
            <a:r>
              <a:rPr lang="en-US" sz="1400" b="1" dirty="0"/>
              <a:t>JMA Solutions provides access to a network of knowledgeable, seasoned professionals focused on conducting Program Management, Engineering Services, and Air Traffic Management.</a:t>
            </a:r>
            <a:endParaRPr lang="en-US" sz="1400" dirty="0"/>
          </a:p>
        </p:txBody>
      </p:sp>
      <p:pic>
        <p:nvPicPr>
          <p:cNvPr id="14347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540" y="4938395"/>
            <a:ext cx="1003300" cy="135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 flipV="1">
            <a:off x="-520700" y="1203325"/>
            <a:ext cx="10074275" cy="1127125"/>
          </a:xfrm>
          <a:prstGeom prst="rect">
            <a:avLst/>
          </a:prstGeom>
          <a:solidFill>
            <a:srgbClr val="BCCCCF">
              <a:alpha val="2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864668" y="1405890"/>
            <a:ext cx="1928812" cy="738188"/>
          </a:xfrm>
          <a:prstGeom prst="rect">
            <a:avLst/>
          </a:prstGeom>
        </p:spPr>
        <p:txBody>
          <a:bodyPr lIns="91427" tIns="45714" rIns="91427" bIns="45714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Service-Disabled Veteran Owned Business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13385" y="1385570"/>
            <a:ext cx="1241425" cy="738188"/>
          </a:xfrm>
          <a:prstGeom prst="rect">
            <a:avLst/>
          </a:prstGeom>
        </p:spPr>
        <p:txBody>
          <a:bodyPr lIns="91427" tIns="45714" rIns="91427" bIns="45714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8(a) </a:t>
            </a:r>
          </a:p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Certified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93950" y="1385570"/>
            <a:ext cx="1477963" cy="738188"/>
          </a:xfrm>
          <a:prstGeom prst="rect">
            <a:avLst/>
          </a:prstGeom>
        </p:spPr>
        <p:txBody>
          <a:bodyPr lIns="91427" tIns="45714" rIns="91427" bIns="45714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Small Disadvantaged Business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663758" y="1508443"/>
            <a:ext cx="1479550" cy="523875"/>
          </a:xfrm>
          <a:prstGeom prst="rect">
            <a:avLst/>
          </a:prstGeom>
        </p:spPr>
        <p:txBody>
          <a:bodyPr lIns="91427" tIns="45714" rIns="91427" bIns="45714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Woman-Owned Business</a:t>
            </a:r>
          </a:p>
        </p:txBody>
      </p:sp>
      <p:pic>
        <p:nvPicPr>
          <p:cNvPr id="2" name="Picture 1" descr="ATCA Branding Logo color WEB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0" y="4950460"/>
            <a:ext cx="3048000" cy="1237488"/>
          </a:xfrm>
          <a:prstGeom prst="rect">
            <a:avLst/>
          </a:prstGeom>
        </p:spPr>
      </p:pic>
      <p:pic>
        <p:nvPicPr>
          <p:cNvPr id="3" name="Picture 2" descr="00_SUMMIT_16726_Blue_Ribbon_659px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521" y="4968240"/>
            <a:ext cx="1538698" cy="1437640"/>
          </a:xfrm>
          <a:prstGeom prst="rect">
            <a:avLst/>
          </a:prstGeom>
        </p:spPr>
      </p:pic>
      <p:pic>
        <p:nvPicPr>
          <p:cNvPr id="4" name="Picture 3" descr="FAA_Logo_nobackground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475" y="4968240"/>
            <a:ext cx="1389946" cy="11785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Calibri" charset="0"/>
              </a:rPr>
              <a:t>Capabilities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182880285"/>
              </p:ext>
            </p:extLst>
          </p:nvPr>
        </p:nvGraphicFramePr>
        <p:xfrm>
          <a:off x="1283771" y="3090839"/>
          <a:ext cx="4832549" cy="1338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034213" y="3089275"/>
          <a:ext cx="1397000" cy="2890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8500"/>
                <a:gridCol w="698500"/>
              </a:tblGrid>
              <a:tr h="33005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NAICS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Codes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2506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488190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541611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/>
                </a:tc>
              </a:tr>
              <a:tr h="2506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518210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541618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</a:tr>
              <a:tr h="2506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541219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541690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</a:tr>
              <a:tr h="2506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541330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  <a:latin typeface="+mj-lt"/>
                        </a:rPr>
                        <a:t>561110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</a:tr>
              <a:tr h="2506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541430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561320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</a:tr>
              <a:tr h="2506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541511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561410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</a:tr>
              <a:tr h="2506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541512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561421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</a:tr>
              <a:tr h="2506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541513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561499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</a:tr>
              <a:tr h="2717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  <a:latin typeface="+mj-lt"/>
                        </a:rPr>
                        <a:t>541519</a:t>
                      </a: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611430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</a:tr>
              <a:tr h="28387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611710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6" marB="0" anchor="ctr"/>
                </a:tc>
              </a:tr>
            </a:tbl>
          </a:graphicData>
        </a:graphic>
      </p:graphicFrame>
      <p:pic>
        <p:nvPicPr>
          <p:cNvPr id="15400" name="Picture 2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433" y="4927918"/>
            <a:ext cx="177641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1" name="Picture 8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508" y="4808855"/>
            <a:ext cx="52863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501833" y="4899343"/>
            <a:ext cx="688975" cy="374650"/>
          </a:xfrm>
          <a:prstGeom prst="rect">
            <a:avLst/>
          </a:prstGeom>
        </p:spPr>
        <p:txBody>
          <a:bodyPr wrap="none" lIns="91427" tIns="45714" rIns="91427" bIns="45714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+mj-lt"/>
                <a:ea typeface="+mn-ea"/>
                <a:cs typeface="Arial" pitchFamily="34" charset="0"/>
              </a:rPr>
              <a:t>ETASS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1813" y="1374775"/>
          <a:ext cx="7894637" cy="1230315"/>
        </p:xfrm>
        <a:graphic>
          <a:graphicData uri="http://schemas.openxmlformats.org/drawingml/2006/table">
            <a:tbl>
              <a:tblPr/>
              <a:tblGrid>
                <a:gridCol w="4070350"/>
                <a:gridCol w="3824287"/>
              </a:tblGrid>
              <a:tr h="24606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Air Traffic Management</a:t>
                      </a:r>
                    </a:p>
                  </a:txBody>
                  <a:tcPr marL="50403" marR="50403" marT="0" marB="0" horzOverflow="overflow">
                    <a:lnL>
                      <a:noFill/>
                    </a:lnL>
                    <a:lnR w="31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225425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Conference Planning</a:t>
                      </a:r>
                    </a:p>
                  </a:txBody>
                  <a:tcPr marL="50403" marR="50403" marT="0" marB="0" horzOverflow="overflow">
                    <a:lnL w="31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Program Management</a:t>
                      </a:r>
                    </a:p>
                  </a:txBody>
                  <a:tcPr marL="50403" marR="50403" marT="0" marB="0" horzOverflow="overflow">
                    <a:lnL>
                      <a:noFill/>
                    </a:lnL>
                    <a:lnR w="31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225425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Safety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Management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403" marR="50403" marT="0" marB="0" horzOverflow="overflow">
                    <a:lnL w="31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Engineering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Services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403" marR="50403" marT="0" marB="0" horzOverflow="overflow">
                    <a:lnL>
                      <a:noFill/>
                    </a:lnL>
                    <a:lnR w="31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225425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Web Development  &amp; Graphic Design</a:t>
                      </a:r>
                    </a:p>
                  </a:txBody>
                  <a:tcPr marL="50403" marR="50403" marT="0" marB="0" horzOverflow="overflow">
                    <a:lnL w="31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Financial Management</a:t>
                      </a:r>
                    </a:p>
                  </a:txBody>
                  <a:tcPr marL="50403" marR="50403" marT="0" marB="0" horzOverflow="overflow">
                    <a:lnL>
                      <a:noFill/>
                    </a:lnL>
                    <a:lnR w="31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4488" marR="0" lvl="0" indent="-225425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Strategic Management &amp; Planning</a:t>
                      </a:r>
                    </a:p>
                  </a:txBody>
                  <a:tcPr marL="50403" marR="50403" marT="0" marB="0" horzOverflow="overflow">
                    <a:lnL w="31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Computer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Systems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50403" marR="50403" marT="0" marB="0" horzOverflow="overflow">
                    <a:lnL>
                      <a:noFill/>
                    </a:lnL>
                    <a:lnR w="31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111125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Radar &amp; Communications Support</a:t>
                      </a:r>
                    </a:p>
                  </a:txBody>
                  <a:tcPr marL="50403" marR="50403" marT="0" marB="0" horzOverflow="overflow">
                    <a:lnL w="31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Differentiators </a:t>
            </a:r>
            <a:endParaRPr dirty="0">
              <a:latin typeface="Calibri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02650" y="6548438"/>
            <a:ext cx="409575" cy="215900"/>
          </a:xfrm>
          <a:prstGeom prst="rect">
            <a:avLst/>
          </a:prstGeom>
          <a:noFill/>
        </p:spPr>
        <p:txBody>
          <a:bodyPr lIns="91427" tIns="45714" rIns="91427" bIns="45714">
            <a:spAutoFit/>
          </a:bodyPr>
          <a:lstStyle/>
          <a:p>
            <a:pPr algn="ctr">
              <a:defRPr/>
            </a:pPr>
            <a:r>
              <a:rPr lang="en-US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</a:p>
        </p:txBody>
      </p:sp>
      <p:sp>
        <p:nvSpPr>
          <p:cNvPr id="16387" name="Text Placeholder 21"/>
          <p:cNvSpPr txBox="1">
            <a:spLocks/>
          </p:cNvSpPr>
          <p:nvPr/>
        </p:nvSpPr>
        <p:spPr bwMode="auto">
          <a:xfrm>
            <a:off x="3602038" y="1463675"/>
            <a:ext cx="42164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3237" tIns="66619" rIns="133237" bIns="66619"/>
          <a:lstStyle>
            <a:lvl1pPr defTabSz="13319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13319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13319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13319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13319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331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331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331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331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200" b="1" dirty="0" smtClean="0">
                <a:solidFill>
                  <a:srgbClr val="984807"/>
                </a:solidFill>
                <a:latin typeface="Calibri" charset="0"/>
              </a:rPr>
              <a:t>Employee Retention</a:t>
            </a:r>
          </a:p>
          <a:p>
            <a:pPr marL="171450" indent="-171450" eaLnBrk="1" hangingPunct="1">
              <a:spcBef>
                <a:spcPct val="20000"/>
              </a:spcBef>
              <a:buFontTx/>
              <a:buChar char="-"/>
            </a:pPr>
            <a:r>
              <a:rPr lang="en-US" sz="1200" dirty="0" smtClean="0">
                <a:latin typeface="Calibri" charset="0"/>
              </a:rPr>
              <a:t>Our greatest </a:t>
            </a:r>
            <a:r>
              <a:rPr lang="en-US" sz="1200" dirty="0">
                <a:latin typeface="Calibri" charset="0"/>
              </a:rPr>
              <a:t>asset is our people </a:t>
            </a:r>
          </a:p>
          <a:p>
            <a:pPr marL="171450" indent="-171450" eaLnBrk="1" hangingPunct="1">
              <a:spcBef>
                <a:spcPct val="20000"/>
              </a:spcBef>
              <a:buFontTx/>
              <a:buChar char="-"/>
            </a:pPr>
            <a:r>
              <a:rPr lang="en-US" sz="1200" b="1" dirty="0" smtClean="0">
                <a:latin typeface="Calibri" charset="0"/>
              </a:rPr>
              <a:t>97% Retention Rate </a:t>
            </a:r>
          </a:p>
          <a:p>
            <a:pPr marL="171450" indent="-171450" eaLnBrk="1" hangingPunct="1">
              <a:spcBef>
                <a:spcPct val="20000"/>
              </a:spcBef>
              <a:buFontTx/>
              <a:buChar char="-"/>
            </a:pPr>
            <a:r>
              <a:rPr lang="en-US" sz="1200" dirty="0" smtClean="0">
                <a:latin typeface="Calibri" charset="0"/>
              </a:rPr>
              <a:t>in</a:t>
            </a:r>
            <a:r>
              <a:rPr lang="en-US" sz="1200" dirty="0">
                <a:latin typeface="Calibri" charset="0"/>
              </a:rPr>
              <a:t>-depth analysis of the most qualified </a:t>
            </a:r>
            <a:r>
              <a:rPr lang="en-US" sz="1200" dirty="0" smtClean="0">
                <a:latin typeface="Calibri" charset="0"/>
              </a:rPr>
              <a:t>candidates</a:t>
            </a:r>
            <a:endParaRPr lang="en-US" sz="1200" b="1" dirty="0" smtClean="0">
              <a:latin typeface="Calibri" charset="0"/>
            </a:endParaRPr>
          </a:p>
        </p:txBody>
      </p:sp>
      <p:pic>
        <p:nvPicPr>
          <p:cNvPr id="16388" name="Picture Placeholder 1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0" r="7970"/>
          <a:stretch>
            <a:fillRect/>
          </a:stretch>
        </p:blipFill>
        <p:spPr bwMode="auto">
          <a:xfrm>
            <a:off x="382588" y="1474788"/>
            <a:ext cx="2838450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1116013" y="4087813"/>
            <a:ext cx="1371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 dirty="0" smtClean="0"/>
              <a:t>138+</a:t>
            </a:r>
            <a:endParaRPr lang="en-US" sz="4000" b="1" dirty="0"/>
          </a:p>
          <a:p>
            <a:pPr algn="ctr" eaLnBrk="1" hangingPunct="1"/>
            <a:r>
              <a:rPr lang="en-US" sz="1400" b="1" dirty="0"/>
              <a:t>Employees</a:t>
            </a:r>
          </a:p>
        </p:txBody>
      </p:sp>
      <p:sp>
        <p:nvSpPr>
          <p:cNvPr id="16390" name="TextBox 9"/>
          <p:cNvSpPr txBox="1">
            <a:spLocks noChangeArrowheads="1"/>
          </p:cNvSpPr>
          <p:nvPr/>
        </p:nvSpPr>
        <p:spPr bwMode="auto">
          <a:xfrm>
            <a:off x="1246188" y="5180013"/>
            <a:ext cx="1144587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 dirty="0" smtClean="0"/>
              <a:t>21</a:t>
            </a:r>
            <a:endParaRPr lang="en-US" sz="3600" b="1" dirty="0"/>
          </a:p>
          <a:p>
            <a:pPr algn="ctr" eaLnBrk="1" hangingPunct="1"/>
            <a:r>
              <a:rPr lang="en-US" sz="1400" b="1" dirty="0"/>
              <a:t>Employees w/ Security Clearance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606800" y="3718560"/>
            <a:ext cx="4267200" cy="182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1200" b="1" dirty="0" smtClean="0">
                <a:solidFill>
                  <a:srgbClr val="984807"/>
                </a:solidFill>
                <a:latin typeface="Calibri" charset="0"/>
                <a:cs typeface="Calibri" charset="0"/>
              </a:rPr>
              <a:t>Subject Matter Expertise</a:t>
            </a:r>
          </a:p>
          <a:p>
            <a:pPr marL="171450" indent="-171450">
              <a:spcBef>
                <a:spcPct val="20000"/>
              </a:spcBef>
              <a:buFontTx/>
              <a:buChar char="-"/>
            </a:pPr>
            <a:r>
              <a:rPr lang="en-US" sz="1200" dirty="0" smtClean="0">
                <a:latin typeface="Calibri" charset="0"/>
                <a:cs typeface="Calibri" charset="0"/>
              </a:rPr>
              <a:t>We employ former air traffic controllers </a:t>
            </a:r>
            <a:r>
              <a:rPr lang="en-US" sz="1200" dirty="0">
                <a:latin typeface="Calibri" charset="0"/>
                <a:cs typeface="Calibri" charset="0"/>
              </a:rPr>
              <a:t>&amp; FAA </a:t>
            </a:r>
            <a:r>
              <a:rPr lang="en-US" sz="1200" dirty="0" smtClean="0">
                <a:latin typeface="Calibri" charset="0"/>
                <a:cs typeface="Calibri" charset="0"/>
              </a:rPr>
              <a:t>personnel</a:t>
            </a:r>
          </a:p>
          <a:p>
            <a:pPr marL="627063" lvl="1" indent="-171450">
              <a:spcBef>
                <a:spcPct val="20000"/>
              </a:spcBef>
              <a:buFontTx/>
              <a:buChar char="-"/>
            </a:pPr>
            <a:r>
              <a:rPr lang="en-US" sz="1200" dirty="0" smtClean="0">
                <a:latin typeface="Calibri" charset="0"/>
                <a:cs typeface="Calibri" charset="0"/>
              </a:rPr>
              <a:t>Traffic Flow Management Modernization</a:t>
            </a:r>
          </a:p>
          <a:p>
            <a:pPr marL="627063" lvl="1" indent="-171450">
              <a:spcBef>
                <a:spcPct val="20000"/>
              </a:spcBef>
              <a:buFontTx/>
              <a:buChar char="-"/>
            </a:pPr>
            <a:r>
              <a:rPr lang="en-US" sz="1200" dirty="0" smtClean="0">
                <a:latin typeface="Calibri" charset="0"/>
                <a:cs typeface="Calibri" charset="0"/>
              </a:rPr>
              <a:t>Terminal and En Route environments</a:t>
            </a:r>
          </a:p>
          <a:p>
            <a:pPr marL="627063" lvl="1" indent="-171450">
              <a:spcBef>
                <a:spcPct val="20000"/>
              </a:spcBef>
              <a:buFontTx/>
              <a:buChar char="-"/>
            </a:pPr>
            <a:r>
              <a:rPr lang="en-US" sz="1200" dirty="0" smtClean="0">
                <a:latin typeface="Calibri" charset="0"/>
                <a:cs typeface="Calibri" charset="0"/>
              </a:rPr>
              <a:t>System Wide Information Management</a:t>
            </a:r>
          </a:p>
          <a:p>
            <a:pPr marL="627063" lvl="1" indent="-171450">
              <a:spcBef>
                <a:spcPct val="20000"/>
              </a:spcBef>
              <a:buFontTx/>
              <a:buChar char="-"/>
            </a:pPr>
            <a:r>
              <a:rPr lang="en-US" sz="1200" dirty="0" smtClean="0">
                <a:latin typeface="Calibri" charset="0"/>
                <a:cs typeface="Calibri" charset="0"/>
              </a:rPr>
              <a:t>Unmanned Aircraft Systems</a:t>
            </a:r>
          </a:p>
          <a:p>
            <a:pPr marL="627063" lvl="1" indent="-171450">
              <a:spcBef>
                <a:spcPct val="20000"/>
              </a:spcBef>
              <a:buFontTx/>
              <a:buChar char="-"/>
            </a:pPr>
            <a:r>
              <a:rPr lang="en-US" sz="1200" dirty="0" smtClean="0">
                <a:latin typeface="Calibri" charset="0"/>
                <a:cs typeface="Calibri" charset="0"/>
              </a:rPr>
              <a:t>Time-Based Flow Management</a:t>
            </a:r>
          </a:p>
          <a:p>
            <a:pPr marL="627063" lvl="1" indent="-171450">
              <a:spcBef>
                <a:spcPct val="20000"/>
              </a:spcBef>
              <a:buFontTx/>
              <a:buChar char="-"/>
            </a:pPr>
            <a:r>
              <a:rPr lang="en-US" sz="1200" b="1" dirty="0" smtClean="0">
                <a:latin typeface="Calibri" charset="0"/>
                <a:cs typeface="Calibri" charset="0"/>
              </a:rPr>
              <a:t>NextGen</a:t>
            </a:r>
          </a:p>
        </p:txBody>
      </p:sp>
      <p:sp>
        <p:nvSpPr>
          <p:cNvPr id="12" name="Text Placeholder 21"/>
          <p:cNvSpPr txBox="1">
            <a:spLocks/>
          </p:cNvSpPr>
          <p:nvPr/>
        </p:nvSpPr>
        <p:spPr bwMode="auto">
          <a:xfrm>
            <a:off x="3591878" y="2763520"/>
            <a:ext cx="42164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3237" tIns="66619" rIns="133237" bIns="66619"/>
          <a:lstStyle>
            <a:lvl1pPr defTabSz="13319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13319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13319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13319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13319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331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331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331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331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200" b="1" dirty="0" smtClean="0">
                <a:solidFill>
                  <a:srgbClr val="984807"/>
                </a:solidFill>
                <a:latin typeface="Calibri" charset="0"/>
              </a:rPr>
              <a:t>Focus </a:t>
            </a:r>
            <a:r>
              <a:rPr lang="en-US" sz="1200" b="1" dirty="0">
                <a:solidFill>
                  <a:srgbClr val="984807"/>
                </a:solidFill>
                <a:latin typeface="Calibri" charset="0"/>
              </a:rPr>
              <a:t>on the Future &amp; Innovation</a:t>
            </a:r>
            <a:br>
              <a:rPr lang="en-US" sz="1200" b="1" dirty="0">
                <a:solidFill>
                  <a:srgbClr val="984807"/>
                </a:solidFill>
                <a:latin typeface="Calibri" charset="0"/>
              </a:rPr>
            </a:br>
            <a:r>
              <a:rPr lang="en-US" sz="1200" b="1" dirty="0" smtClean="0">
                <a:solidFill>
                  <a:srgbClr val="000000"/>
                </a:solidFill>
                <a:latin typeface="Calibri" charset="0"/>
              </a:rPr>
              <a:t>- </a:t>
            </a:r>
            <a:r>
              <a:rPr lang="en-US" sz="1200" dirty="0" smtClean="0">
                <a:latin typeface="Calibri" charset="0"/>
              </a:rPr>
              <a:t>Growth </a:t>
            </a:r>
            <a:r>
              <a:rPr lang="en-US" sz="1200" dirty="0">
                <a:latin typeface="Calibri" charset="0"/>
              </a:rPr>
              <a:t>depends on </a:t>
            </a:r>
            <a:r>
              <a:rPr lang="en-US" sz="1200" dirty="0" smtClean="0">
                <a:latin typeface="Calibri" charset="0"/>
              </a:rPr>
              <a:t>innovation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200" dirty="0" smtClean="0">
                <a:latin typeface="Calibri" charset="0"/>
              </a:rPr>
              <a:t>- Full </a:t>
            </a:r>
            <a:r>
              <a:rPr lang="en-US" sz="1200" dirty="0">
                <a:latin typeface="Calibri" charset="0"/>
              </a:rPr>
              <a:t>spectrum of subject matter </a:t>
            </a:r>
            <a:r>
              <a:rPr lang="en-US" sz="1200" dirty="0" smtClean="0">
                <a:latin typeface="Calibri" charset="0"/>
              </a:rPr>
              <a:t>expertise</a:t>
            </a:r>
            <a:endParaRPr lang="en-US" sz="1200" dirty="0">
              <a:latin typeface="Calibri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Leadership</a:t>
            </a:r>
            <a:endParaRPr dirty="0">
              <a:latin typeface="Calibri" charset="0"/>
            </a:endParaRPr>
          </a:p>
        </p:txBody>
      </p:sp>
      <p:sp>
        <p:nvSpPr>
          <p:cNvPr id="13315" name="Content Placeholder 1"/>
          <p:cNvSpPr>
            <a:spLocks noGrp="1"/>
          </p:cNvSpPr>
          <p:nvPr/>
        </p:nvSpPr>
        <p:spPr bwMode="auto">
          <a:xfrm>
            <a:off x="750888" y="1784350"/>
            <a:ext cx="7205662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4" rIns="91427" bIns="45714"/>
          <a:lstStyle/>
          <a:p>
            <a:pPr marL="396875" indent="-285750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tabLst>
                <a:tab pos="396875" algn="l"/>
              </a:tabLst>
              <a:defRPr/>
            </a:pPr>
            <a:r>
              <a:rPr lang="en-US" dirty="0">
                <a:latin typeface="Calibri"/>
                <a:ea typeface="+mn-ea"/>
                <a:cs typeface="Calibri"/>
              </a:rPr>
              <a:t>Janice M. Adams, President and CEO</a:t>
            </a:r>
          </a:p>
          <a:p>
            <a:pPr marL="396875" indent="-285750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tabLst>
                <a:tab pos="396875" algn="l"/>
              </a:tabLst>
              <a:defRPr/>
            </a:pPr>
            <a:r>
              <a:rPr lang="en-US" dirty="0">
                <a:latin typeface="Calibri"/>
                <a:ea typeface="+mn-ea"/>
                <a:cs typeface="Calibri"/>
              </a:rPr>
              <a:t>Ronnette Meyers, Senior Vice President, Corporate Services</a:t>
            </a:r>
          </a:p>
          <a:p>
            <a:pPr marL="396875" indent="-285750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tabLst>
                <a:tab pos="396875" algn="l"/>
              </a:tabLst>
              <a:defRPr/>
            </a:pPr>
            <a:r>
              <a:rPr lang="en-US" dirty="0">
                <a:latin typeface="Calibri"/>
                <a:ea typeface="+mn-ea"/>
                <a:cs typeface="Calibri"/>
              </a:rPr>
              <a:t>Avis Dillard-Bullock, PMP, Senior Vice President, Program Services</a:t>
            </a:r>
          </a:p>
          <a:p>
            <a:pPr marL="396875" indent="-285750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tabLst>
                <a:tab pos="396875" algn="l"/>
              </a:tabLst>
              <a:defRPr/>
            </a:pPr>
            <a:r>
              <a:rPr lang="en-US" dirty="0">
                <a:latin typeface="Calibri"/>
                <a:ea typeface="+mn-ea"/>
                <a:cs typeface="Calibri"/>
              </a:rPr>
              <a:t>Arnie Selnick, PMP, Director, Engineering Services</a:t>
            </a:r>
          </a:p>
          <a:p>
            <a:pPr marL="396875" indent="-285750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tabLst>
                <a:tab pos="396875" algn="l"/>
              </a:tabLst>
              <a:defRPr/>
            </a:pPr>
            <a:r>
              <a:rPr lang="en-US" dirty="0">
                <a:latin typeface="Calibri"/>
                <a:ea typeface="+mn-ea"/>
                <a:cs typeface="Calibri"/>
              </a:rPr>
              <a:t>Marcy Bettis, PMP, Program Manager</a:t>
            </a:r>
          </a:p>
          <a:p>
            <a:pPr marL="396875" indent="-285750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tabLst>
                <a:tab pos="396875" algn="l"/>
              </a:tabLst>
              <a:defRPr/>
            </a:pPr>
            <a:r>
              <a:rPr lang="en-US" dirty="0">
                <a:latin typeface="Calibri"/>
                <a:ea typeface="+mn-ea"/>
                <a:cs typeface="Calibri"/>
              </a:rPr>
              <a:t>Abel Omobhude, Program Manager, IT Services</a:t>
            </a:r>
          </a:p>
          <a:p>
            <a:pPr marL="396875" indent="-285750">
              <a:buFont typeface="Arial"/>
              <a:buChar char="•"/>
              <a:tabLst>
                <a:tab pos="396875" algn="l"/>
              </a:tabLst>
              <a:defRPr/>
            </a:pPr>
            <a:r>
              <a:rPr lang="en-US" dirty="0">
                <a:latin typeface="Calibri"/>
                <a:cs typeface="Calibri"/>
              </a:rPr>
              <a:t>Diana Ciesielski, Contracts </a:t>
            </a:r>
            <a:r>
              <a:rPr lang="en-US" dirty="0" smtClean="0">
                <a:latin typeface="Calibri"/>
                <a:cs typeface="Calibri"/>
              </a:rPr>
              <a:t>Administrator</a:t>
            </a:r>
          </a:p>
          <a:p>
            <a:pPr marL="396875" indent="-285750">
              <a:buFont typeface="Arial"/>
              <a:buChar char="•"/>
              <a:tabLst>
                <a:tab pos="396875" algn="l"/>
              </a:tabLst>
              <a:defRPr/>
            </a:pPr>
            <a:r>
              <a:rPr lang="en-US" dirty="0" smtClean="0">
                <a:latin typeface="Calibri"/>
                <a:ea typeface="+mn-ea"/>
                <a:cs typeface="Calibri"/>
              </a:rPr>
              <a:t>Patrick </a:t>
            </a:r>
            <a:r>
              <a:rPr lang="en-US" dirty="0">
                <a:latin typeface="Calibri"/>
                <a:cs typeface="Calibri"/>
              </a:rPr>
              <a:t>Hufnagel</a:t>
            </a:r>
            <a:r>
              <a:rPr lang="en-US" dirty="0" smtClean="0">
                <a:latin typeface="Calibri"/>
                <a:ea typeface="+mn-ea"/>
                <a:cs typeface="Calibri"/>
              </a:rPr>
              <a:t>, </a:t>
            </a:r>
            <a:r>
              <a:rPr lang="en-US" dirty="0">
                <a:latin typeface="Calibri"/>
                <a:cs typeface="Calibri"/>
              </a:rPr>
              <a:t>Director of Business Development</a:t>
            </a:r>
            <a:endParaRPr lang="en-US" dirty="0">
              <a:latin typeface="Calibri"/>
              <a:ea typeface="+mn-ea"/>
              <a:cs typeface="Calibri"/>
            </a:endParaRPr>
          </a:p>
          <a:p>
            <a:pPr marL="344440" indent="-231743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tabLst>
                <a:tab pos="396821" algn="l"/>
              </a:tabLst>
              <a:defRPr/>
            </a:pPr>
            <a:endParaRPr lang="en-US" dirty="0"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02650" y="6548438"/>
            <a:ext cx="409575" cy="215900"/>
          </a:xfrm>
          <a:prstGeom prst="rect">
            <a:avLst/>
          </a:prstGeom>
          <a:noFill/>
        </p:spPr>
        <p:txBody>
          <a:bodyPr lIns="91427" tIns="45714" rIns="91427" bIns="45714">
            <a:spAutoFit/>
          </a:bodyPr>
          <a:lstStyle/>
          <a:p>
            <a:pPr algn="ctr">
              <a:defRPr/>
            </a:pPr>
            <a:r>
              <a:rPr lang="en-US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</a:p>
        </p:txBody>
      </p:sp>
      <p:sp>
        <p:nvSpPr>
          <p:cNvPr id="2" name="Rectangle 1"/>
          <p:cNvSpPr/>
          <p:nvPr/>
        </p:nvSpPr>
        <p:spPr>
          <a:xfrm>
            <a:off x="1146175" y="4319588"/>
            <a:ext cx="457200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+mj-lt"/>
                <a:ea typeface="+mn-ea"/>
                <a:cs typeface="Arial" charset="0"/>
              </a:rPr>
              <a:t>JMA Solutions</a:t>
            </a:r>
          </a:p>
          <a:p>
            <a:pPr>
              <a:defRPr/>
            </a:pPr>
            <a:r>
              <a:rPr lang="en-US" sz="1600" dirty="0">
                <a:latin typeface="+mj-lt"/>
                <a:ea typeface="+mn-ea"/>
                <a:cs typeface="Arial" charset="0"/>
              </a:rPr>
              <a:t>www.jma-solutions.com</a:t>
            </a:r>
          </a:p>
          <a:p>
            <a:pPr>
              <a:defRPr/>
            </a:pPr>
            <a:r>
              <a:rPr lang="en-US" sz="1600" dirty="0">
                <a:latin typeface="+mj-lt"/>
                <a:ea typeface="+mn-ea"/>
                <a:cs typeface="Arial" charset="0"/>
              </a:rPr>
              <a:t>600 Maryland Ave. SW</a:t>
            </a:r>
          </a:p>
          <a:p>
            <a:pPr>
              <a:defRPr/>
            </a:pPr>
            <a:r>
              <a:rPr lang="en-US" sz="1600" dirty="0">
                <a:latin typeface="+mj-lt"/>
                <a:ea typeface="+mn-ea"/>
                <a:cs typeface="Arial" charset="0"/>
              </a:rPr>
              <a:t>Suite 400E</a:t>
            </a:r>
          </a:p>
          <a:p>
            <a:pPr>
              <a:defRPr/>
            </a:pPr>
            <a:r>
              <a:rPr lang="en-US" sz="1600" dirty="0">
                <a:latin typeface="+mj-lt"/>
                <a:ea typeface="+mn-ea"/>
                <a:cs typeface="Arial" charset="0"/>
              </a:rPr>
              <a:t>Washington, D.C. 20024</a:t>
            </a:r>
            <a:endParaRPr lang="en-US" sz="1600" dirty="0">
              <a:latin typeface="Calibri" pitchFamily="34" charset="0"/>
              <a:ea typeface="+mn-ea"/>
              <a:cs typeface="Times New Roman" pitchFamily="18" charset="0"/>
            </a:endParaRPr>
          </a:p>
          <a:p>
            <a:pPr>
              <a:defRPr/>
            </a:pPr>
            <a:r>
              <a:rPr lang="en-US" sz="1600" dirty="0">
                <a:latin typeface="+mj-lt"/>
                <a:ea typeface="+mn-ea"/>
                <a:cs typeface="Arial" charset="0"/>
              </a:rPr>
              <a:t>Office: 202-465-8205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-4 Building a Capabilities Statement - reformat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1-4 Building a Capabilities Statement - reformatted</Template>
  <TotalTime>14808</TotalTime>
  <Words>309</Words>
  <Application>Microsoft Office PowerPoint</Application>
  <PresentationFormat>On-screen Show (4:3)</PresentationFormat>
  <Paragraphs>84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1-4 Building a Capabilities Statement - reformatted</vt:lpstr>
      <vt:lpstr>PowerPoint Presentation</vt:lpstr>
      <vt:lpstr>About JMA Solutions</vt:lpstr>
      <vt:lpstr>Capabilities</vt:lpstr>
      <vt:lpstr>Differentiators </vt:lpstr>
      <vt:lpstr>Leadership</vt:lpstr>
    </vt:vector>
  </TitlesOfParts>
  <Manager>FDIC ODEO</Manager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Capabilities Statement</dc:title>
  <dc:creator>ProSidian Consulting, LLC</dc:creator>
  <cp:keywords>FDIC ODEO Education Module</cp:keywords>
  <cp:lastModifiedBy>Plater, Debra CTR (FAA)</cp:lastModifiedBy>
  <cp:revision>122</cp:revision>
  <cp:lastPrinted>2014-08-11T16:29:51Z</cp:lastPrinted>
  <dcterms:created xsi:type="dcterms:W3CDTF">2010-09-10T14:22:13Z</dcterms:created>
  <dcterms:modified xsi:type="dcterms:W3CDTF">2014-08-26T14:51:34Z</dcterms:modified>
</cp:coreProperties>
</file>